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7.xml" ContentType="application/vnd.openxmlformats-officedocument.presentationml.tags+xml"/>
  <Override PartName="/ppt/notesSlides/notesSlide33.xml" ContentType="application/vnd.openxmlformats-officedocument.presentationml.notesSlide+xml"/>
  <Override PartName="/ppt/tags/tag28.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9.xml" ContentType="application/vnd.openxmlformats-officedocument.presentationml.tags+xml"/>
  <Override PartName="/ppt/notesSlides/notesSlide37.xml" ContentType="application/vnd.openxmlformats-officedocument.presentationml.notesSlide+xml"/>
  <Override PartName="/ppt/tags/tag30.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31.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32.xml" ContentType="application/vnd.openxmlformats-officedocument.presentationml.tags+xml"/>
  <Override PartName="/ppt/notesSlides/notesSlide42.xml" ContentType="application/vnd.openxmlformats-officedocument.presentationml.notesSlide+xml"/>
  <Override PartName="/ppt/tags/tag33.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34.xml" ContentType="application/vnd.openxmlformats-officedocument.presentationml.tags+xml"/>
  <Override PartName="/ppt/notesSlides/notesSlide45.xml" ContentType="application/vnd.openxmlformats-officedocument.presentationml.notesSlide+xml"/>
  <Override PartName="/ppt/tags/tag35.xml" ContentType="application/vnd.openxmlformats-officedocument.presentationml.tags+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71" r:id="rId2"/>
    <p:sldMasterId id="2147483680" r:id="rId3"/>
  </p:sldMasterIdLst>
  <p:notesMasterIdLst>
    <p:notesMasterId r:id="rId50"/>
  </p:notesMasterIdLst>
  <p:handoutMasterIdLst>
    <p:handoutMasterId r:id="rId51"/>
  </p:handoutMasterIdLst>
  <p:sldIdLst>
    <p:sldId id="272" r:id="rId4"/>
    <p:sldId id="367" r:id="rId5"/>
    <p:sldId id="366" r:id="rId6"/>
    <p:sldId id="383" r:id="rId7"/>
    <p:sldId id="384" r:id="rId8"/>
    <p:sldId id="385" r:id="rId9"/>
    <p:sldId id="326" r:id="rId10"/>
    <p:sldId id="358" r:id="rId11"/>
    <p:sldId id="353" r:id="rId12"/>
    <p:sldId id="354" r:id="rId13"/>
    <p:sldId id="303" r:id="rId14"/>
    <p:sldId id="309" r:id="rId15"/>
    <p:sldId id="370" r:id="rId16"/>
    <p:sldId id="327" r:id="rId17"/>
    <p:sldId id="328" r:id="rId18"/>
    <p:sldId id="329" r:id="rId19"/>
    <p:sldId id="331" r:id="rId20"/>
    <p:sldId id="330" r:id="rId21"/>
    <p:sldId id="332" r:id="rId22"/>
    <p:sldId id="371" r:id="rId23"/>
    <p:sldId id="360" r:id="rId24"/>
    <p:sldId id="310" r:id="rId25"/>
    <p:sldId id="311" r:id="rId26"/>
    <p:sldId id="348" r:id="rId27"/>
    <p:sldId id="319" r:id="rId28"/>
    <p:sldId id="372" r:id="rId29"/>
    <p:sldId id="373" r:id="rId30"/>
    <p:sldId id="374" r:id="rId31"/>
    <p:sldId id="375" r:id="rId32"/>
    <p:sldId id="376" r:id="rId33"/>
    <p:sldId id="377" r:id="rId34"/>
    <p:sldId id="387" r:id="rId35"/>
    <p:sldId id="390" r:id="rId36"/>
    <p:sldId id="378" r:id="rId37"/>
    <p:sldId id="379" r:id="rId38"/>
    <p:sldId id="380" r:id="rId39"/>
    <p:sldId id="351" r:id="rId40"/>
    <p:sldId id="340" r:id="rId41"/>
    <p:sldId id="381" r:id="rId42"/>
    <p:sldId id="388" r:id="rId43"/>
    <p:sldId id="382" r:id="rId44"/>
    <p:sldId id="389" r:id="rId45"/>
    <p:sldId id="341" r:id="rId46"/>
    <p:sldId id="391" r:id="rId47"/>
    <p:sldId id="345" r:id="rId48"/>
    <p:sldId id="33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Huffman" initials="AH" lastIdx="5" clrIdx="0">
    <p:extLst/>
  </p:cmAuthor>
  <p:cmAuthor id="2" name="Angela Hance" initials="AH" lastIdx="1" clrIdx="1">
    <p:extLst/>
  </p:cmAuthor>
  <p:cmAuthor id="3" name="Amanda Huffman" initials="" lastIdx="25" clrIdx="2"/>
  <p:cmAuthor id="4" name="Sarah Pfund" initials="SP" lastIdx="8" clrIdx="3"/>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584"/>
    <a:srgbClr val="204873"/>
    <a:srgbClr val="7F7F7F"/>
    <a:srgbClr val="65A770"/>
    <a:srgbClr val="FEF4E4"/>
    <a:srgbClr val="FFE9C3"/>
    <a:srgbClr val="4B4B4B"/>
    <a:srgbClr val="F6F6F6"/>
    <a:srgbClr val="588DC1"/>
    <a:srgbClr val="6B0B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80" autoAdjust="0"/>
    <p:restoredTop sz="88713" autoAdjust="0"/>
  </p:normalViewPr>
  <p:slideViewPr>
    <p:cSldViewPr snapToGrid="0">
      <p:cViewPr>
        <p:scale>
          <a:sx n="66" d="100"/>
          <a:sy n="66" d="100"/>
        </p:scale>
        <p:origin x="1494" y="12"/>
      </p:cViewPr>
      <p:guideLst>
        <p:guide orient="horz" pos="2160"/>
        <p:guide pos="2880"/>
      </p:guideLst>
    </p:cSldViewPr>
  </p:slideViewPr>
  <p:notesTextViewPr>
    <p:cViewPr>
      <p:scale>
        <a:sx n="150" d="100"/>
        <a:sy n="150" d="100"/>
      </p:scale>
      <p:origin x="0" y="0"/>
    </p:cViewPr>
  </p:notesTextViewPr>
  <p:notesViewPr>
    <p:cSldViewPr snapToGrid="0">
      <p:cViewPr varScale="1">
        <p:scale>
          <a:sx n="58" d="100"/>
          <a:sy n="58" d="100"/>
        </p:scale>
        <p:origin x="179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6858000" cy="902825"/>
          </a:xfrm>
          <a:prstGeom prst="rect">
            <a:avLst/>
          </a:prstGeom>
        </p:spPr>
        <p:txBody>
          <a:bodyPr vert="horz" lIns="91440" tIns="45720" rIns="91440" bIns="45720" rtlCol="0" anchor="ctr"/>
          <a:lstStyle>
            <a:lvl1pPr algn="l">
              <a:defRPr sz="1200"/>
            </a:lvl1pPr>
          </a:lstStyle>
          <a:p>
            <a:pPr algn="ctr"/>
            <a:r>
              <a:rPr lang="en-US" sz="1600" dirty="0" smtClean="0">
                <a:solidFill>
                  <a:schemeClr val="accent2"/>
                </a:solidFill>
              </a:rPr>
              <a:t>Introduction to Assessment Design</a:t>
            </a:r>
            <a:endParaRPr lang="en-US" sz="1600" dirty="0">
              <a:solidFill>
                <a:schemeClr val="accent2"/>
              </a:solidFill>
            </a:endParaRPr>
          </a:p>
        </p:txBody>
      </p:sp>
      <p:sp>
        <p:nvSpPr>
          <p:cNvPr id="5" name="Slide Number Placeholder 4"/>
          <p:cNvSpPr>
            <a:spLocks noGrp="1"/>
          </p:cNvSpPr>
          <p:nvPr>
            <p:ph type="sldNum" sz="quarter" idx="3"/>
          </p:nvPr>
        </p:nvSpPr>
        <p:spPr>
          <a:xfrm>
            <a:off x="0" y="8241175"/>
            <a:ext cx="6856413" cy="901238"/>
          </a:xfrm>
          <a:prstGeom prst="rect">
            <a:avLst/>
          </a:prstGeom>
        </p:spPr>
        <p:txBody>
          <a:bodyPr vert="horz" lIns="91440" tIns="45720" rIns="91440" bIns="45720" rtlCol="0" anchor="ctr"/>
          <a:lstStyle>
            <a:lvl1pPr algn="r">
              <a:defRPr sz="1200"/>
            </a:lvl1pPr>
          </a:lstStyle>
          <a:p>
            <a:pPr algn="ctr"/>
            <a:fld id="{F0EF7BE6-94CF-844D-BAD1-F0A43E9482DF}" type="slidenum">
              <a:rPr lang="en-US" sz="1100" smtClean="0">
                <a:solidFill>
                  <a:schemeClr val="tx1">
                    <a:lumMod val="50000"/>
                    <a:lumOff val="50000"/>
                  </a:schemeClr>
                </a:solidFill>
              </a:rPr>
              <a:pPr algn="ctr"/>
              <a:t>‹#›</a:t>
            </a:fld>
            <a:endParaRPr lang="en-US" sz="1100">
              <a:solidFill>
                <a:schemeClr val="tx1">
                  <a:lumMod val="50000"/>
                  <a:lumOff val="50000"/>
                </a:schemeClr>
              </a:solidFill>
            </a:endParaRPr>
          </a:p>
        </p:txBody>
      </p:sp>
    </p:spTree>
    <p:extLst>
      <p:ext uri="{BB962C8B-B14F-4D97-AF65-F5344CB8AC3E}">
        <p14:creationId xmlns:p14="http://schemas.microsoft.com/office/powerpoint/2010/main" val="3084175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2F6A63-9C05-4FBF-95C4-502BAF8C12D7}" type="datetimeFigureOut">
              <a:rPr lang="en-US" smtClean="0"/>
              <a:t>6/1/2015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CCF3B-74EA-4910-B3AB-F5190EB59652}" type="slidenum">
              <a:rPr lang="en-US" smtClean="0"/>
              <a:t>‹#›</a:t>
            </a:fld>
            <a:endParaRPr lang="en-US"/>
          </a:p>
        </p:txBody>
      </p:sp>
    </p:spTree>
    <p:extLst>
      <p:ext uri="{BB962C8B-B14F-4D97-AF65-F5344CB8AC3E}">
        <p14:creationId xmlns:p14="http://schemas.microsoft.com/office/powerpoint/2010/main" val="1418741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Designing assessments is one of the many complex tasks that teachers take on as professionals. </a:t>
            </a:r>
            <a:endParaRPr lang="en-US" dirty="0">
              <a:latin typeface="Corbel" panose="020B0503020204020204" pitchFamily="34" charset="0"/>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1</a:t>
            </a:fld>
            <a:endParaRPr lang="en-US"/>
          </a:p>
        </p:txBody>
      </p:sp>
    </p:spTree>
    <p:extLst>
      <p:ext uri="{BB962C8B-B14F-4D97-AF65-F5344CB8AC3E}">
        <p14:creationId xmlns:p14="http://schemas.microsoft.com/office/powerpoint/2010/main" val="2413040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During every lesson, you ask questions to assess student knowledge. You may lean over a student’s desk to ask him a question while he works on a mathematics problem, or converse with a small group of students reading the same novel. Skillful teachers use these types of informal checks for understanding to adjust their instruction from moment to moment.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10</a:t>
            </a:fld>
            <a:endParaRPr lang="en-US"/>
          </a:p>
        </p:txBody>
      </p:sp>
    </p:spTree>
    <p:extLst>
      <p:ext uri="{BB962C8B-B14F-4D97-AF65-F5344CB8AC3E}">
        <p14:creationId xmlns:p14="http://schemas.microsoft.com/office/powerpoint/2010/main" val="3057204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this series of modules, we focus on a type of assessment that is more formal than these daily checks for understanding but less formal than, for example, an annual State test. We focus on assessments that you design for students in your classroom. </a:t>
            </a:r>
            <a:endParaRPr lang="en-US" sz="1200" dirty="0">
              <a:effectLst/>
              <a:latin typeface="Corbel" panose="020B0503020204020204" pitchFamily="34" charset="0"/>
              <a:ea typeface="Corbel" panose="020B0503020204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11</a:t>
            </a:fld>
            <a:endParaRPr lang="en-US"/>
          </a:p>
        </p:txBody>
      </p:sp>
    </p:spTree>
    <p:extLst>
      <p:ext uri="{BB962C8B-B14F-4D97-AF65-F5344CB8AC3E}">
        <p14:creationId xmlns:p14="http://schemas.microsoft.com/office/powerpoint/2010/main" val="2714811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the purposes of these modules, “assessment design” is a term that includes planning, writing and selecting assessments. We consider assessments to be well designed if they provide an accurate and consistent measure of what students know and can do.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12</a:t>
            </a:fld>
            <a:endParaRPr lang="en-US"/>
          </a:p>
        </p:txBody>
      </p:sp>
    </p:spTree>
    <p:extLst>
      <p:ext uri="{BB962C8B-B14F-4D97-AF65-F5344CB8AC3E}">
        <p14:creationId xmlns:p14="http://schemas.microsoft.com/office/powerpoint/2010/main" val="957401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determine whether your classroom assessments are well designed, you can consider what we’re calling the “five elements of assessment design.” We suspect that they will sound familiar to you.</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Corbel" panose="020B0503020204020204" pitchFamily="34" charset="0"/>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715057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five elements of assessment design that we discuss in these modules are alignment, rigor, precision, bias and scoring.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14</a:t>
            </a:fld>
            <a:endParaRPr lang="en-US"/>
          </a:p>
        </p:txBody>
      </p:sp>
    </p:spTree>
    <p:extLst>
      <p:ext uri="{BB962C8B-B14F-4D97-AF65-F5344CB8AC3E}">
        <p14:creationId xmlns:p14="http://schemas.microsoft.com/office/powerpoint/2010/main" val="1258926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assessment that is </a:t>
            </a:r>
            <a:r>
              <a:rPr lang="en-US" sz="1200" i="1" kern="1200" dirty="0" smtClean="0">
                <a:solidFill>
                  <a:schemeClr val="tx1"/>
                </a:solidFill>
                <a:effectLst/>
                <a:latin typeface="+mn-lt"/>
                <a:ea typeface="+mn-ea"/>
                <a:cs typeface="+mn-cs"/>
              </a:rPr>
              <a:t>aligned with standards </a:t>
            </a:r>
            <a:r>
              <a:rPr lang="en-US" sz="1200" kern="1200" dirty="0" smtClean="0">
                <a:solidFill>
                  <a:schemeClr val="tx1"/>
                </a:solidFill>
                <a:effectLst/>
                <a:latin typeface="+mn-lt"/>
                <a:ea typeface="+mn-ea"/>
                <a:cs typeface="+mn-cs"/>
              </a:rPr>
              <a:t>measures student performance against those standards.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15</a:t>
            </a:fld>
            <a:endParaRPr lang="en-US"/>
          </a:p>
        </p:txBody>
      </p:sp>
    </p:spTree>
    <p:extLst>
      <p:ext uri="{BB962C8B-B14F-4D97-AF65-F5344CB8AC3E}">
        <p14:creationId xmlns:p14="http://schemas.microsoft.com/office/powerpoint/2010/main" val="1550027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assessment has an </a:t>
            </a:r>
            <a:r>
              <a:rPr lang="en-US" sz="1200" i="1" kern="1200" dirty="0" smtClean="0">
                <a:solidFill>
                  <a:schemeClr val="tx1"/>
                </a:solidFill>
                <a:effectLst/>
                <a:latin typeface="+mn-lt"/>
                <a:ea typeface="+mn-ea"/>
                <a:cs typeface="+mn-cs"/>
              </a:rPr>
              <a:t>appropriate level of rigor </a:t>
            </a:r>
            <a:r>
              <a:rPr lang="en-US" sz="1200" kern="1200" dirty="0" smtClean="0">
                <a:solidFill>
                  <a:schemeClr val="tx1"/>
                </a:solidFill>
                <a:effectLst/>
                <a:latin typeface="+mn-lt"/>
                <a:ea typeface="+mn-ea"/>
                <a:cs typeface="+mn-cs"/>
              </a:rPr>
              <a:t>if the assessment includes assessment items that match the level of rigor of the skill or skills you intend to measure </a:t>
            </a:r>
            <a:r>
              <a:rPr lang="en-US" sz="1200" i="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the assessment measures a range of student thinking and understanding so that it measures what all students know and can do.</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16</a:t>
            </a:fld>
            <a:endParaRPr lang="en-US"/>
          </a:p>
        </p:txBody>
      </p:sp>
    </p:spTree>
    <p:extLst>
      <p:ext uri="{BB962C8B-B14F-4D97-AF65-F5344CB8AC3E}">
        <p14:creationId xmlns:p14="http://schemas.microsoft.com/office/powerpoint/2010/main" val="1763375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a:t>
            </a:r>
            <a:r>
              <a:rPr lang="en-US" sz="1200" i="1" kern="1200" dirty="0" smtClean="0">
                <a:solidFill>
                  <a:schemeClr val="tx1"/>
                </a:solidFill>
                <a:effectLst/>
                <a:latin typeface="+mn-lt"/>
                <a:ea typeface="+mn-ea"/>
                <a:cs typeface="+mn-cs"/>
              </a:rPr>
              <a:t>precise</a:t>
            </a:r>
            <a:r>
              <a:rPr lang="en-US" sz="1200" kern="1200" dirty="0" smtClean="0">
                <a:solidFill>
                  <a:schemeClr val="tx1"/>
                </a:solidFill>
                <a:effectLst/>
                <a:latin typeface="+mn-lt"/>
                <a:ea typeface="+mn-ea"/>
                <a:cs typeface="+mn-cs"/>
              </a:rPr>
              <a:t> assessment measures students’ knowledge and skills, not their misinterpretations or lack of unrelated background knowledge.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17</a:t>
            </a:fld>
            <a:endParaRPr lang="en-US"/>
          </a:p>
        </p:txBody>
      </p:sp>
    </p:spTree>
    <p:extLst>
      <p:ext uri="{BB962C8B-B14F-4D97-AF65-F5344CB8AC3E}">
        <p14:creationId xmlns:p14="http://schemas.microsoft.com/office/powerpoint/2010/main" val="301259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a:t>
            </a:r>
            <a:r>
              <a:rPr lang="en-US" sz="1200" i="1" kern="1200" dirty="0" smtClean="0">
                <a:solidFill>
                  <a:schemeClr val="tx1"/>
                </a:solidFill>
                <a:effectLst/>
                <a:latin typeface="+mn-lt"/>
                <a:ea typeface="+mn-ea"/>
                <a:cs typeface="+mn-cs"/>
              </a:rPr>
              <a:t>unbiased</a:t>
            </a:r>
            <a:r>
              <a:rPr lang="en-US" sz="1200" kern="1200" dirty="0" smtClean="0">
                <a:solidFill>
                  <a:schemeClr val="tx1"/>
                </a:solidFill>
                <a:effectLst/>
                <a:latin typeface="+mn-lt"/>
                <a:ea typeface="+mn-ea"/>
                <a:cs typeface="+mn-cs"/>
              </a:rPr>
              <a:t> assessment measures students’ knowledge and skills, not differences among groups of students because of their personal characteristics, such as race, gender, socioeconomic status or religion.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18</a:t>
            </a:fld>
            <a:endParaRPr lang="en-US"/>
          </a:p>
        </p:txBody>
      </p:sp>
    </p:spTree>
    <p:extLst>
      <p:ext uri="{BB962C8B-B14F-4D97-AF65-F5344CB8AC3E}">
        <p14:creationId xmlns:p14="http://schemas.microsoft.com/office/powerpoint/2010/main" val="3629626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an assessment that has an </a:t>
            </a:r>
            <a:r>
              <a:rPr lang="en-US" sz="1200" i="1" kern="1200" dirty="0" smtClean="0">
                <a:solidFill>
                  <a:schemeClr val="tx1"/>
                </a:solidFill>
                <a:effectLst/>
                <a:latin typeface="+mn-lt"/>
                <a:ea typeface="+mn-ea"/>
                <a:cs typeface="+mn-cs"/>
              </a:rPr>
              <a:t>appropriate scoring strategy</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measures students’ knowledge and skills, not how or when the assessment is scored or who scores it. That is, if you have a strong rubric for a social studies essay and take the time to calibrate scores with others who will be grading the papers, it shouldn’t matter whether Ms. Smith the notoriously “easy grader” or “super-strict” Mr. Jones grades your students’ papers.</a:t>
            </a:r>
          </a:p>
        </p:txBody>
      </p:sp>
      <p:sp>
        <p:nvSpPr>
          <p:cNvPr id="4" name="Slide Number Placeholder 3"/>
          <p:cNvSpPr>
            <a:spLocks noGrp="1"/>
          </p:cNvSpPr>
          <p:nvPr>
            <p:ph type="sldNum" sz="quarter" idx="10"/>
          </p:nvPr>
        </p:nvSpPr>
        <p:spPr/>
        <p:txBody>
          <a:bodyPr/>
          <a:lstStyle/>
          <a:p>
            <a:fld id="{F38CCF3B-74EA-4910-B3AB-F5190EB59652}" type="slidenum">
              <a:rPr lang="en-US" smtClean="0"/>
              <a:t>19</a:t>
            </a:fld>
            <a:endParaRPr lang="en-US"/>
          </a:p>
        </p:txBody>
      </p:sp>
    </p:spTree>
    <p:extLst>
      <p:ext uri="{BB962C8B-B14F-4D97-AF65-F5344CB8AC3E}">
        <p14:creationId xmlns:p14="http://schemas.microsoft.com/office/powerpoint/2010/main" val="1710449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Maybe you designed a 100-question multiple-choice, fill-in-the-blank and true-and-false test to measure your students’ understanding of Homer’s </a:t>
            </a:r>
            <a:r>
              <a:rPr lang="en-US" sz="1200" i="1" kern="1200" dirty="0" smtClean="0">
                <a:solidFill>
                  <a:schemeClr val="tx1"/>
                </a:solidFill>
                <a:effectLst/>
                <a:latin typeface="+mn-lt"/>
                <a:ea typeface="+mn-ea"/>
                <a:cs typeface="+mn-cs"/>
              </a:rPr>
              <a:t>The Odyssey</a:t>
            </a:r>
            <a:r>
              <a:rPr lang="en-US" sz="1200" kern="1200" dirty="0" smtClean="0">
                <a:solidFill>
                  <a:schemeClr val="tx1"/>
                </a:solidFill>
                <a:effectLst/>
                <a:latin typeface="+mn-lt"/>
                <a:ea typeface="+mn-ea"/>
                <a:cs typeface="+mn-cs"/>
              </a:rPr>
              <a:t>, but you aren’t sure you measured any higher-order thinking skills. Or maybe you started grading yesterday’s mathematics test only to realize that the kids who chose incorrect answer “c” frankly had good reason to select the wrong answer.</a:t>
            </a:r>
          </a:p>
        </p:txBody>
      </p:sp>
      <p:sp>
        <p:nvSpPr>
          <p:cNvPr id="4" name="Slide Number Placeholder 3"/>
          <p:cNvSpPr>
            <a:spLocks noGrp="1"/>
          </p:cNvSpPr>
          <p:nvPr>
            <p:ph type="sldNum" sz="quarter" idx="10"/>
          </p:nvPr>
        </p:nvSpPr>
        <p:spPr/>
        <p:txBody>
          <a:bodyPr/>
          <a:lstStyle/>
          <a:p>
            <a:fld id="{F38CCF3B-74EA-4910-B3AB-F5190EB59652}" type="slidenum">
              <a:rPr lang="en-US" smtClean="0"/>
              <a:t>2</a:t>
            </a:fld>
            <a:endParaRPr lang="en-US"/>
          </a:p>
        </p:txBody>
      </p:sp>
    </p:spTree>
    <p:extLst>
      <p:ext uri="{BB962C8B-B14F-4D97-AF65-F5344CB8AC3E}">
        <p14:creationId xmlns:p14="http://schemas.microsoft.com/office/powerpoint/2010/main" val="4039629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five elements contribute to two overarching characteristics of a well-designed assessment: validity and reliability. </a:t>
            </a:r>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20</a:t>
            </a:fld>
            <a:endParaRPr lang="en-US"/>
          </a:p>
        </p:txBody>
      </p:sp>
    </p:spTree>
    <p:extLst>
      <p:ext uri="{BB962C8B-B14F-4D97-AF65-F5344CB8AC3E}">
        <p14:creationId xmlns:p14="http://schemas.microsoft.com/office/powerpoint/2010/main" val="682131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2127671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“Validity” and “reliability” are terms you’ve probably heard and used. Validity refers to the accuracy of an assessment—the extent to which it measures what you intend it to measure. For example, if you were to write a test question to measure your students’ ability to add fractions, you could unintentionally measure your students’ advanced reading ability if you use vocabulary that is well above grade level. Reliability refers to an assessment’s consistency—the extent to which a student’s score will be the same no matter when, where or in what form the student takes the assessment or who scores it—whether it’s you or the teacher down the hall.</a:t>
            </a:r>
          </a:p>
        </p:txBody>
      </p:sp>
      <p:sp>
        <p:nvSpPr>
          <p:cNvPr id="4" name="Slide Number Placeholder 3"/>
          <p:cNvSpPr>
            <a:spLocks noGrp="1"/>
          </p:cNvSpPr>
          <p:nvPr>
            <p:ph type="sldNum" sz="quarter" idx="10"/>
          </p:nvPr>
        </p:nvSpPr>
        <p:spPr/>
        <p:txBody>
          <a:bodyPr/>
          <a:lstStyle/>
          <a:p>
            <a:fld id="{F38CCF3B-74EA-4910-B3AB-F5190EB59652}" type="slidenum">
              <a:rPr lang="en-US" smtClean="0"/>
              <a:t>22</a:t>
            </a:fld>
            <a:endParaRPr lang="en-US"/>
          </a:p>
        </p:txBody>
      </p:sp>
    </p:spTree>
    <p:extLst>
      <p:ext uri="{BB962C8B-B14F-4D97-AF65-F5344CB8AC3E}">
        <p14:creationId xmlns:p14="http://schemas.microsoft.com/office/powerpoint/2010/main" val="734411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Validity and reliability are terms that researchers and test makers often use in association with precise statistical definitions and large-scale standardized tests, such as the SAT or assessments used for school accountability. The psychometric discipline of designing valid and reliable large-scale assessments is not easily replicated when educators are designing assessments for smaller scales of use, such as the classroom or school.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23</a:t>
            </a:fld>
            <a:endParaRPr lang="en-US"/>
          </a:p>
        </p:txBody>
      </p:sp>
    </p:spTree>
    <p:extLst>
      <p:ext uri="{BB962C8B-B14F-4D97-AF65-F5344CB8AC3E}">
        <p14:creationId xmlns:p14="http://schemas.microsoft.com/office/powerpoint/2010/main" val="2245046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Assessments that you use in your classroom are smaller in scale and do not demand the same level of scrutiny, but you can consider the five elements of assessment design that we introduced earlier to ensure that your classroom assessments are as valid and reliable as possible. Once you master how to address these five elements, you will be able to plan, write and select assessments that have an </a:t>
            </a:r>
            <a:r>
              <a:rPr lang="en-US" sz="1200" i="1" kern="1200" dirty="0" smtClean="0">
                <a:solidFill>
                  <a:schemeClr val="tx1"/>
                </a:solidFill>
                <a:effectLst/>
                <a:latin typeface="+mn-lt"/>
                <a:ea typeface="+mn-ea"/>
                <a:cs typeface="+mn-cs"/>
              </a:rPr>
              <a:t>appropriate</a:t>
            </a:r>
            <a:r>
              <a:rPr lang="en-US" sz="1200" kern="1200" dirty="0" smtClean="0">
                <a:solidFill>
                  <a:schemeClr val="tx1"/>
                </a:solidFill>
                <a:effectLst/>
                <a:latin typeface="+mn-lt"/>
                <a:ea typeface="+mn-ea"/>
                <a:cs typeface="+mn-cs"/>
              </a:rPr>
              <a:t> level of validity and reliability for use in your classroom.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24</a:t>
            </a:fld>
            <a:endParaRPr lang="en-US"/>
          </a:p>
        </p:txBody>
      </p:sp>
    </p:spTree>
    <p:extLst>
      <p:ext uri="{BB962C8B-B14F-4D97-AF65-F5344CB8AC3E}">
        <p14:creationId xmlns:p14="http://schemas.microsoft.com/office/powerpoint/2010/main" val="1165867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other words, we recommend that you master the practical application of validity and reliability through mastery of these five pragmatic concepts,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the concepts you might address in a graduate-level statistics class.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25</a:t>
            </a:fld>
            <a:endParaRPr lang="en-US"/>
          </a:p>
        </p:txBody>
      </p:sp>
    </p:spTree>
    <p:extLst>
      <p:ext uri="{BB962C8B-B14F-4D97-AF65-F5344CB8AC3E}">
        <p14:creationId xmlns:p14="http://schemas.microsoft.com/office/powerpoint/2010/main" val="242636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Before you continue, consider pausing the video to think about what you have learned or rewinding the video to revisit key concepts. If you’re viewing the video with colleagues, feel free to pause the video and discuss any questions that you may have.</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26</a:t>
            </a:fld>
            <a:endParaRPr lang="en-US"/>
          </a:p>
        </p:txBody>
      </p:sp>
    </p:spTree>
    <p:extLst>
      <p:ext uri="{BB962C8B-B14F-4D97-AF65-F5344CB8AC3E}">
        <p14:creationId xmlns:p14="http://schemas.microsoft.com/office/powerpoint/2010/main" val="67645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Corbel" panose="020B0503020204020204" pitchFamily="34" charset="0"/>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28597516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Throughout this series of modules, we use two tools—the assessment blueprint and assessment blueprint example—to help you organize the concepts.</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28</a:t>
            </a:fld>
            <a:endParaRPr lang="en-US"/>
          </a:p>
        </p:txBody>
      </p:sp>
    </p:spTree>
    <p:extLst>
      <p:ext uri="{BB962C8B-B14F-4D97-AF65-F5344CB8AC3E}">
        <p14:creationId xmlns:p14="http://schemas.microsoft.com/office/powerpoint/2010/main" val="37466743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“blueprint” is a detailed outline or plan of action. Architects use blueprints to ensure that their houses are well designed. They plan first and build second.</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29</a:t>
            </a:fld>
            <a:endParaRPr lang="en-US"/>
          </a:p>
        </p:txBody>
      </p:sp>
    </p:spTree>
    <p:extLst>
      <p:ext uri="{BB962C8B-B14F-4D97-AF65-F5344CB8AC3E}">
        <p14:creationId xmlns:p14="http://schemas.microsoft.com/office/powerpoint/2010/main" val="4092504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Measuring what students know and can do is an essential part of teaching, and, like much of teaching, designing assessments that measure what we </a:t>
            </a:r>
            <a:r>
              <a:rPr lang="en-US" sz="1200" i="1" kern="1200" dirty="0" smtClean="0">
                <a:solidFill>
                  <a:schemeClr val="tx1"/>
                </a:solidFill>
                <a:effectLst/>
                <a:latin typeface="+mn-lt"/>
                <a:ea typeface="+mn-ea"/>
                <a:cs typeface="+mn-cs"/>
              </a:rPr>
              <a:t>want</a:t>
            </a:r>
            <a:r>
              <a:rPr lang="en-US" sz="1200" kern="1200" dirty="0" smtClean="0">
                <a:solidFill>
                  <a:schemeClr val="tx1"/>
                </a:solidFill>
                <a:effectLst/>
                <a:latin typeface="+mn-lt"/>
                <a:ea typeface="+mn-ea"/>
                <a:cs typeface="+mn-cs"/>
              </a:rPr>
              <a:t> them to measure is sophisticated work. By completing these modules, you will be able to plan, write and select assessments in which you are confident and that give you a clear sense of what your students are learning. </a:t>
            </a:r>
          </a:p>
        </p:txBody>
      </p:sp>
      <p:sp>
        <p:nvSpPr>
          <p:cNvPr id="4" name="Slide Number Placeholder 3"/>
          <p:cNvSpPr>
            <a:spLocks noGrp="1"/>
          </p:cNvSpPr>
          <p:nvPr>
            <p:ph type="sldNum" sz="quarter" idx="10"/>
          </p:nvPr>
        </p:nvSpPr>
        <p:spPr/>
        <p:txBody>
          <a:bodyPr/>
          <a:lstStyle/>
          <a:p>
            <a:fld id="{F38CCF3B-74EA-4910-B3AB-F5190EB59652}" type="slidenum">
              <a:rPr lang="en-US" smtClean="0"/>
              <a:t>3</a:t>
            </a:fld>
            <a:endParaRPr lang="en-US"/>
          </a:p>
        </p:txBody>
      </p:sp>
    </p:spTree>
    <p:extLst>
      <p:ext uri="{BB962C8B-B14F-4D97-AF65-F5344CB8AC3E}">
        <p14:creationId xmlns:p14="http://schemas.microsoft.com/office/powerpoint/2010/main" val="25756074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Like an architect, and as skillfully as an architect, you can use a blueprint to ensure that your assessments are well designed. In other words, you plan your assessment first and then write or select it. </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30</a:t>
            </a:fld>
            <a:endParaRPr lang="en-US"/>
          </a:p>
        </p:txBody>
      </p:sp>
    </p:spTree>
    <p:extLst>
      <p:ext uri="{BB962C8B-B14F-4D97-AF65-F5344CB8AC3E}">
        <p14:creationId xmlns:p14="http://schemas.microsoft.com/office/powerpoint/2010/main" val="2382770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assessment blueprint we use in this series of modules includes a table with directions and a blank template that you can repurpose to design your own assessments.</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31</a:t>
            </a:fld>
            <a:endParaRPr lang="en-US"/>
          </a:p>
        </p:txBody>
      </p:sp>
    </p:spTree>
    <p:extLst>
      <p:ext uri="{BB962C8B-B14F-4D97-AF65-F5344CB8AC3E}">
        <p14:creationId xmlns:p14="http://schemas.microsoft.com/office/powerpoint/2010/main" val="4275423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assessment blueprint example is the template filled out with an example. </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32</a:t>
            </a:fld>
            <a:endParaRPr lang="en-US"/>
          </a:p>
        </p:txBody>
      </p:sp>
    </p:spTree>
    <p:extLst>
      <p:ext uri="{BB962C8B-B14F-4D97-AF65-F5344CB8AC3E}">
        <p14:creationId xmlns:p14="http://schemas.microsoft.com/office/powerpoint/2010/main" val="42754238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assessment blueprint includes six steps:</a:t>
            </a:r>
          </a:p>
          <a:p>
            <a:pPr marL="228600" lvl="0" indent="-228600">
              <a:buFont typeface="+mj-lt"/>
              <a:buAutoNum type="arabicPeriod"/>
            </a:pPr>
            <a:r>
              <a:rPr lang="en-US" sz="1200" kern="1200" dirty="0" smtClean="0">
                <a:solidFill>
                  <a:schemeClr val="tx1"/>
                </a:solidFill>
                <a:effectLst/>
                <a:latin typeface="+mn-lt"/>
                <a:ea typeface="+mn-ea"/>
                <a:cs typeface="+mn-cs"/>
              </a:rPr>
              <a:t>Determine the primary purpose of the assessment.</a:t>
            </a:r>
          </a:p>
          <a:p>
            <a:pPr marL="228600" lvl="0" indent="-228600">
              <a:buFont typeface="+mj-lt"/>
              <a:buAutoNum type="arabicPeriod"/>
            </a:pPr>
            <a:r>
              <a:rPr lang="en-US" sz="1200" kern="1200" dirty="0" smtClean="0">
                <a:solidFill>
                  <a:schemeClr val="tx1"/>
                </a:solidFill>
                <a:effectLst/>
                <a:latin typeface="+mn-lt"/>
                <a:ea typeface="+mn-ea"/>
                <a:cs typeface="+mn-cs"/>
              </a:rPr>
              <a:t>Identify the standard or standards you will assess.</a:t>
            </a:r>
          </a:p>
          <a:p>
            <a:pPr marL="228600" lvl="0" indent="-228600">
              <a:buFont typeface="+mj-lt"/>
              <a:buAutoNum type="arabicPeriod"/>
            </a:pPr>
            <a:r>
              <a:rPr lang="en-US" sz="1200" kern="1200" dirty="0" smtClean="0">
                <a:solidFill>
                  <a:schemeClr val="tx1"/>
                </a:solidFill>
                <a:effectLst/>
                <a:latin typeface="+mn-lt"/>
                <a:ea typeface="+mn-ea"/>
                <a:cs typeface="+mn-cs"/>
              </a:rPr>
              <a:t>Identify the skill or skills addressed in each standard.</a:t>
            </a:r>
          </a:p>
          <a:p>
            <a:pPr marL="228600" lvl="0" indent="-228600">
              <a:buFont typeface="+mj-lt"/>
              <a:buAutoNum type="arabicPeriod"/>
            </a:pPr>
            <a:r>
              <a:rPr lang="en-US" sz="1200" kern="1200" dirty="0" smtClean="0">
                <a:solidFill>
                  <a:schemeClr val="tx1"/>
                </a:solidFill>
                <a:effectLst/>
                <a:latin typeface="+mn-lt"/>
                <a:ea typeface="+mn-ea"/>
                <a:cs typeface="+mn-cs"/>
              </a:rPr>
              <a:t>Identify the level or levels of rigor of each skill.</a:t>
            </a:r>
          </a:p>
          <a:p>
            <a:pPr marL="228600" lvl="0" indent="-228600">
              <a:buFont typeface="+mj-lt"/>
              <a:buAutoNum type="arabicPeriod"/>
            </a:pPr>
            <a:r>
              <a:rPr lang="en-US" sz="1200" kern="1200" dirty="0" smtClean="0">
                <a:solidFill>
                  <a:schemeClr val="tx1"/>
                </a:solidFill>
                <a:effectLst/>
                <a:latin typeface="+mn-lt"/>
                <a:ea typeface="+mn-ea"/>
                <a:cs typeface="+mn-cs"/>
              </a:rPr>
              <a:t>Identify possible types of assessment items and</a:t>
            </a:r>
          </a:p>
          <a:p>
            <a:pPr marL="228600" lvl="0" indent="-228600">
              <a:buFont typeface="+mj-lt"/>
              <a:buAutoNum type="arabicPeriod"/>
            </a:pPr>
            <a:r>
              <a:rPr lang="en-US" sz="1200" kern="1200" dirty="0" smtClean="0">
                <a:solidFill>
                  <a:schemeClr val="tx1"/>
                </a:solidFill>
                <a:effectLst/>
                <a:latin typeface="+mn-lt"/>
                <a:ea typeface="+mn-ea"/>
                <a:cs typeface="+mn-cs"/>
              </a:rPr>
              <a:t>Write and/or select assessment items.</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33</a:t>
            </a:fld>
            <a:endParaRPr lang="en-US"/>
          </a:p>
        </p:txBody>
      </p:sp>
    </p:spTree>
    <p:extLst>
      <p:ext uri="{BB962C8B-B14F-4D97-AF65-F5344CB8AC3E}">
        <p14:creationId xmlns:p14="http://schemas.microsoft.com/office/powerpoint/2010/main" val="4275423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steps show a process of </a:t>
            </a:r>
            <a:r>
              <a:rPr lang="en-US" sz="1200" i="1" kern="1200" dirty="0" smtClean="0">
                <a:solidFill>
                  <a:schemeClr val="tx1"/>
                </a:solidFill>
                <a:effectLst/>
                <a:latin typeface="+mn-lt"/>
                <a:ea typeface="+mn-ea"/>
                <a:cs typeface="+mn-cs"/>
              </a:rPr>
              <a:t>backward</a:t>
            </a:r>
            <a:r>
              <a:rPr lang="en-US" sz="1200" kern="1200" dirty="0" smtClean="0">
                <a:solidFill>
                  <a:schemeClr val="tx1"/>
                </a:solidFill>
                <a:effectLst/>
                <a:latin typeface="+mn-lt"/>
                <a:ea typeface="+mn-ea"/>
                <a:cs typeface="+mn-cs"/>
              </a:rPr>
              <a:t> design, in which you first determine which standard or standards you plan to measure; second, design your assessment to measure mastery of the standard or standards; and third, plan your instruction.</a:t>
            </a:r>
            <a:endParaRPr lang="en-US" dirty="0" smtClean="0"/>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34</a:t>
            </a:fld>
            <a:endParaRPr lang="en-US"/>
          </a:p>
        </p:txBody>
      </p:sp>
    </p:spTree>
    <p:extLst>
      <p:ext uri="{BB962C8B-B14F-4D97-AF65-F5344CB8AC3E}">
        <p14:creationId xmlns:p14="http://schemas.microsoft.com/office/powerpoint/2010/main" val="5602437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Throughout this series of modules, we will explain each of these steps and illustrate them with an example, which you can find in the assessment blueprint example.</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35</a:t>
            </a:fld>
            <a:endParaRPr lang="en-US"/>
          </a:p>
        </p:txBody>
      </p:sp>
    </p:spTree>
    <p:extLst>
      <p:ext uri="{BB962C8B-B14F-4D97-AF65-F5344CB8AC3E}">
        <p14:creationId xmlns:p14="http://schemas.microsoft.com/office/powerpoint/2010/main" val="17950324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Although we use the assessment blueprint to organize the concepts that we address in this series of modules, you may find it to be a useful tool for your practice on some occasions and not others. Use your professional judgment. </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36</a:t>
            </a:fld>
            <a:endParaRPr lang="en-US"/>
          </a:p>
        </p:txBody>
      </p:sp>
    </p:spTree>
    <p:extLst>
      <p:ext uri="{BB962C8B-B14F-4D97-AF65-F5344CB8AC3E}">
        <p14:creationId xmlns:p14="http://schemas.microsoft.com/office/powerpoint/2010/main" val="3960911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have addressed the key concepts in this module, so let’s review our goals.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5612860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the outset of the module, we set goals that you would be able to define several key terms and concepts that are foundational to this series of modules—including what the modules identify as five elements of assessment design and validity and reliability—and explain why teachers should focus on these five elements of assessment design and not the statistical concepts associated with validity and reliability as researchers and test makers apply them. We also set a goal that you would be able to explain the purpose of two tools that that we reference throughout the modules: an assessment blueprint template and an assessment blueprint filled out with an example. </a:t>
            </a:r>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8626214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Although we cannot check to determine whether we have achieved all of these goals, let’s use two assessment items to check your understanding of two</a:t>
            </a:r>
            <a:r>
              <a:rPr lang="en-US" sz="1200" kern="1200" baseline="0" dirty="0" smtClean="0">
                <a:solidFill>
                  <a:schemeClr val="tx1"/>
                </a:solidFill>
                <a:effectLst/>
                <a:latin typeface="+mn-lt"/>
                <a:ea typeface="+mn-ea"/>
                <a:cs typeface="+mn-cs"/>
              </a:rPr>
              <a:t> of</a:t>
            </a:r>
            <a:r>
              <a:rPr lang="en-US" sz="1200" kern="1200" dirty="0" smtClean="0">
                <a:solidFill>
                  <a:schemeClr val="tx1"/>
                </a:solidFill>
                <a:effectLst/>
                <a:latin typeface="+mn-lt"/>
                <a:ea typeface="+mn-ea"/>
                <a:cs typeface="+mn-cs"/>
              </a:rPr>
              <a:t> them. </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39</a:t>
            </a:fld>
            <a:endParaRPr lang="en-US"/>
          </a:p>
        </p:txBody>
      </p:sp>
    </p:spTree>
    <p:extLst>
      <p:ext uri="{BB962C8B-B14F-4D97-AF65-F5344CB8AC3E}">
        <p14:creationId xmlns:p14="http://schemas.microsoft.com/office/powerpoint/2010/main" val="2848239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modules are designed to empower all teachers, pre-kindergarten through grade 12, to become fluent assessment designers so they can do an even better job of helping their students learn the course content throughout the school year.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4</a:t>
            </a:fld>
            <a:endParaRPr lang="en-US"/>
          </a:p>
        </p:txBody>
      </p:sp>
    </p:spTree>
    <p:extLst>
      <p:ext uri="{BB962C8B-B14F-4D97-AF65-F5344CB8AC3E}">
        <p14:creationId xmlns:p14="http://schemas.microsoft.com/office/powerpoint/2010/main" val="25756074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Here’s the first item: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Discuss in one to three sentences why we recommend that you focus on five elements of assessment design as opposed to the statistical concepts associated with validity and reliability.</a:t>
            </a:r>
          </a:p>
          <a:p>
            <a:pPr marL="0" marR="0">
              <a:spcBef>
                <a:spcPts val="0"/>
              </a:spcBef>
              <a:spcAft>
                <a:spcPts val="0"/>
              </a:spcAft>
            </a:pPr>
            <a:r>
              <a:rPr lang="en-US" sz="1200" dirty="0" smtClean="0">
                <a:effectLst/>
                <a:latin typeface="Corbel" panose="020B0503020204020204" pitchFamily="34" charset="0"/>
                <a:ea typeface="Corbel" panose="020B050302020402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40</a:t>
            </a:fld>
            <a:endParaRPr lang="en-US"/>
          </a:p>
        </p:txBody>
      </p:sp>
    </p:spTree>
    <p:extLst>
      <p:ext uri="{BB962C8B-B14F-4D97-AF65-F5344CB8AC3E}">
        <p14:creationId xmlns:p14="http://schemas.microsoft.com/office/powerpoint/2010/main" val="27201334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Pause this video if you want a few moments to think about your answer or discuss it with colleagues.</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41</a:t>
            </a:fld>
            <a:endParaRPr lang="en-US"/>
          </a:p>
        </p:txBody>
      </p:sp>
    </p:spTree>
    <p:extLst>
      <p:ext uri="{BB962C8B-B14F-4D97-AF65-F5344CB8AC3E}">
        <p14:creationId xmlns:p14="http://schemas.microsoft.com/office/powerpoint/2010/main" val="40759773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sample answer to the first item would be: Assessments that I use in my classroom do not demand the same level of statistical scrutiny as large-scale, standardized tests, but I can consider five elements of assessment design to ensure that my assessments are </a:t>
            </a:r>
            <a:r>
              <a:rPr lang="en-US" sz="1200" i="1" kern="1200" dirty="0" smtClean="0">
                <a:solidFill>
                  <a:schemeClr val="tx1"/>
                </a:solidFill>
                <a:effectLst/>
                <a:latin typeface="+mn-lt"/>
                <a:ea typeface="+mn-ea"/>
                <a:cs typeface="+mn-cs"/>
              </a:rPr>
              <a:t>reasonably valid and reliable</a:t>
            </a:r>
            <a:r>
              <a:rPr lang="en-US" sz="1200" kern="1200" dirty="0" smtClean="0">
                <a:solidFill>
                  <a:schemeClr val="tx1"/>
                </a:solidFill>
                <a:effectLst/>
                <a:latin typeface="+mn-lt"/>
                <a:ea typeface="+mn-ea"/>
                <a:cs typeface="+mn-cs"/>
              </a:rPr>
              <a:t>. Once I master how to address these five elements, I will be able to plan, write and select assessments that have an appropriate level of validity and reliability for use in my classroom.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42</a:t>
            </a:fld>
            <a:endParaRPr lang="en-US"/>
          </a:p>
        </p:txBody>
      </p:sp>
    </p:spTree>
    <p:extLst>
      <p:ext uri="{BB962C8B-B14F-4D97-AF65-F5344CB8AC3E}">
        <p14:creationId xmlns:p14="http://schemas.microsoft.com/office/powerpoint/2010/main" val="4180052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Here’s the second item: What are the assessment blueprint and assessment blueprint example, and how will you use them to understand the concepts in this series of modules and plan assessments in the future?</a:t>
            </a:r>
          </a:p>
          <a:p>
            <a:pPr marL="0" marR="0">
              <a:spcBef>
                <a:spcPts val="0"/>
              </a:spcBef>
              <a:spcAft>
                <a:spcPts val="0"/>
              </a:spcAft>
            </a:pPr>
            <a:r>
              <a:rPr lang="en-US" sz="1200" dirty="0" smtClean="0">
                <a:effectLst/>
                <a:latin typeface="Corbel" panose="020B0503020204020204" pitchFamily="34" charset="0"/>
                <a:ea typeface="Corbel" panose="020B050302020402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43</a:t>
            </a:fld>
            <a:endParaRPr lang="en-US"/>
          </a:p>
        </p:txBody>
      </p:sp>
    </p:spTree>
    <p:extLst>
      <p:ext uri="{BB962C8B-B14F-4D97-AF65-F5344CB8AC3E}">
        <p14:creationId xmlns:p14="http://schemas.microsoft.com/office/powerpoint/2010/main" val="27201334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Pause this video if you want a few moments to think about your answer or discuss it with colleagues.</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44</a:t>
            </a:fld>
            <a:endParaRPr lang="en-US"/>
          </a:p>
        </p:txBody>
      </p:sp>
    </p:spTree>
    <p:extLst>
      <p:ext uri="{BB962C8B-B14F-4D97-AF65-F5344CB8AC3E}">
        <p14:creationId xmlns:p14="http://schemas.microsoft.com/office/powerpoint/2010/main" val="40759773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sample answer to the second item would be: The assessment blueprint and the assessment blueprint example are tools to help me organize the concepts in this series of modules. The assessment blueprint includes a table with directions and a blank template that I can repurpose to design my own assessments. The assessment blueprint example is the template filled out with an example. I can use the tools in my teaching practice to help me determine which standard or standards I plan to measure and design assessments to measure mastery of the standard or standards before I begin teaching.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45</a:t>
            </a:fld>
            <a:endParaRPr lang="en-US"/>
          </a:p>
        </p:txBody>
      </p:sp>
    </p:spTree>
    <p:extLst>
      <p:ext uri="{BB962C8B-B14F-4D97-AF65-F5344CB8AC3E}">
        <p14:creationId xmlns:p14="http://schemas.microsoft.com/office/powerpoint/2010/main" val="4180052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Good work! Thank you for completing the introductory module. Please view additional modules to continue your learning. </a:t>
            </a:r>
          </a:p>
        </p:txBody>
      </p:sp>
      <p:sp>
        <p:nvSpPr>
          <p:cNvPr id="4" name="Slide Number Placeholder 3"/>
          <p:cNvSpPr>
            <a:spLocks noGrp="1"/>
          </p:cNvSpPr>
          <p:nvPr>
            <p:ph type="sldNum" sz="quarter" idx="10"/>
          </p:nvPr>
        </p:nvSpPr>
        <p:spPr/>
        <p:txBody>
          <a:bodyPr/>
          <a:lstStyle/>
          <a:p>
            <a:fld id="{F38CCF3B-74EA-4910-B3AB-F5190EB59652}" type="slidenum">
              <a:rPr lang="en-US" smtClean="0"/>
              <a:t>46</a:t>
            </a:fld>
            <a:endParaRPr lang="en-US"/>
          </a:p>
        </p:txBody>
      </p:sp>
    </p:spTree>
    <p:extLst>
      <p:ext uri="{BB962C8B-B14F-4D97-AF65-F5344CB8AC3E}">
        <p14:creationId xmlns:p14="http://schemas.microsoft.com/office/powerpoint/2010/main" val="872559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Novice teachers may use the modules to learn the basics about the elements of assessment design and practice writing and selecting assessments. Experienced teachers may use the modules to revisit their assumptions about assessment design and refine what they already do well.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5</a:t>
            </a:fld>
            <a:endParaRPr lang="en-US"/>
          </a:p>
        </p:txBody>
      </p:sp>
    </p:spTree>
    <p:extLst>
      <p:ext uri="{BB962C8B-B14F-4D97-AF65-F5344CB8AC3E}">
        <p14:creationId xmlns:p14="http://schemas.microsoft.com/office/powerpoint/2010/main" val="2575607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Although we assume that </a:t>
            </a:r>
            <a:r>
              <a:rPr lang="en-US" sz="1200" i="1" kern="1200" dirty="0" smtClean="0">
                <a:solidFill>
                  <a:schemeClr val="tx1"/>
                </a:solidFill>
                <a:effectLst/>
                <a:latin typeface="+mn-lt"/>
                <a:ea typeface="+mn-ea"/>
                <a:cs typeface="+mn-cs"/>
              </a:rPr>
              <a:t>teachers</a:t>
            </a:r>
            <a:r>
              <a:rPr lang="en-US" sz="1200" kern="1200" dirty="0" smtClean="0">
                <a:solidFill>
                  <a:schemeClr val="tx1"/>
                </a:solidFill>
                <a:effectLst/>
                <a:latin typeface="+mn-lt"/>
                <a:ea typeface="+mn-ea"/>
                <a:cs typeface="+mn-cs"/>
              </a:rPr>
              <a:t> are the primary audience for these modules, principals, assistant principals and central office administrators should benefit from the content as well.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6</a:t>
            </a:fld>
            <a:endParaRPr lang="en-US"/>
          </a:p>
        </p:txBody>
      </p:sp>
    </p:spTree>
    <p:extLst>
      <p:ext uri="{BB962C8B-B14F-4D97-AF65-F5344CB8AC3E}">
        <p14:creationId xmlns:p14="http://schemas.microsoft.com/office/powerpoint/2010/main" val="2575607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consider what we want you to know and be able to do by the end of this introductory module. By the end of this module, you should be able to define several key terms and concepts that are foundational to this series of modules—including what the modules identify as five elements of assessment design and validity and reliability—and explain why teachers should focus on these five elements of assessment design and not the statistical concepts associated with validity and reliability as researchers and test makers apply them. You will also be able to explain the purpose of two tools that we reference throughout the modules: an assessment blueprint template and an assessment blueprint filled out with an example.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993150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Corbel" panose="020B0503020204020204" pitchFamily="34" charset="0"/>
                <a:ea typeface="+mn-ea"/>
                <a:cs typeface="+mn-cs"/>
              </a:rPr>
              <a:t>Now, let’s get started.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Corbel" panose="020B0503020204020204" pitchFamily="34" charset="0"/>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2127671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“Assessment” refers to processes and tools that measure what students know and can do. The term includes everything from the questions you ask your students during class discussions to statewide standardized tests.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9</a:t>
            </a:fld>
            <a:endParaRPr lang="en-US"/>
          </a:p>
        </p:txBody>
      </p:sp>
    </p:spTree>
    <p:extLst>
      <p:ext uri="{BB962C8B-B14F-4D97-AF65-F5344CB8AC3E}">
        <p14:creationId xmlns:p14="http://schemas.microsoft.com/office/powerpoint/2010/main" val="2127671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8210177"/>
      </p:ext>
    </p:extLst>
  </p:cSld>
  <p:clrMapOvr>
    <a:masterClrMapping/>
  </p:clrMapOvr>
  <p:transition advTm="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7620"/>
            <a:ext cx="9143999" cy="737447"/>
          </a:xfrm>
        </p:spPr>
        <p:txBody>
          <a:bodyPr/>
          <a:lstStyle>
            <a:lvl1pPr>
              <a:defRPr>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t>‹#›</a:t>
            </a:fld>
            <a:endParaRPr lang="en-US" dirty="0"/>
          </a:p>
        </p:txBody>
      </p:sp>
    </p:spTree>
    <p:extLst>
      <p:ext uri="{BB962C8B-B14F-4D97-AF65-F5344CB8AC3E}">
        <p14:creationId xmlns:p14="http://schemas.microsoft.com/office/powerpoint/2010/main" val="1018619898"/>
      </p:ext>
    </p:extLst>
  </p:cSld>
  <p:clrMapOvr>
    <a:masterClrMapping/>
  </p:clrMapOvr>
  <p:transition advTm="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7620"/>
            <a:ext cx="9143999" cy="748030"/>
          </a:xfrm>
        </p:spPr>
        <p:txBody>
          <a:bodyPr>
            <a:normAutofit/>
          </a:bodyPr>
          <a:lstStyle>
            <a:lvl1pPr>
              <a:defRPr sz="3600">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t>‹#›</a:t>
            </a:fld>
            <a:endParaRPr lang="en-US" dirty="0"/>
          </a:p>
        </p:txBody>
      </p:sp>
      <p:sp>
        <p:nvSpPr>
          <p:cNvPr id="4" name="Rectangle 3"/>
          <p:cNvSpPr/>
          <p:nvPr userDrawn="1"/>
        </p:nvSpPr>
        <p:spPr>
          <a:xfrm>
            <a:off x="218803" y="937260"/>
            <a:ext cx="1665580" cy="1169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lassroom assessment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9902" y="1137864"/>
            <a:ext cx="1305413" cy="777240"/>
          </a:xfrm>
          <a:prstGeom prst="rect">
            <a:avLst/>
          </a:prstGeom>
        </p:spPr>
      </p:pic>
    </p:spTree>
    <p:extLst>
      <p:ext uri="{BB962C8B-B14F-4D97-AF65-F5344CB8AC3E}">
        <p14:creationId xmlns:p14="http://schemas.microsoft.com/office/powerpoint/2010/main" val="3222340663"/>
      </p:ext>
    </p:extLst>
  </p:cSld>
  <p:clrMapOvr>
    <a:masterClrMapping/>
  </p:clrMapOvr>
  <p:transition advTm="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7620"/>
            <a:ext cx="9143999" cy="748030"/>
          </a:xfrm>
        </p:spPr>
        <p:txBody>
          <a:bodyPr>
            <a:normAutofit/>
          </a:bodyPr>
          <a:lstStyle>
            <a:lvl1pPr>
              <a:defRPr sz="3600">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t>‹#›</a:t>
            </a:fld>
            <a:endParaRPr lang="en-US" dirty="0"/>
          </a:p>
        </p:txBody>
      </p:sp>
      <p:sp>
        <p:nvSpPr>
          <p:cNvPr id="4" name="Rectangle 3"/>
          <p:cNvSpPr/>
          <p:nvPr userDrawn="1"/>
        </p:nvSpPr>
        <p:spPr>
          <a:xfrm>
            <a:off x="218803" y="2404110"/>
            <a:ext cx="1665580" cy="1169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Five element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130" y="2499499"/>
            <a:ext cx="1272448" cy="1005840"/>
          </a:xfrm>
          <a:prstGeom prst="rect">
            <a:avLst/>
          </a:prstGeom>
        </p:spPr>
      </p:pic>
    </p:spTree>
    <p:extLst>
      <p:ext uri="{BB962C8B-B14F-4D97-AF65-F5344CB8AC3E}">
        <p14:creationId xmlns:p14="http://schemas.microsoft.com/office/powerpoint/2010/main" val="1527263488"/>
      </p:ext>
    </p:extLst>
  </p:cSld>
  <p:clrMapOvr>
    <a:masterClrMapping/>
  </p:clrMapOvr>
  <p:transition advTm="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7620"/>
            <a:ext cx="9143999" cy="748030"/>
          </a:xfrm>
        </p:spPr>
        <p:txBody>
          <a:bodyPr>
            <a:normAutofit/>
          </a:bodyPr>
          <a:lstStyle>
            <a:lvl1pPr>
              <a:defRPr sz="3600">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t>‹#›</a:t>
            </a:fld>
            <a:endParaRPr lang="en-US" dirty="0"/>
          </a:p>
        </p:txBody>
      </p:sp>
      <p:sp>
        <p:nvSpPr>
          <p:cNvPr id="4" name="Rectangle 3"/>
          <p:cNvSpPr/>
          <p:nvPr userDrawn="1"/>
        </p:nvSpPr>
        <p:spPr>
          <a:xfrm>
            <a:off x="218803" y="3937635"/>
            <a:ext cx="1665580" cy="1169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Validity and Reliability.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4055" y="4130698"/>
            <a:ext cx="1177290" cy="777240"/>
          </a:xfrm>
          <a:prstGeom prst="rect">
            <a:avLst/>
          </a:prstGeom>
        </p:spPr>
      </p:pic>
    </p:spTree>
    <p:extLst>
      <p:ext uri="{BB962C8B-B14F-4D97-AF65-F5344CB8AC3E}">
        <p14:creationId xmlns:p14="http://schemas.microsoft.com/office/powerpoint/2010/main" val="2691498932"/>
      </p:ext>
    </p:extLst>
  </p:cSld>
  <p:clrMapOvr>
    <a:masterClrMapping/>
  </p:clrMapOvr>
  <p:transition advTm="0">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7620"/>
            <a:ext cx="9143999" cy="748030"/>
          </a:xfrm>
        </p:spPr>
        <p:txBody>
          <a:bodyPr>
            <a:normAutofit/>
          </a:bodyPr>
          <a:lstStyle>
            <a:lvl1pPr>
              <a:defRPr sz="3600">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t>‹#›</a:t>
            </a:fld>
            <a:endParaRPr lang="en-US" dirty="0"/>
          </a:p>
        </p:txBody>
      </p:sp>
      <p:sp>
        <p:nvSpPr>
          <p:cNvPr id="4" name="Rectangle 3"/>
          <p:cNvSpPr/>
          <p:nvPr userDrawn="1"/>
        </p:nvSpPr>
        <p:spPr>
          <a:xfrm>
            <a:off x="218803" y="5402368"/>
            <a:ext cx="1665580" cy="1169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ow to use assessment blueprit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7" y="5486434"/>
            <a:ext cx="1421176" cy="1005840"/>
          </a:xfrm>
          <a:prstGeom prst="rect">
            <a:avLst/>
          </a:prstGeom>
        </p:spPr>
      </p:pic>
    </p:spTree>
    <p:extLst>
      <p:ext uri="{BB962C8B-B14F-4D97-AF65-F5344CB8AC3E}">
        <p14:creationId xmlns:p14="http://schemas.microsoft.com/office/powerpoint/2010/main" val="3168828016"/>
      </p:ext>
    </p:extLst>
  </p:cSld>
  <p:clrMapOvr>
    <a:masterClrMapping/>
  </p:clrMapOvr>
  <p:transition advTm="0">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7620"/>
            <a:ext cx="9143999" cy="749618"/>
          </a:xfrm>
        </p:spPr>
        <p:txBody>
          <a:bodyPr>
            <a:normAutofit/>
          </a:bodyPr>
          <a:lstStyle>
            <a:lvl1pPr>
              <a:defRPr sz="3600">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t>‹#›</a:t>
            </a:fld>
            <a:endParaRPr lang="en-US" dirty="0"/>
          </a:p>
        </p:txBody>
      </p:sp>
    </p:spTree>
    <p:extLst>
      <p:ext uri="{BB962C8B-B14F-4D97-AF65-F5344CB8AC3E}">
        <p14:creationId xmlns:p14="http://schemas.microsoft.com/office/powerpoint/2010/main" val="1151381513"/>
      </p:ext>
    </p:extLst>
  </p:cSld>
  <p:clrMapOvr>
    <a:masterClrMapping/>
  </p:clrMapOvr>
  <p:transition advTm="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image" Target="../media/image3.jp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11" Type="http://schemas.openxmlformats.org/officeDocument/2006/relationships/image" Target="../media/image7.png"/><Relationship Id="rId5" Type="http://schemas.openxmlformats.org/officeDocument/2006/relationships/slideLayout" Target="../slideLayouts/slideLayout7.xml"/><Relationship Id="rId10" Type="http://schemas.openxmlformats.org/officeDocument/2006/relationships/image" Target="../media/image6.png"/><Relationship Id="rId4" Type="http://schemas.openxmlformats.org/officeDocument/2006/relationships/slideLayout" Target="../slideLayouts/slideLayout6.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8" y="283"/>
            <a:ext cx="9143244" cy="6857433"/>
          </a:xfrm>
          <a:prstGeom prst="rect">
            <a:avLst/>
          </a:prstGeom>
        </p:spPr>
      </p:pic>
      <p:sp>
        <p:nvSpPr>
          <p:cNvPr id="29" name="Slide Number Placeholder 5"/>
          <p:cNvSpPr>
            <a:spLocks noGrp="1"/>
          </p:cNvSpPr>
          <p:nvPr>
            <p:ph type="sldNum" sz="quarter" idx="4"/>
          </p:nvPr>
        </p:nvSpPr>
        <p:spPr>
          <a:xfrm>
            <a:off x="6457950" y="6356351"/>
            <a:ext cx="2390936" cy="278978"/>
          </a:xfrm>
          <a:prstGeom prst="rect">
            <a:avLst/>
          </a:prstGeom>
        </p:spPr>
        <p:txBody>
          <a:bodyPr vert="horz" lIns="91440" tIns="45720" rIns="91440" bIns="45720" rtlCol="0" anchor="ctr"/>
          <a:lstStyle>
            <a:lvl1pPr algn="r">
              <a:defRPr sz="1200">
                <a:solidFill>
                  <a:schemeClr val="bg1"/>
                </a:solidFill>
              </a:defRPr>
            </a:lvl1pPr>
          </a:lstStyle>
          <a:p>
            <a:fld id="{5144C67F-EBE6-44D1-A44F-7695EAE3EC1A}" type="slidenum">
              <a:rPr lang="en-US" smtClean="0"/>
              <a:pPr/>
              <a:t>‹#›</a:t>
            </a:fld>
            <a:endParaRPr lang="en-US" dirty="0"/>
          </a:p>
        </p:txBody>
      </p:sp>
      <p:sp>
        <p:nvSpPr>
          <p:cNvPr id="9" name="Rectangle 8"/>
          <p:cNvSpPr/>
          <p:nvPr userDrawn="1"/>
        </p:nvSpPr>
        <p:spPr>
          <a:xfrm>
            <a:off x="469232" y="433138"/>
            <a:ext cx="8229600" cy="5991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938255"/>
      </p:ext>
    </p:extLst>
  </p:cSld>
  <p:clrMap bg1="lt1" tx1="dk1" bg2="lt2" tx2="dk2" accent1="accent1" accent2="accent2" accent3="accent3" accent4="accent4" accent5="accent5" accent6="accent6" hlink="hlink" folHlink="folHlink"/>
  <p:sldLayoutIdLst>
    <p:sldLayoutId id="2147483678" r:id="rId1"/>
  </p:sldLayoutIdLst>
  <p:transition advTm="0">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2800" b="0" kern="1200">
          <a:solidFill>
            <a:schemeClr val="bg1"/>
          </a:solidFill>
          <a:latin typeface="+mn-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8" y="0"/>
            <a:ext cx="9143244" cy="6857717"/>
          </a:xfrm>
          <a:prstGeom prst="rect">
            <a:avLst/>
          </a:prstGeom>
        </p:spPr>
      </p:pic>
      <p:sp>
        <p:nvSpPr>
          <p:cNvPr id="2" name="Title Placeholder 1"/>
          <p:cNvSpPr>
            <a:spLocks noGrp="1"/>
          </p:cNvSpPr>
          <p:nvPr>
            <p:ph type="title"/>
          </p:nvPr>
        </p:nvSpPr>
        <p:spPr>
          <a:xfrm>
            <a:off x="0" y="9203"/>
            <a:ext cx="9143999" cy="73586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9" name="Slide Number Placeholder 5"/>
          <p:cNvSpPr>
            <a:spLocks noGrp="1"/>
          </p:cNvSpPr>
          <p:nvPr>
            <p:ph type="sldNum" sz="quarter" idx="4"/>
          </p:nvPr>
        </p:nvSpPr>
        <p:spPr>
          <a:xfrm>
            <a:off x="6457950" y="6356351"/>
            <a:ext cx="2390936" cy="278978"/>
          </a:xfrm>
          <a:prstGeom prst="rect">
            <a:avLst/>
          </a:prstGeom>
        </p:spPr>
        <p:txBody>
          <a:bodyPr vert="horz" lIns="91440" tIns="45720" rIns="91440" bIns="45720" rtlCol="0" anchor="ctr"/>
          <a:lstStyle>
            <a:lvl1pPr algn="r">
              <a:defRPr sz="1200">
                <a:solidFill>
                  <a:schemeClr val="bg1"/>
                </a:solidFill>
              </a:defRPr>
            </a:lvl1pPr>
          </a:lstStyle>
          <a:p>
            <a:fld id="{5144C67F-EBE6-44D1-A44F-7695EAE3EC1A}" type="slidenum">
              <a:rPr lang="en-US" smtClean="0"/>
              <a:pPr/>
              <a:t>‹#›</a:t>
            </a:fld>
            <a:endParaRPr lang="en-US" dirty="0"/>
          </a:p>
        </p:txBody>
      </p:sp>
      <p:sp>
        <p:nvSpPr>
          <p:cNvPr id="11" name="Rectangle 10"/>
          <p:cNvSpPr/>
          <p:nvPr userDrawn="1"/>
        </p:nvSpPr>
        <p:spPr>
          <a:xfrm>
            <a:off x="469232" y="1106904"/>
            <a:ext cx="8229600" cy="531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5509393"/>
      </p:ext>
    </p:extLst>
  </p:cSld>
  <p:clrMap bg1="lt1" tx1="dk1" bg2="lt2" tx2="dk2" accent1="accent1" accent2="accent2" accent3="accent3" accent4="accent4" accent5="accent5" accent6="accent6" hlink="hlink" folHlink="folHlink"/>
  <p:sldLayoutIdLst>
    <p:sldLayoutId id="2147483672" r:id="rId1"/>
  </p:sldLayoutIdLst>
  <p:transition advTm="0">
    <p:fade/>
  </p:transition>
  <p:timing>
    <p:tnLst>
      <p:par>
        <p:cTn id="1" dur="indefinite" restart="never" nodeType="tmRoot"/>
      </p:par>
    </p:tnLst>
  </p:timing>
  <p:txStyles>
    <p:titleStyle>
      <a:lvl1pPr algn="ctr" defTabSz="914400" rtl="0" eaLnBrk="1" latinLnBrk="0" hangingPunct="1">
        <a:lnSpc>
          <a:spcPct val="90000"/>
        </a:lnSpc>
        <a:spcBef>
          <a:spcPct val="0"/>
        </a:spcBef>
        <a:buNone/>
        <a:defRPr sz="3600" b="0" kern="1200">
          <a:solidFill>
            <a:schemeClr val="bg1"/>
          </a:solidFill>
          <a:latin typeface="+mn-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0" y="9202"/>
            <a:ext cx="9143999" cy="746448"/>
          </a:xfrm>
          <a:prstGeom prst="rect">
            <a:avLst/>
          </a:prstGeom>
        </p:spPr>
        <p:txBody>
          <a:bodyPr vert="horz" lIns="91440" tIns="45720" rIns="91440" bIns="45720" rtlCol="0" anchor="ctr">
            <a:normAutofit/>
          </a:bodyPr>
          <a:lstStyle/>
          <a:p>
            <a:r>
              <a:rPr lang="en-US" dirty="0" smtClean="0"/>
              <a:t>KEY CONCEPTS</a:t>
            </a:r>
            <a:endParaRPr lang="en-US" dirty="0"/>
          </a:p>
        </p:txBody>
      </p:sp>
      <p:sp>
        <p:nvSpPr>
          <p:cNvPr id="17" name="Slide Number Placeholder 5"/>
          <p:cNvSpPr>
            <a:spLocks noGrp="1"/>
          </p:cNvSpPr>
          <p:nvPr>
            <p:ph type="sldNum" sz="quarter" idx="4"/>
          </p:nvPr>
        </p:nvSpPr>
        <p:spPr>
          <a:xfrm>
            <a:off x="6457950" y="6356351"/>
            <a:ext cx="2390936" cy="278978"/>
          </a:xfrm>
          <a:prstGeom prst="rect">
            <a:avLst/>
          </a:prstGeom>
        </p:spPr>
        <p:txBody>
          <a:bodyPr vert="horz" lIns="91440" tIns="45720" rIns="91440" bIns="45720" rtlCol="0" anchor="ctr"/>
          <a:lstStyle>
            <a:lvl1pPr algn="r">
              <a:defRPr sz="1200">
                <a:solidFill>
                  <a:schemeClr val="bg1"/>
                </a:solidFill>
              </a:defRPr>
            </a:lvl1pPr>
          </a:lstStyle>
          <a:p>
            <a:fld id="{5144C67F-EBE6-44D1-A44F-7695EAE3EC1A}" type="slidenum">
              <a:rPr lang="en-US" smtClean="0"/>
              <a:pPr/>
              <a:t>‹#›</a:t>
            </a:fld>
            <a:endParaRPr lang="en-US" dirty="0"/>
          </a:p>
        </p:txBody>
      </p:sp>
      <p:sp>
        <p:nvSpPr>
          <p:cNvPr id="30" name="Rectangle 29"/>
          <p:cNvSpPr/>
          <p:nvPr userDrawn="1"/>
        </p:nvSpPr>
        <p:spPr>
          <a:xfrm>
            <a:off x="2284224" y="1106904"/>
            <a:ext cx="6462734" cy="531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Validity and Reliability.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4055" y="4130698"/>
            <a:ext cx="1177290" cy="777240"/>
          </a:xfrm>
          <a:prstGeom prst="rect">
            <a:avLst/>
          </a:prstGeom>
        </p:spPr>
      </p:pic>
      <p:pic>
        <p:nvPicPr>
          <p:cNvPr id="7" name="Picture 6" descr="Classroom assessments.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89902" y="1137864"/>
            <a:ext cx="1305413" cy="777240"/>
          </a:xfrm>
          <a:prstGeom prst="rect">
            <a:avLst/>
          </a:prstGeom>
        </p:spPr>
      </p:pic>
      <p:pic>
        <p:nvPicPr>
          <p:cNvPr id="8" name="Picture 7" descr="Five elements.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05130" y="2499499"/>
            <a:ext cx="1272448" cy="1005840"/>
          </a:xfrm>
          <a:prstGeom prst="rect">
            <a:avLst/>
          </a:prstGeom>
        </p:spPr>
      </p:pic>
      <p:pic>
        <p:nvPicPr>
          <p:cNvPr id="9" name="Picture 8" descr="How to use assessment bluepritn.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49867" y="5486434"/>
            <a:ext cx="1421176" cy="1005840"/>
          </a:xfrm>
          <a:prstGeom prst="rect">
            <a:avLst/>
          </a:prstGeom>
        </p:spPr>
      </p:pic>
    </p:spTree>
    <p:extLst>
      <p:ext uri="{BB962C8B-B14F-4D97-AF65-F5344CB8AC3E}">
        <p14:creationId xmlns:p14="http://schemas.microsoft.com/office/powerpoint/2010/main" val="2025598150"/>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84" r:id="rId3"/>
    <p:sldLayoutId id="2147483688" r:id="rId4"/>
    <p:sldLayoutId id="2147483686" r:id="rId5"/>
  </p:sldLayoutIdLst>
  <p:transition advTm="0">
    <p:fade/>
  </p:transition>
  <p:timing>
    <p:tnLst>
      <p:par>
        <p:cTn id="1" dur="indefinite" restart="never" nodeType="tmRoot"/>
      </p:par>
    </p:tnLst>
  </p:timing>
  <p:txStyles>
    <p:titleStyle>
      <a:lvl1pPr algn="ctr" defTabSz="914400" rtl="0" eaLnBrk="1" latinLnBrk="0" hangingPunct="1">
        <a:lnSpc>
          <a:spcPct val="90000"/>
        </a:lnSpc>
        <a:spcBef>
          <a:spcPct val="0"/>
        </a:spcBef>
        <a:buNone/>
        <a:defRPr sz="3200" b="0" kern="1200" baseline="0">
          <a:solidFill>
            <a:schemeClr val="bg1"/>
          </a:solidFill>
          <a:latin typeface="+mn-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10.xml"/><Relationship Id="rId7" Type="http://schemas.openxmlformats.org/officeDocument/2006/relationships/image" Target="../media/image46.pn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11.xml"/><Relationship Id="rId7"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44.jpeg"/><Relationship Id="rId5" Type="http://schemas.openxmlformats.org/officeDocument/2006/relationships/image" Target="../media/image14.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47.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notesSlide" Target="../notesSlides/notesSlide14.xml"/><Relationship Id="rId7" Type="http://schemas.openxmlformats.org/officeDocument/2006/relationships/image" Target="../media/image56.png"/><Relationship Id="rId12" Type="http://schemas.openxmlformats.org/officeDocument/2006/relationships/image" Target="../media/image60.pn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55.png"/><Relationship Id="rId11" Type="http://schemas.openxmlformats.org/officeDocument/2006/relationships/image" Target="../media/image8.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15.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9.png"/><Relationship Id="rId3" Type="http://schemas.openxmlformats.org/officeDocument/2006/relationships/notesSlide" Target="../notesSlides/notesSlide15.xml"/><Relationship Id="rId7" Type="http://schemas.openxmlformats.org/officeDocument/2006/relationships/image" Target="../media/image64.png"/><Relationship Id="rId12" Type="http://schemas.openxmlformats.org/officeDocument/2006/relationships/image" Target="../media/image68.png"/><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63.png"/><Relationship Id="rId11" Type="http://schemas.openxmlformats.org/officeDocument/2006/relationships/image" Target="../media/image67.png"/><Relationship Id="rId5" Type="http://schemas.openxmlformats.org/officeDocument/2006/relationships/image" Target="../media/image62.png"/><Relationship Id="rId10" Type="http://schemas.openxmlformats.org/officeDocument/2006/relationships/image" Target="../media/image66.png"/><Relationship Id="rId4" Type="http://schemas.openxmlformats.org/officeDocument/2006/relationships/image" Target="../media/image61.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78.png"/><Relationship Id="rId3" Type="http://schemas.openxmlformats.org/officeDocument/2006/relationships/notesSlide" Target="../notesSlides/notesSlide16.xml"/><Relationship Id="rId7" Type="http://schemas.openxmlformats.org/officeDocument/2006/relationships/image" Target="../media/image73.png"/><Relationship Id="rId12" Type="http://schemas.openxmlformats.org/officeDocument/2006/relationships/image" Target="../media/image77.png"/><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72.png"/><Relationship Id="rId11" Type="http://schemas.openxmlformats.org/officeDocument/2006/relationships/image" Target="../media/image76.png"/><Relationship Id="rId5" Type="http://schemas.openxmlformats.org/officeDocument/2006/relationships/image" Target="../media/image71.png"/><Relationship Id="rId10" Type="http://schemas.openxmlformats.org/officeDocument/2006/relationships/image" Target="../media/image75.png"/><Relationship Id="rId4" Type="http://schemas.openxmlformats.org/officeDocument/2006/relationships/image" Target="../media/image70.png"/><Relationship Id="rId9" Type="http://schemas.openxmlformats.org/officeDocument/2006/relationships/image" Target="../media/image74.png"/></Relationships>
</file>

<file path=ppt/slides/_rels/slide17.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7.png"/><Relationship Id="rId3" Type="http://schemas.openxmlformats.org/officeDocument/2006/relationships/notesSlide" Target="../notesSlides/notesSlide17.xml"/><Relationship Id="rId7" Type="http://schemas.openxmlformats.org/officeDocument/2006/relationships/image" Target="../media/image82.png"/><Relationship Id="rId12" Type="http://schemas.openxmlformats.org/officeDocument/2006/relationships/image" Target="../media/image86.pn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81.png"/><Relationship Id="rId11" Type="http://schemas.openxmlformats.org/officeDocument/2006/relationships/image" Target="../media/image85.png"/><Relationship Id="rId5" Type="http://schemas.openxmlformats.org/officeDocument/2006/relationships/image" Target="../media/image80.png"/><Relationship Id="rId10" Type="http://schemas.openxmlformats.org/officeDocument/2006/relationships/image" Target="../media/image84.png"/><Relationship Id="rId4" Type="http://schemas.openxmlformats.org/officeDocument/2006/relationships/image" Target="../media/image79.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77.png"/><Relationship Id="rId3" Type="http://schemas.openxmlformats.org/officeDocument/2006/relationships/notesSlide" Target="../notesSlides/notesSlide18.xml"/><Relationship Id="rId7" Type="http://schemas.openxmlformats.org/officeDocument/2006/relationships/image" Target="../media/image72.png"/><Relationship Id="rId12" Type="http://schemas.openxmlformats.org/officeDocument/2006/relationships/image" Target="../media/image78.png"/><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71.png"/><Relationship Id="rId11" Type="http://schemas.openxmlformats.org/officeDocument/2006/relationships/image" Target="../media/image90.png"/><Relationship Id="rId5" Type="http://schemas.openxmlformats.org/officeDocument/2006/relationships/image" Target="../media/image88.png"/><Relationship Id="rId10" Type="http://schemas.openxmlformats.org/officeDocument/2006/relationships/image" Target="../media/image74.png"/><Relationship Id="rId4" Type="http://schemas.openxmlformats.org/officeDocument/2006/relationships/image" Target="../media/image8.png"/><Relationship Id="rId9" Type="http://schemas.openxmlformats.org/officeDocument/2006/relationships/image" Target="../media/image73.png"/></Relationships>
</file>

<file path=ppt/slides/_rels/slide19.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99.png"/><Relationship Id="rId3" Type="http://schemas.openxmlformats.org/officeDocument/2006/relationships/notesSlide" Target="../notesSlides/notesSlide19.xml"/><Relationship Id="rId7" Type="http://schemas.openxmlformats.org/officeDocument/2006/relationships/image" Target="../media/image94.png"/><Relationship Id="rId12" Type="http://schemas.openxmlformats.org/officeDocument/2006/relationships/image" Target="../media/image98.png"/><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93.png"/><Relationship Id="rId11" Type="http://schemas.openxmlformats.org/officeDocument/2006/relationships/image" Target="../media/image97.png"/><Relationship Id="rId5" Type="http://schemas.openxmlformats.org/officeDocument/2006/relationships/image" Target="../media/image92.png"/><Relationship Id="rId10" Type="http://schemas.openxmlformats.org/officeDocument/2006/relationships/image" Target="../media/image8.png"/><Relationship Id="rId4" Type="http://schemas.openxmlformats.org/officeDocument/2006/relationships/image" Target="../media/image91.png"/><Relationship Id="rId9" Type="http://schemas.openxmlformats.org/officeDocument/2006/relationships/image" Target="../media/image96.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xml"/><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8.png"/><Relationship Id="rId7" Type="http://schemas.openxmlformats.org/officeDocument/2006/relationships/image" Target="../media/image103.png"/><Relationship Id="rId12" Type="http://schemas.openxmlformats.org/officeDocument/2006/relationships/image" Target="../media/image108.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0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0.xml"/><Relationship Id="rId6" Type="http://schemas.openxmlformats.org/officeDocument/2006/relationships/image" Target="../media/image46.png"/><Relationship Id="rId5" Type="http://schemas.openxmlformats.org/officeDocument/2006/relationships/image" Target="../media/image47.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23.xml"/><Relationship Id="rId7"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tags" Target="../tags/tag21.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notesSlide" Target="../notesSlides/notesSlide24.xml"/><Relationship Id="rId7" Type="http://schemas.openxmlformats.org/officeDocument/2006/relationships/image" Target="../media/image110.png"/><Relationship Id="rId2" Type="http://schemas.openxmlformats.org/officeDocument/2006/relationships/slideLayout" Target="../slideLayouts/slideLayout5.xml"/><Relationship Id="rId1" Type="http://schemas.openxmlformats.org/officeDocument/2006/relationships/tags" Target="../tags/tag22.xml"/><Relationship Id="rId6" Type="http://schemas.openxmlformats.org/officeDocument/2006/relationships/image" Target="../media/image114.png"/><Relationship Id="rId5" Type="http://schemas.openxmlformats.org/officeDocument/2006/relationships/image" Target="../media/image8.png"/><Relationship Id="rId10" Type="http://schemas.openxmlformats.org/officeDocument/2006/relationships/image" Target="../media/image112.png"/><Relationship Id="rId4" Type="http://schemas.openxmlformats.org/officeDocument/2006/relationships/image" Target="../media/image113.png"/><Relationship Id="rId9" Type="http://schemas.openxmlformats.org/officeDocument/2006/relationships/image" Target="../media/image115.png"/></Relationships>
</file>

<file path=ppt/slides/_rels/slide25.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16.jpeg"/><Relationship Id="rId3" Type="http://schemas.openxmlformats.org/officeDocument/2006/relationships/notesSlide" Target="../notesSlides/notesSlide25.xml"/><Relationship Id="rId7" Type="http://schemas.openxmlformats.org/officeDocument/2006/relationships/image" Target="../media/image102.png"/><Relationship Id="rId12" Type="http://schemas.openxmlformats.org/officeDocument/2006/relationships/image" Target="../media/image107.png"/><Relationship Id="rId2" Type="http://schemas.openxmlformats.org/officeDocument/2006/relationships/slideLayout" Target="../slideLayouts/slideLayout5.xml"/><Relationship Id="rId1" Type="http://schemas.openxmlformats.org/officeDocument/2006/relationships/tags" Target="../tags/tag23.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5" Type="http://schemas.openxmlformats.org/officeDocument/2006/relationships/image" Target="../media/image108.png"/><Relationship Id="rId10" Type="http://schemas.openxmlformats.org/officeDocument/2006/relationships/image" Target="../media/image105.png"/><Relationship Id="rId4" Type="http://schemas.openxmlformats.org/officeDocument/2006/relationships/image" Target="../media/image8.png"/><Relationship Id="rId9" Type="http://schemas.openxmlformats.org/officeDocument/2006/relationships/image" Target="../media/image104.png"/><Relationship Id="rId1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22.png"/></Relationships>
</file>

<file path=ppt/slides/_rels/slide28.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1.png"/><Relationship Id="rId3" Type="http://schemas.openxmlformats.org/officeDocument/2006/relationships/notesSlide" Target="../notesSlides/notesSlide28.xml"/><Relationship Id="rId7" Type="http://schemas.openxmlformats.org/officeDocument/2006/relationships/image" Target="../media/image126.png"/><Relationship Id="rId12"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image" Target="../media/image124.pn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png"/><Relationship Id="rId14" Type="http://schemas.openxmlformats.org/officeDocument/2006/relationships/image" Target="../media/image132.png"/></Relationships>
</file>

<file path=ppt/slides/_rels/slide29.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notesSlide" Target="../notesSlides/notesSlide29.xml"/><Relationship Id="rId7" Type="http://schemas.openxmlformats.org/officeDocument/2006/relationships/image" Target="../media/image118.png"/><Relationship Id="rId2" Type="http://schemas.openxmlformats.org/officeDocument/2006/relationships/slideLayout" Target="../slideLayouts/slideLayout6.xml"/><Relationship Id="rId1" Type="http://schemas.openxmlformats.org/officeDocument/2006/relationships/tags" Target="../tags/tag26.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 Id="rId9" Type="http://schemas.openxmlformats.org/officeDocument/2006/relationships/image" Target="../media/image137.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notesSlide" Target="../notesSlides/notesSlide3.xml"/><Relationship Id="rId7" Type="http://schemas.microsoft.com/office/2007/relationships/hdphoto" Target="../media/hdphoto1.wdp"/><Relationship Id="rId12" Type="http://schemas.openxmlformats.org/officeDocument/2006/relationships/image" Target="../media/image27.png"/><Relationship Id="rId2" Type="http://schemas.openxmlformats.org/officeDocument/2006/relationships/slideLayout" Target="../slideLayouts/slideLayout2.xml"/><Relationship Id="rId16" Type="http://schemas.openxmlformats.org/officeDocument/2006/relationships/image" Target="../media/image31.png"/><Relationship Id="rId1" Type="http://schemas.openxmlformats.org/officeDocument/2006/relationships/tags" Target="../tags/tag3.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14.png"/><Relationship Id="rId15" Type="http://schemas.openxmlformats.org/officeDocument/2006/relationships/image" Target="../media/image30.png"/><Relationship Id="rId10" Type="http://schemas.openxmlformats.org/officeDocument/2006/relationships/image" Target="../media/image25.jpeg"/><Relationship Id="rId4" Type="http://schemas.openxmlformats.org/officeDocument/2006/relationships/image" Target="../media/image22.png"/><Relationship Id="rId9" Type="http://schemas.microsoft.com/office/2007/relationships/hdphoto" Target="../media/hdphoto2.wdp"/><Relationship Id="rId14" Type="http://schemas.openxmlformats.org/officeDocument/2006/relationships/image" Target="../media/image29.png"/></Relationships>
</file>

<file path=ppt/slides/_rels/slide30.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34.png"/><Relationship Id="rId7" Type="http://schemas.openxmlformats.org/officeDocument/2006/relationships/image" Target="../media/image139.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138.png"/><Relationship Id="rId5" Type="http://schemas.openxmlformats.org/officeDocument/2006/relationships/image" Target="../media/image118.png"/><Relationship Id="rId4" Type="http://schemas.openxmlformats.org/officeDocument/2006/relationships/image" Target="../media/image135.png"/></Relationships>
</file>

<file path=ppt/slides/_rels/slide31.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143.png"/><Relationship Id="rId4" Type="http://schemas.openxmlformats.org/officeDocument/2006/relationships/image" Target="../media/image142.png"/></Relationships>
</file>

<file path=ppt/slides/_rels/slide32.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146.png"/><Relationship Id="rId4" Type="http://schemas.openxmlformats.org/officeDocument/2006/relationships/image" Target="../media/image145.png"/></Relationships>
</file>

<file path=ppt/slides/_rels/slide33.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notesSlide" Target="../notesSlides/notesSlide33.xml"/><Relationship Id="rId7" Type="http://schemas.openxmlformats.org/officeDocument/2006/relationships/image" Target="../media/image150.png"/><Relationship Id="rId2" Type="http://schemas.openxmlformats.org/officeDocument/2006/relationships/slideLayout" Target="../slideLayouts/slideLayout6.xml"/><Relationship Id="rId1" Type="http://schemas.openxmlformats.org/officeDocument/2006/relationships/tags" Target="../tags/tag27.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 Id="rId9" Type="http://schemas.openxmlformats.org/officeDocument/2006/relationships/image" Target="../media/image152.png"/></Relationships>
</file>

<file path=ppt/slides/_rels/slide34.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notesSlide" Target="../notesSlides/notesSlide34.xml"/><Relationship Id="rId7" Type="http://schemas.openxmlformats.org/officeDocument/2006/relationships/image" Target="../media/image156.png"/><Relationship Id="rId2" Type="http://schemas.openxmlformats.org/officeDocument/2006/relationships/slideLayout" Target="../slideLayouts/slideLayout6.xml"/><Relationship Id="rId1" Type="http://schemas.openxmlformats.org/officeDocument/2006/relationships/tags" Target="../tags/tag28.xml"/><Relationship Id="rId6" Type="http://schemas.openxmlformats.org/officeDocument/2006/relationships/image" Target="../media/image155.png"/><Relationship Id="rId5" Type="http://schemas.openxmlformats.org/officeDocument/2006/relationships/image" Target="../media/image154.png"/><Relationship Id="rId10" Type="http://schemas.openxmlformats.org/officeDocument/2006/relationships/image" Target="../media/image18.png"/><Relationship Id="rId4" Type="http://schemas.openxmlformats.org/officeDocument/2006/relationships/image" Target="../media/image153.png"/><Relationship Id="rId9" Type="http://schemas.openxmlformats.org/officeDocument/2006/relationships/image" Target="../media/image158.png"/></Relationships>
</file>

<file path=ppt/slides/_rels/slide35.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47.png"/><Relationship Id="rId7" Type="http://schemas.openxmlformats.org/officeDocument/2006/relationships/image" Target="../media/image151.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150.png"/><Relationship Id="rId5" Type="http://schemas.openxmlformats.org/officeDocument/2006/relationships/image" Target="../media/image149.png"/><Relationship Id="rId4" Type="http://schemas.openxmlformats.org/officeDocument/2006/relationships/image" Target="../media/image148.png"/></Relationships>
</file>

<file path=ppt/slides/_rels/slide36.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8.png"/><Relationship Id="rId3" Type="http://schemas.openxmlformats.org/officeDocument/2006/relationships/image" Target="../media/image129.png"/><Relationship Id="rId7" Type="http://schemas.openxmlformats.org/officeDocument/2006/relationships/image" Target="../media/image123.png"/><Relationship Id="rId12" Type="http://schemas.openxmlformats.org/officeDocument/2006/relationships/image" Target="../media/image128.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132.png"/><Relationship Id="rId11" Type="http://schemas.openxmlformats.org/officeDocument/2006/relationships/image" Target="../media/image127.png"/><Relationship Id="rId5" Type="http://schemas.openxmlformats.org/officeDocument/2006/relationships/image" Target="../media/image130.png"/><Relationship Id="rId10" Type="http://schemas.openxmlformats.org/officeDocument/2006/relationships/image" Target="../media/image126.png"/><Relationship Id="rId4" Type="http://schemas.openxmlformats.org/officeDocument/2006/relationships/image" Target="../media/image131.png"/><Relationship Id="rId9" Type="http://schemas.openxmlformats.org/officeDocument/2006/relationships/image" Target="../media/image125.png"/></Relationships>
</file>

<file path=ppt/slides/_rels/slide3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37.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42.pn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3.jpeg"/><Relationship Id="rId5" Type="http://schemas.openxmlformats.org/officeDocument/2006/relationships/image" Target="../media/image14.png"/><Relationship Id="rId4" Type="http://schemas.openxmlformats.org/officeDocument/2006/relationships/image" Target="../media/image3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161.png"/><Relationship Id="rId4" Type="http://schemas.openxmlformats.org/officeDocument/2006/relationships/image" Target="../media/image160.png"/></Relationships>
</file>

<file path=ppt/slides/_rels/slide41.xml.rels><?xml version="1.0" encoding="UTF-8" standalone="yes"?>
<Relationships xmlns="http://schemas.openxmlformats.org/package/2006/relationships"><Relationship Id="rId8" Type="http://schemas.openxmlformats.org/officeDocument/2006/relationships/image" Target="../media/image164.png"/><Relationship Id="rId3" Type="http://schemas.openxmlformats.org/officeDocument/2006/relationships/image" Target="../media/image160.png"/><Relationship Id="rId7" Type="http://schemas.openxmlformats.org/officeDocument/2006/relationships/image" Target="../media/image163.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62.png"/><Relationship Id="rId5" Type="http://schemas.openxmlformats.org/officeDocument/2006/relationships/image" Target="../media/image117.png"/><Relationship Id="rId4" Type="http://schemas.openxmlformats.org/officeDocument/2006/relationships/image" Target="../media/image161.png"/><Relationship Id="rId9" Type="http://schemas.openxmlformats.org/officeDocument/2006/relationships/image" Target="../media/image16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166.png"/><Relationship Id="rId4" Type="http://schemas.openxmlformats.org/officeDocument/2006/relationships/image" Target="../media/image160.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161.png"/><Relationship Id="rId4" Type="http://schemas.openxmlformats.org/officeDocument/2006/relationships/image" Target="../media/image160.png"/></Relationships>
</file>

<file path=ppt/slides/_rels/slide44.xml.rels><?xml version="1.0" encoding="UTF-8" standalone="yes"?>
<Relationships xmlns="http://schemas.openxmlformats.org/package/2006/relationships"><Relationship Id="rId8" Type="http://schemas.openxmlformats.org/officeDocument/2006/relationships/image" Target="../media/image164.png"/><Relationship Id="rId3" Type="http://schemas.openxmlformats.org/officeDocument/2006/relationships/image" Target="../media/image160.png"/><Relationship Id="rId7" Type="http://schemas.openxmlformats.org/officeDocument/2006/relationships/image" Target="../media/image163.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62.png"/><Relationship Id="rId5" Type="http://schemas.openxmlformats.org/officeDocument/2006/relationships/image" Target="../media/image117.png"/><Relationship Id="rId4" Type="http://schemas.openxmlformats.org/officeDocument/2006/relationships/image" Target="../media/image161.png"/><Relationship Id="rId9" Type="http://schemas.openxmlformats.org/officeDocument/2006/relationships/image" Target="../media/image16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166.png"/><Relationship Id="rId4" Type="http://schemas.openxmlformats.org/officeDocument/2006/relationships/image" Target="../media/image160.png"/></Relationships>
</file>

<file path=ppt/slides/_rels/slide46.xml.rels><?xml version="1.0" encoding="UTF-8" standalone="yes"?>
<Relationships xmlns="http://schemas.openxmlformats.org/package/2006/relationships"><Relationship Id="rId8" Type="http://schemas.openxmlformats.org/officeDocument/2006/relationships/image" Target="../media/image168.png"/><Relationship Id="rId13" Type="http://schemas.openxmlformats.org/officeDocument/2006/relationships/image" Target="../media/image8.png"/><Relationship Id="rId3" Type="http://schemas.openxmlformats.org/officeDocument/2006/relationships/notesSlide" Target="../notesSlides/notesSlide46.xml"/><Relationship Id="rId7" Type="http://schemas.openxmlformats.org/officeDocument/2006/relationships/image" Target="../media/image42.png"/><Relationship Id="rId12" Type="http://schemas.openxmlformats.org/officeDocument/2006/relationships/image" Target="../media/image171.png"/><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121.png"/><Relationship Id="rId11" Type="http://schemas.openxmlformats.org/officeDocument/2006/relationships/image" Target="../media/image170.png"/><Relationship Id="rId5" Type="http://schemas.openxmlformats.org/officeDocument/2006/relationships/image" Target="../media/image167.png"/><Relationship Id="rId10" Type="http://schemas.openxmlformats.org/officeDocument/2006/relationships/image" Target="../media/image169.png"/><Relationship Id="rId4" Type="http://schemas.openxmlformats.org/officeDocument/2006/relationships/image" Target="../media/image119.png"/><Relationship Id="rId9" Type="http://schemas.openxmlformats.org/officeDocument/2006/relationships/image" Target="../media/image164.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5.xml"/><Relationship Id="rId7" Type="http://schemas.openxmlformats.org/officeDocument/2006/relationships/image" Target="../media/image8.png"/><Relationship Id="rId12"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7.png"/><Relationship Id="rId11" Type="http://schemas.microsoft.com/office/2007/relationships/hdphoto" Target="../media/hdphoto2.wdp"/><Relationship Id="rId5" Type="http://schemas.openxmlformats.org/officeDocument/2006/relationships/image" Target="../media/image36.png"/><Relationship Id="rId10" Type="http://schemas.openxmlformats.org/officeDocument/2006/relationships/image" Target="../media/image24.png"/><Relationship Id="rId4" Type="http://schemas.openxmlformats.org/officeDocument/2006/relationships/image" Target="../media/image35.png"/><Relationship Id="rId9" Type="http://schemas.openxmlformats.org/officeDocument/2006/relationships/image" Target="../media/image25.jpe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1.wdp"/><Relationship Id="rId10" Type="http://schemas.openxmlformats.org/officeDocument/2006/relationships/image" Target="../media/image40.jpeg"/><Relationship Id="rId4" Type="http://schemas.openxmlformats.org/officeDocument/2006/relationships/image" Target="../media/image23.png"/><Relationship Id="rId9" Type="http://schemas.openxmlformats.org/officeDocument/2006/relationships/image" Target="../media/image3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9.xml"/><Relationship Id="rId7" Type="http://schemas.openxmlformats.org/officeDocument/2006/relationships/image" Target="../media/image46.pn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45.png"/><Relationship Id="rId5" Type="http://schemas.openxmlformats.org/officeDocument/2006/relationships/image" Target="../media/image14.png"/><Relationship Id="rId4"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4">
            <a:extLst>
              <a:ext uri="{28A0092B-C50C-407E-A947-70E740481C1C}">
                <a14:useLocalDpi xmlns:a14="http://schemas.microsoft.com/office/drawing/2010/main" val="0"/>
              </a:ext>
            </a:extLst>
          </a:blip>
          <a:srcRect l="33140" t="1" r="40953" b="-3"/>
          <a:stretch/>
        </p:blipFill>
        <p:spPr>
          <a:xfrm rot="19030907" flipV="1">
            <a:off x="4577870" y="4869059"/>
            <a:ext cx="1010653" cy="358443"/>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72206" b="-20837"/>
          <a:stretch/>
        </p:blipFill>
        <p:spPr>
          <a:xfrm rot="1982155">
            <a:off x="2598368" y="3729118"/>
            <a:ext cx="1084285" cy="479918"/>
          </a:xfrm>
          <a:prstGeom prst="rect">
            <a:avLst/>
          </a:prstGeom>
        </p:spPr>
      </p:pic>
      <p:sp>
        <p:nvSpPr>
          <p:cNvPr id="20" name="Rectangle 19"/>
          <p:cNvSpPr/>
          <p:nvPr/>
        </p:nvSpPr>
        <p:spPr>
          <a:xfrm>
            <a:off x="754743" y="761999"/>
            <a:ext cx="7651026" cy="1754326"/>
          </a:xfrm>
          <a:prstGeom prst="rect">
            <a:avLst/>
          </a:prstGeom>
        </p:spPr>
        <p:txBody>
          <a:bodyPr wrap="square">
            <a:spAutoFit/>
          </a:bodyPr>
          <a:lstStyle/>
          <a:p>
            <a:pPr algn="ctr"/>
            <a:r>
              <a:rPr lang="en-US" sz="5400" cap="all" dirty="0" smtClean="0">
                <a:solidFill>
                  <a:srgbClr val="204873"/>
                </a:solidFill>
                <a:latin typeface="+mj-lt"/>
              </a:rPr>
              <a:t>Introduction to</a:t>
            </a:r>
          </a:p>
          <a:p>
            <a:pPr algn="ctr"/>
            <a:r>
              <a:rPr lang="en-US" sz="5400" cap="all" dirty="0" smtClean="0">
                <a:solidFill>
                  <a:srgbClr val="204873"/>
                </a:solidFill>
                <a:latin typeface="+mj-lt"/>
              </a:rPr>
              <a:t>Assessment DESIGN</a:t>
            </a:r>
            <a:endParaRPr lang="en-US" sz="5400" cap="all" dirty="0">
              <a:solidFill>
                <a:srgbClr val="204873"/>
              </a:solidFill>
              <a:latin typeface="+mj-lt"/>
            </a:endParaRPr>
          </a:p>
        </p:txBody>
      </p:sp>
      <p:sp>
        <p:nvSpPr>
          <p:cNvPr id="38" name="Rectangle 37"/>
          <p:cNvSpPr/>
          <p:nvPr/>
        </p:nvSpPr>
        <p:spPr>
          <a:xfrm>
            <a:off x="2535537" y="4428651"/>
            <a:ext cx="2372878" cy="166560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187764" y="4428651"/>
            <a:ext cx="2372878" cy="166560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rotWithShape="1">
          <a:blip r:embed="rId4">
            <a:extLst>
              <a:ext uri="{28A0092B-C50C-407E-A947-70E740481C1C}">
                <a14:useLocalDpi xmlns:a14="http://schemas.microsoft.com/office/drawing/2010/main" val="0"/>
              </a:ext>
            </a:extLst>
          </a:blip>
          <a:srcRect l="68607" t="-20884"/>
          <a:stretch/>
        </p:blipFill>
        <p:spPr>
          <a:xfrm rot="13088211">
            <a:off x="6282216" y="3821208"/>
            <a:ext cx="984019" cy="433202"/>
          </a:xfrm>
          <a:prstGeom prst="rect">
            <a:avLst/>
          </a:prstGeom>
        </p:spPr>
      </p:pic>
      <p:sp>
        <p:nvSpPr>
          <p:cNvPr id="33" name="Rectangle 32"/>
          <p:cNvSpPr/>
          <p:nvPr/>
        </p:nvSpPr>
        <p:spPr>
          <a:xfrm>
            <a:off x="620797" y="2863928"/>
            <a:ext cx="2372878" cy="166560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225565" y="2874204"/>
            <a:ext cx="2372879" cy="166560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Validity and Reliability.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8081" y="3133318"/>
            <a:ext cx="1725719" cy="1139310"/>
          </a:xfrm>
          <a:prstGeom prst="rect">
            <a:avLst/>
          </a:prstGeom>
        </p:spPr>
      </p:pic>
      <p:pic>
        <p:nvPicPr>
          <p:cNvPr id="5" name="Picture 4" descr="Classroom assessment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9297" y="3137340"/>
            <a:ext cx="1919725" cy="1143000"/>
          </a:xfrm>
          <a:prstGeom prst="rect">
            <a:avLst/>
          </a:prstGeom>
        </p:spPr>
      </p:pic>
      <p:pic>
        <p:nvPicPr>
          <p:cNvPr id="7" name="Picture 6" descr="Five elements.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94917" y="4539396"/>
            <a:ext cx="1850833" cy="1463040"/>
          </a:xfrm>
          <a:prstGeom prst="rect">
            <a:avLst/>
          </a:prstGeom>
        </p:spPr>
      </p:pic>
      <p:pic>
        <p:nvPicPr>
          <p:cNvPr id="12" name="Picture 11" descr="How to use assessment blueprit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46374" y="4539395"/>
            <a:ext cx="2067165" cy="1463040"/>
          </a:xfrm>
          <a:prstGeom prst="rect">
            <a:avLst/>
          </a:prstGeom>
        </p:spPr>
      </p:pic>
    </p:spTree>
    <p:custDataLst>
      <p:tags r:id="rId1"/>
    </p:custDataLst>
    <p:extLst>
      <p:ext uri="{BB962C8B-B14F-4D97-AF65-F5344CB8AC3E}">
        <p14:creationId xmlns:p14="http://schemas.microsoft.com/office/powerpoint/2010/main" val="768000205"/>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4"/>
        <p14:stopEvt time="709"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881111" y="4417661"/>
            <a:ext cx="1933038" cy="1933038"/>
            <a:chOff x="2944175" y="4417661"/>
            <a:chExt cx="1933038" cy="1933038"/>
          </a:xfrm>
        </p:grpSpPr>
        <p:pic>
          <p:nvPicPr>
            <p:cNvPr id="25" name="Picture 24" descr="Navy blue box.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4175" y="4417661"/>
              <a:ext cx="1933038" cy="1933038"/>
            </a:xfrm>
            <a:prstGeom prst="rect">
              <a:avLst/>
            </a:prstGeom>
          </p:spPr>
        </p:pic>
        <p:pic>
          <p:nvPicPr>
            <p:cNvPr id="4" name="Picture 3" descr="iStock_000026735246XXXLarge.jpg"/>
            <p:cNvPicPr>
              <a:picLocks noChangeAspect="1"/>
            </p:cNvPicPr>
            <p:nvPr/>
          </p:nvPicPr>
          <p:blipFill rotWithShape="1">
            <a:blip r:embed="rId5" cstate="print">
              <a:extLst>
                <a:ext uri="{28A0092B-C50C-407E-A947-70E740481C1C}">
                  <a14:useLocalDpi xmlns:a14="http://schemas.microsoft.com/office/drawing/2010/main" val="0"/>
                </a:ext>
              </a:extLst>
            </a:blip>
            <a:srcRect r="31953"/>
            <a:stretch/>
          </p:blipFill>
          <p:spPr>
            <a:xfrm>
              <a:off x="3000020" y="4476043"/>
              <a:ext cx="1809047" cy="1772356"/>
            </a:xfrm>
            <a:prstGeom prst="roundRect">
              <a:avLst>
                <a:gd name="adj" fmla="val 9910"/>
              </a:avLst>
            </a:prstGeom>
          </p:spPr>
        </p:pic>
      </p:grpSp>
      <p:sp>
        <p:nvSpPr>
          <p:cNvPr id="2" name="Title 1"/>
          <p:cNvSpPr>
            <a:spLocks noGrp="1"/>
          </p:cNvSpPr>
          <p:nvPr>
            <p:ph type="title"/>
          </p:nvPr>
        </p:nvSpPr>
        <p:spPr/>
        <p:txBody>
          <a:bodyPr/>
          <a:lstStyle/>
          <a:p>
            <a:r>
              <a:rPr lang="en-US" dirty="0" smtClean="0"/>
              <a:t>KEY CONCEPTS</a:t>
            </a:r>
            <a:endParaRPr lang="en-US" dirty="0"/>
          </a:p>
        </p:txBody>
      </p:sp>
      <p:sp>
        <p:nvSpPr>
          <p:cNvPr id="13" name="Rounded Rectangular Callout 12"/>
          <p:cNvSpPr/>
          <p:nvPr/>
        </p:nvSpPr>
        <p:spPr>
          <a:xfrm>
            <a:off x="4446181" y="3396817"/>
            <a:ext cx="737937" cy="761747"/>
          </a:xfrm>
          <a:prstGeom prst="wedgeRoundRectCallout">
            <a:avLst>
              <a:gd name="adj1" fmla="val 33042"/>
              <a:gd name="adj2" fmla="val 73456"/>
              <a:gd name="adj3" fmla="val 16667"/>
            </a:avLst>
          </a:prstGeom>
          <a:solidFill>
            <a:srgbClr val="65A77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cs typeface="Arial" panose="020B0604020202020204" pitchFamily="34" charset="0"/>
              </a:rPr>
              <a:t>?</a:t>
            </a:r>
            <a:endParaRPr lang="en-US" sz="4000" dirty="0">
              <a:cs typeface="Arial" panose="020B0604020202020204" pitchFamily="34" charset="0"/>
            </a:endParaRPr>
          </a:p>
        </p:txBody>
      </p:sp>
      <p:sp>
        <p:nvSpPr>
          <p:cNvPr id="14" name="Rounded Rectangular Callout 13"/>
          <p:cNvSpPr/>
          <p:nvPr/>
        </p:nvSpPr>
        <p:spPr>
          <a:xfrm>
            <a:off x="5022761" y="3228278"/>
            <a:ext cx="700536" cy="762000"/>
          </a:xfrm>
          <a:prstGeom prst="wedgeRoundRectCallout">
            <a:avLst>
              <a:gd name="adj1" fmla="val -17940"/>
              <a:gd name="adj2" fmla="val 95357"/>
              <a:gd name="adj3" fmla="val 16667"/>
            </a:avLst>
          </a:prstGeom>
          <a:solidFill>
            <a:srgbClr val="6B0B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cs typeface="Arial" panose="020B0604020202020204" pitchFamily="34" charset="0"/>
              </a:rPr>
              <a:t>?</a:t>
            </a:r>
            <a:endParaRPr lang="en-US" sz="4000" dirty="0">
              <a:cs typeface="Arial" panose="020B0604020202020204" pitchFamily="34" charset="0"/>
            </a:endParaRPr>
          </a:p>
        </p:txBody>
      </p:sp>
      <p:sp>
        <p:nvSpPr>
          <p:cNvPr id="15" name="Rounded Rectangular Callout 14"/>
          <p:cNvSpPr/>
          <p:nvPr/>
        </p:nvSpPr>
        <p:spPr>
          <a:xfrm>
            <a:off x="5504036" y="3619054"/>
            <a:ext cx="507420" cy="533149"/>
          </a:xfrm>
          <a:prstGeom prst="wedgeRoundRectCallout">
            <a:avLst>
              <a:gd name="adj1" fmla="val -28299"/>
              <a:gd name="adj2" fmla="val 82801"/>
              <a:gd name="adj3" fmla="val 16667"/>
            </a:avLst>
          </a:prstGeom>
          <a:solidFill>
            <a:srgbClr val="588D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cs typeface="Arial" panose="020B0604020202020204" pitchFamily="34" charset="0"/>
              </a:rPr>
              <a:t>?</a:t>
            </a:r>
            <a:endParaRPr lang="en-US" sz="4000" dirty="0">
              <a:cs typeface="Arial" panose="020B0604020202020204" pitchFamily="34" charset="0"/>
            </a:endParaRPr>
          </a:p>
        </p:txBody>
      </p:sp>
      <p:sp>
        <p:nvSpPr>
          <p:cNvPr id="19" name="Rounded Rectangular Callout 18"/>
          <p:cNvSpPr/>
          <p:nvPr/>
        </p:nvSpPr>
        <p:spPr>
          <a:xfrm>
            <a:off x="5952487" y="3584355"/>
            <a:ext cx="680634" cy="644119"/>
          </a:xfrm>
          <a:prstGeom prst="wedgeRoundRectCallout">
            <a:avLst>
              <a:gd name="adj1" fmla="val -36733"/>
              <a:gd name="adj2" fmla="val 66859"/>
              <a:gd name="adj3" fmla="val 16667"/>
            </a:avLst>
          </a:prstGeom>
          <a:solidFill>
            <a:srgbClr val="2048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cs typeface="Arial" panose="020B0604020202020204" pitchFamily="34" charset="0"/>
              </a:rPr>
              <a:t>?</a:t>
            </a:r>
            <a:endParaRPr lang="en-US" sz="4000" dirty="0">
              <a:cs typeface="Arial" panose="020B0604020202020204" pitchFamily="34" charset="0"/>
            </a:endParaRPr>
          </a:p>
        </p:txBody>
      </p:sp>
      <p:grpSp>
        <p:nvGrpSpPr>
          <p:cNvPr id="8" name="Group 7"/>
          <p:cNvGrpSpPr/>
          <p:nvPr/>
        </p:nvGrpSpPr>
        <p:grpSpPr>
          <a:xfrm>
            <a:off x="6271501" y="4417661"/>
            <a:ext cx="1933038" cy="1933038"/>
            <a:chOff x="5826565" y="4417661"/>
            <a:chExt cx="1933038" cy="1933038"/>
          </a:xfrm>
        </p:grpSpPr>
        <p:pic>
          <p:nvPicPr>
            <p:cNvPr id="26" name="Picture 25" descr="Navy blue box.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6565" y="4417661"/>
              <a:ext cx="1933038" cy="1933038"/>
            </a:xfrm>
            <a:prstGeom prst="rect">
              <a:avLst/>
            </a:prstGeom>
          </p:spPr>
        </p:pic>
        <p:pic>
          <p:nvPicPr>
            <p:cNvPr id="5" name="Picture 4" descr="iStock_000026753684XXXLarge.jpg"/>
            <p:cNvPicPr>
              <a:picLocks noChangeAspect="1"/>
            </p:cNvPicPr>
            <p:nvPr/>
          </p:nvPicPr>
          <p:blipFill rotWithShape="1">
            <a:blip r:embed="rId6" cstate="print">
              <a:extLst>
                <a:ext uri="{28A0092B-C50C-407E-A947-70E740481C1C}">
                  <a14:useLocalDpi xmlns:a14="http://schemas.microsoft.com/office/drawing/2010/main" val="0"/>
                </a:ext>
              </a:extLst>
            </a:blip>
            <a:srcRect l="1270" r="30476"/>
            <a:stretch/>
          </p:blipFill>
          <p:spPr>
            <a:xfrm>
              <a:off x="5901266" y="4495799"/>
              <a:ext cx="1794934" cy="1753192"/>
            </a:xfrm>
            <a:prstGeom prst="roundRect">
              <a:avLst>
                <a:gd name="adj" fmla="val 10477"/>
              </a:avLst>
            </a:prstGeom>
          </p:spPr>
        </p:pic>
      </p:grpSp>
      <p:sp>
        <p:nvSpPr>
          <p:cNvPr id="31" name="Rounded Rectangle 30"/>
          <p:cNvSpPr/>
          <p:nvPr/>
        </p:nvSpPr>
        <p:spPr>
          <a:xfrm>
            <a:off x="2680369" y="1430511"/>
            <a:ext cx="5817152" cy="1475250"/>
          </a:xfrm>
          <a:prstGeom prst="roundRect">
            <a:avLst>
              <a:gd name="adj" fmla="val 6152"/>
            </a:avLst>
          </a:prstGeom>
          <a:solidFill>
            <a:srgbClr val="FEF4E4"/>
          </a:solidFill>
          <a:ln w="1905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082675" lvl="0"/>
            <a:r>
              <a:rPr lang="en-US" sz="2800" dirty="0">
                <a:solidFill>
                  <a:srgbClr val="1B4873"/>
                </a:solidFill>
                <a:latin typeface="Calibri"/>
                <a:cs typeface="Calibri"/>
              </a:rPr>
              <a:t>a</a:t>
            </a:r>
            <a:r>
              <a:rPr lang="en-US" sz="2800" dirty="0" smtClean="0">
                <a:solidFill>
                  <a:srgbClr val="1B4873"/>
                </a:solidFill>
                <a:latin typeface="Calibri"/>
                <a:cs typeface="Calibri"/>
              </a:rPr>
              <a:t>ssessment</a:t>
            </a:r>
            <a:endParaRPr lang="en-US" sz="2800" dirty="0">
              <a:solidFill>
                <a:srgbClr val="1B4873"/>
              </a:solidFill>
              <a:latin typeface="Calibri"/>
              <a:cs typeface="Calibri"/>
            </a:endParaRPr>
          </a:p>
          <a:p>
            <a:pPr marL="1082675" lvl="0"/>
            <a:r>
              <a:rPr lang="en-US" sz="2400" dirty="0" smtClean="0">
                <a:solidFill>
                  <a:srgbClr val="4B4B4B"/>
                </a:solidFill>
                <a:latin typeface="Calibri Light"/>
                <a:cs typeface="Calibri Light"/>
              </a:rPr>
              <a:t>processes </a:t>
            </a:r>
            <a:r>
              <a:rPr lang="en-US" sz="2400" dirty="0">
                <a:solidFill>
                  <a:srgbClr val="4B4B4B"/>
                </a:solidFill>
                <a:latin typeface="Calibri Light"/>
                <a:cs typeface="Calibri Light"/>
              </a:rPr>
              <a:t>and tools that measure what students know and can </a:t>
            </a:r>
            <a:r>
              <a:rPr lang="en-US" sz="2400" dirty="0" smtClean="0">
                <a:solidFill>
                  <a:srgbClr val="4B4B4B"/>
                </a:solidFill>
                <a:latin typeface="Calibri Light"/>
                <a:cs typeface="Calibri Light"/>
              </a:rPr>
              <a:t>do</a:t>
            </a:r>
            <a:endParaRPr lang="en-US" sz="2400" dirty="0">
              <a:solidFill>
                <a:srgbClr val="4B4B4B"/>
              </a:solidFill>
              <a:latin typeface="Calibri Light"/>
              <a:cs typeface="Calibri Light"/>
            </a:endParaRPr>
          </a:p>
        </p:txBody>
      </p:sp>
      <p:pic>
        <p:nvPicPr>
          <p:cNvPr id="32" name="Picture 31" descr="Red rectangl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34312" y="1392701"/>
            <a:ext cx="5863209" cy="1584180"/>
          </a:xfrm>
          <a:prstGeom prst="rect">
            <a:avLst/>
          </a:prstGeom>
        </p:spPr>
      </p:pic>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42611" y="1283912"/>
            <a:ext cx="1138268" cy="1514476"/>
          </a:xfrm>
          <a:prstGeom prst="rect">
            <a:avLst/>
          </a:prstGeom>
        </p:spPr>
      </p:pic>
    </p:spTree>
    <p:custDataLst>
      <p:tags r:id="rId1"/>
    </p:custDataLst>
    <p:extLst>
      <p:ext uri="{BB962C8B-B14F-4D97-AF65-F5344CB8AC3E}">
        <p14:creationId xmlns:p14="http://schemas.microsoft.com/office/powerpoint/2010/main" val="397674721"/>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67" objId="3"/>
        <p14:stopEvt time="22333" objId="3"/>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8" name="Group 7"/>
          <p:cNvGrpSpPr/>
          <p:nvPr/>
        </p:nvGrpSpPr>
        <p:grpSpPr>
          <a:xfrm>
            <a:off x="6352890" y="1950000"/>
            <a:ext cx="2216211" cy="2216211"/>
            <a:chOff x="6352890" y="1950000"/>
            <a:chExt cx="2216211" cy="2216211"/>
          </a:xfrm>
        </p:grpSpPr>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54363" y="2037356"/>
              <a:ext cx="2011680" cy="2011680"/>
            </a:xfrm>
            <a:prstGeom prst="roundRect">
              <a:avLst>
                <a:gd name="adj" fmla="val 8670"/>
              </a:avLst>
            </a:prstGeom>
            <a:ln w="19050" cmpd="sng">
              <a:noFill/>
            </a:ln>
            <a:effectLst/>
          </p:spPr>
        </p:pic>
        <p:pic>
          <p:nvPicPr>
            <p:cNvPr id="19" name="Picture 18" descr="Navy blue box.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2890" y="1950000"/>
              <a:ext cx="2216211" cy="2216211"/>
            </a:xfrm>
            <a:prstGeom prst="rect">
              <a:avLst/>
            </a:prstGeom>
          </p:spPr>
        </p:pic>
      </p:grpSp>
      <p:grpSp>
        <p:nvGrpSpPr>
          <p:cNvPr id="7" name="Group 6"/>
          <p:cNvGrpSpPr/>
          <p:nvPr/>
        </p:nvGrpSpPr>
        <p:grpSpPr>
          <a:xfrm>
            <a:off x="2426433" y="1148014"/>
            <a:ext cx="3400627" cy="3013682"/>
            <a:chOff x="2426433" y="1148014"/>
            <a:chExt cx="3400627" cy="3013682"/>
          </a:xfrm>
        </p:grpSpPr>
        <p:pic>
          <p:nvPicPr>
            <p:cNvPr id="21" name="Picture 20" descr="Navy blue box.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6433" y="1945485"/>
              <a:ext cx="2216211" cy="2216211"/>
            </a:xfrm>
            <a:prstGeom prst="rect">
              <a:avLst/>
            </a:prstGeom>
          </p:spPr>
        </p:pic>
        <p:pic>
          <p:nvPicPr>
            <p:cNvPr id="27" name="Picture 26" descr="iStock_000033142878XXXLarge.jpg"/>
            <p:cNvPicPr>
              <a:picLocks noChangeAspect="1"/>
            </p:cNvPicPr>
            <p:nvPr/>
          </p:nvPicPr>
          <p:blipFill rotWithShape="1">
            <a:blip r:embed="rId6" cstate="print">
              <a:extLst>
                <a:ext uri="{28A0092B-C50C-407E-A947-70E740481C1C}">
                  <a14:useLocalDpi xmlns:a14="http://schemas.microsoft.com/office/drawing/2010/main" val="0"/>
                </a:ext>
              </a:extLst>
            </a:blip>
            <a:srcRect l="17020" r="16905"/>
            <a:stretch/>
          </p:blipFill>
          <p:spPr>
            <a:xfrm>
              <a:off x="2502930" y="1991342"/>
              <a:ext cx="2081910" cy="2100535"/>
            </a:xfrm>
            <a:prstGeom prst="roundRect">
              <a:avLst>
                <a:gd name="adj" fmla="val 10364"/>
              </a:avLst>
            </a:prstGeom>
          </p:spPr>
        </p:pic>
        <p:sp>
          <p:nvSpPr>
            <p:cNvPr id="29" name="Rounded Rectangular Callout 28"/>
            <p:cNvSpPr/>
            <p:nvPr/>
          </p:nvSpPr>
          <p:spPr>
            <a:xfrm>
              <a:off x="4151898" y="1148014"/>
              <a:ext cx="647700" cy="668598"/>
            </a:xfrm>
            <a:prstGeom prst="wedgeRoundRectCallout">
              <a:avLst>
                <a:gd name="adj1" fmla="val -35386"/>
                <a:gd name="adj2" fmla="val 90108"/>
                <a:gd name="adj3" fmla="val 16667"/>
              </a:avLst>
            </a:prstGeom>
            <a:solidFill>
              <a:srgbClr val="65A77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cs typeface="Arial" panose="020B0604020202020204" pitchFamily="34" charset="0"/>
                </a:rPr>
                <a:t>?</a:t>
              </a:r>
              <a:endParaRPr lang="en-US" sz="4000" dirty="0">
                <a:cs typeface="Arial" panose="020B0604020202020204" pitchFamily="34" charset="0"/>
              </a:endParaRPr>
            </a:p>
          </p:txBody>
        </p:sp>
        <p:sp>
          <p:nvSpPr>
            <p:cNvPr id="31" name="Rounded Rectangular Callout 30"/>
            <p:cNvSpPr/>
            <p:nvPr/>
          </p:nvSpPr>
          <p:spPr>
            <a:xfrm>
              <a:off x="4674688" y="1338025"/>
              <a:ext cx="738611" cy="803414"/>
            </a:xfrm>
            <a:prstGeom prst="wedgeRoundRectCallout">
              <a:avLst>
                <a:gd name="adj1" fmla="val -78275"/>
                <a:gd name="adj2" fmla="val 52794"/>
                <a:gd name="adj3" fmla="val 16667"/>
              </a:avLst>
            </a:prstGeom>
            <a:solidFill>
              <a:srgbClr val="6B0B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cs typeface="Arial" panose="020B0604020202020204" pitchFamily="34" charset="0"/>
                </a:rPr>
                <a:t>?</a:t>
              </a:r>
              <a:endParaRPr lang="en-US" sz="4000" dirty="0">
                <a:cs typeface="Arial" panose="020B0604020202020204" pitchFamily="34" charset="0"/>
              </a:endParaRPr>
            </a:p>
          </p:txBody>
        </p:sp>
        <p:sp>
          <p:nvSpPr>
            <p:cNvPr id="33" name="Rounded Rectangular Callout 32"/>
            <p:cNvSpPr/>
            <p:nvPr/>
          </p:nvSpPr>
          <p:spPr>
            <a:xfrm>
              <a:off x="5072297" y="1994512"/>
              <a:ext cx="754763" cy="793032"/>
            </a:xfrm>
            <a:prstGeom prst="wedgeRoundRectCallout">
              <a:avLst>
                <a:gd name="adj1" fmla="val -123713"/>
                <a:gd name="adj2" fmla="val 32879"/>
                <a:gd name="adj3" fmla="val 16667"/>
              </a:avLst>
            </a:prstGeom>
            <a:solidFill>
              <a:srgbClr val="588D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cs typeface="Arial" panose="020B0604020202020204" pitchFamily="34" charset="0"/>
                </a:rPr>
                <a:t>?</a:t>
              </a:r>
              <a:endParaRPr lang="en-US" sz="4000" dirty="0">
                <a:cs typeface="Arial" panose="020B0604020202020204" pitchFamily="34" charset="0"/>
              </a:endParaRPr>
            </a:p>
          </p:txBody>
        </p:sp>
        <p:sp>
          <p:nvSpPr>
            <p:cNvPr id="34" name="Rounded Rectangular Callout 33"/>
            <p:cNvSpPr/>
            <p:nvPr/>
          </p:nvSpPr>
          <p:spPr>
            <a:xfrm>
              <a:off x="4857474" y="2691243"/>
              <a:ext cx="648424" cy="793032"/>
            </a:xfrm>
            <a:prstGeom prst="wedgeRoundRectCallout">
              <a:avLst>
                <a:gd name="adj1" fmla="val -110946"/>
                <a:gd name="adj2" fmla="val -28010"/>
                <a:gd name="adj3" fmla="val 16667"/>
              </a:avLst>
            </a:prstGeom>
            <a:solidFill>
              <a:srgbClr val="2048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cs typeface="Arial" panose="020B0604020202020204" pitchFamily="34" charset="0"/>
                </a:rPr>
                <a:t>?</a:t>
              </a:r>
              <a:endParaRPr lang="en-US" sz="4000" dirty="0">
                <a:cs typeface="Arial" panose="020B0604020202020204" pitchFamily="34" charset="0"/>
              </a:endParaRPr>
            </a:p>
          </p:txBody>
        </p:sp>
      </p:grpSp>
      <p:grpSp>
        <p:nvGrpSpPr>
          <p:cNvPr id="9" name="Group 8"/>
          <p:cNvGrpSpPr/>
          <p:nvPr/>
        </p:nvGrpSpPr>
        <p:grpSpPr>
          <a:xfrm>
            <a:off x="4055638" y="4282731"/>
            <a:ext cx="2814612" cy="1952722"/>
            <a:chOff x="4055638" y="4282731"/>
            <a:chExt cx="2814612" cy="1952722"/>
          </a:xfrm>
        </p:grpSpPr>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55638" y="4282731"/>
              <a:ext cx="2814612" cy="1952722"/>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77951" y="4624777"/>
              <a:ext cx="1958334" cy="1257772"/>
            </a:xfrm>
            <a:prstGeom prst="rect">
              <a:avLst/>
            </a:prstGeom>
          </p:spPr>
        </p:pic>
      </p:grpSp>
    </p:spTree>
    <p:custDataLst>
      <p:tags r:id="rId1"/>
    </p:custDataLst>
    <p:extLst>
      <p:ext uri="{BB962C8B-B14F-4D97-AF65-F5344CB8AC3E}">
        <p14:creationId xmlns:p14="http://schemas.microsoft.com/office/powerpoint/2010/main" val="2769512622"/>
      </p:ext>
    </p:extLst>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16"/>
        <p14:stopEvt time="17803" objId="16"/>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22" name="Rounded Rectangle 21"/>
          <p:cNvSpPr/>
          <p:nvPr/>
        </p:nvSpPr>
        <p:spPr>
          <a:xfrm>
            <a:off x="2651151" y="2834294"/>
            <a:ext cx="5812758" cy="1737706"/>
          </a:xfrm>
          <a:prstGeom prst="roundRect">
            <a:avLst>
              <a:gd name="adj" fmla="val 6152"/>
            </a:avLst>
          </a:prstGeom>
          <a:solidFill>
            <a:srgbClr val="FEF4E4"/>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marL="1082675" lvl="0">
              <a:spcBef>
                <a:spcPts val="600"/>
              </a:spcBef>
            </a:pPr>
            <a:r>
              <a:rPr lang="en-US" sz="2800" dirty="0" smtClean="0">
                <a:solidFill>
                  <a:srgbClr val="1B4873"/>
                </a:solidFill>
              </a:rPr>
              <a:t>assessment design</a:t>
            </a:r>
            <a:endParaRPr lang="en-US" sz="2400" dirty="0">
              <a:solidFill>
                <a:srgbClr val="1B4873"/>
              </a:solidFill>
              <a:latin typeface="Calibri"/>
              <a:cs typeface="Calibri"/>
            </a:endParaRPr>
          </a:p>
          <a:p>
            <a:pPr marL="1082675"/>
            <a:r>
              <a:rPr lang="en-US" sz="2400" dirty="0" smtClean="0">
                <a:solidFill>
                  <a:srgbClr val="4B4B4B"/>
                </a:solidFill>
                <a:latin typeface="Calibri Light"/>
                <a:cs typeface="Calibri Light"/>
              </a:rPr>
              <a:t>term </a:t>
            </a:r>
            <a:r>
              <a:rPr lang="en-US" sz="2400" dirty="0">
                <a:solidFill>
                  <a:srgbClr val="4B4B4B"/>
                </a:solidFill>
                <a:latin typeface="Calibri Light"/>
                <a:cs typeface="Calibri Light"/>
              </a:rPr>
              <a:t>that includes planning, writing and selecting </a:t>
            </a:r>
            <a:r>
              <a:rPr lang="en-US" sz="2400" dirty="0" smtClean="0">
                <a:solidFill>
                  <a:srgbClr val="4B4B4B"/>
                </a:solidFill>
                <a:latin typeface="Calibri Light"/>
                <a:cs typeface="Calibri Light"/>
              </a:rPr>
              <a:t>assessments</a:t>
            </a:r>
            <a:endParaRPr lang="en-US" sz="2400" dirty="0">
              <a:solidFill>
                <a:srgbClr val="4B4B4B"/>
              </a:solidFill>
              <a:latin typeface="Calibri Light"/>
              <a:cs typeface="Calibri Light"/>
            </a:endParaRPr>
          </a:p>
        </p:txBody>
      </p:sp>
      <p:pic>
        <p:nvPicPr>
          <p:cNvPr id="7" name="Picture 6" descr="Large red rectang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6559" y="2814226"/>
            <a:ext cx="5865448" cy="1757774"/>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3393" y="2699728"/>
            <a:ext cx="1138268" cy="1514476"/>
          </a:xfrm>
          <a:prstGeom prst="rect">
            <a:avLst/>
          </a:prstGeom>
        </p:spPr>
      </p:pic>
    </p:spTree>
    <p:custDataLst>
      <p:tags r:id="rId1"/>
    </p:custDataLst>
    <p:extLst>
      <p:ext uri="{BB962C8B-B14F-4D97-AF65-F5344CB8AC3E}">
        <p14:creationId xmlns:p14="http://schemas.microsoft.com/office/powerpoint/2010/main" val="3891303156"/>
      </p:ext>
    </p:extLst>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6"/>
        <p14:stopEvt time="17868" objId="6"/>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4" name="Picture 3" descr="Five element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3756" y="1851588"/>
            <a:ext cx="4696489" cy="3712464"/>
          </a:xfrm>
          <a:prstGeom prst="rect">
            <a:avLst/>
          </a:prstGeom>
        </p:spPr>
      </p:pic>
      <p:sp>
        <p:nvSpPr>
          <p:cNvPr id="5" name="TextBox 4"/>
          <p:cNvSpPr txBox="1"/>
          <p:nvPr/>
        </p:nvSpPr>
        <p:spPr>
          <a:xfrm>
            <a:off x="467145" y="5892604"/>
            <a:ext cx="8233432" cy="553998"/>
          </a:xfrm>
          <a:prstGeom prst="rect">
            <a:avLst/>
          </a:prstGeom>
          <a:noFill/>
        </p:spPr>
        <p:txBody>
          <a:bodyPr wrap="square" rtlCol="0">
            <a:spAutoFit/>
          </a:bodyPr>
          <a:lstStyle/>
          <a:p>
            <a:pPr lvl="0"/>
            <a:r>
              <a:rPr lang="en-US" sz="1000" b="1" dirty="0" smtClean="0">
                <a:solidFill>
                  <a:srgbClr val="4B4B4B"/>
                </a:solidFill>
                <a:latin typeface="Calibri"/>
                <a:ea typeface="Corbel" panose="020B0503020204020204" pitchFamily="34" charset="0"/>
                <a:cs typeface="Calibri"/>
              </a:rPr>
              <a:t>Sources</a:t>
            </a:r>
            <a:r>
              <a:rPr lang="en-US" sz="1000" dirty="0" smtClean="0">
                <a:solidFill>
                  <a:srgbClr val="4B4B4B"/>
                </a:solidFill>
                <a:latin typeface="Calibri"/>
                <a:ea typeface="Corbel" panose="020B0503020204020204" pitchFamily="34" charset="0"/>
                <a:cs typeface="Calibri"/>
              </a:rPr>
              <a:t>: </a:t>
            </a:r>
            <a:r>
              <a:rPr lang="en-US" sz="1000" dirty="0"/>
              <a:t>Kansas State Department of Education, Assessment Literacy Project; Ohio Department of Education, “Assessment Literacy: Identifying and Developing Valid and Reliable Assessments” (2013); Relay Graduate School of Education, </a:t>
            </a:r>
            <a:r>
              <a:rPr lang="en-US" sz="1000" i="1" dirty="0"/>
              <a:t>Designing and Evaluating Assessments </a:t>
            </a:r>
            <a:r>
              <a:rPr lang="en-US" sz="1000" dirty="0"/>
              <a:t>(2014); and Rhode Island Department of Education, “</a:t>
            </a:r>
            <a:r>
              <a:rPr lang="en-US" sz="1000" dirty="0" smtClean="0"/>
              <a:t>Deepening </a:t>
            </a:r>
            <a:r>
              <a:rPr lang="en-US" sz="1000" dirty="0"/>
              <a:t>Assessment Literacy.” </a:t>
            </a:r>
            <a:endParaRPr lang="en-US" sz="1000" dirty="0">
              <a:solidFill>
                <a:srgbClr val="4B4B4B"/>
              </a:solidFill>
              <a:latin typeface="Calibri"/>
              <a:ea typeface="Corbel" panose="020B0503020204020204" pitchFamily="34" charset="0"/>
              <a:cs typeface="Calibri"/>
            </a:endParaRPr>
          </a:p>
        </p:txBody>
      </p:sp>
    </p:spTree>
    <p:custDataLst>
      <p:tags r:id="rId1"/>
    </p:custDataLst>
    <p:extLst>
      <p:ext uri="{BB962C8B-B14F-4D97-AF65-F5344CB8AC3E}">
        <p14:creationId xmlns:p14="http://schemas.microsoft.com/office/powerpoint/2010/main" val="619195728"/>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4"/>
        <p14:stopEvt time="2069" objId="4"/>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3" name="Group 2"/>
          <p:cNvGrpSpPr/>
          <p:nvPr/>
        </p:nvGrpSpPr>
        <p:grpSpPr>
          <a:xfrm>
            <a:off x="3053715" y="1350672"/>
            <a:ext cx="4807724" cy="4207028"/>
            <a:chOff x="2558276" y="1166839"/>
            <a:chExt cx="5979693" cy="5232567"/>
          </a:xfrm>
        </p:grpSpPr>
        <p:pic>
          <p:nvPicPr>
            <p:cNvPr id="23" name="Picture 22" descr="Light blue circ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1681" y="1166839"/>
              <a:ext cx="1778047" cy="1584927"/>
            </a:xfrm>
            <a:prstGeom prst="rect">
              <a:avLst/>
            </a:prstGeom>
          </p:spPr>
        </p:pic>
        <p:pic>
          <p:nvPicPr>
            <p:cNvPr id="24" name="Picture 23" descr="Light blue circ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9922" y="2246576"/>
              <a:ext cx="1778047" cy="1584927"/>
            </a:xfrm>
            <a:prstGeom prst="rect">
              <a:avLst/>
            </a:prstGeom>
          </p:spPr>
        </p:pic>
        <p:pic>
          <p:nvPicPr>
            <p:cNvPr id="25" name="Picture 24" descr="Light blue circ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2690" y="4800574"/>
              <a:ext cx="1778047" cy="1584927"/>
            </a:xfrm>
            <a:prstGeom prst="rect">
              <a:avLst/>
            </a:prstGeom>
          </p:spPr>
        </p:pic>
        <p:pic>
          <p:nvPicPr>
            <p:cNvPr id="26" name="Picture 25" descr="Light blue circ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4967" y="4814479"/>
              <a:ext cx="1778047" cy="1584927"/>
            </a:xfrm>
            <a:prstGeom prst="rect">
              <a:avLst/>
            </a:prstGeom>
          </p:spPr>
        </p:pic>
        <p:pic>
          <p:nvPicPr>
            <p:cNvPr id="27" name="Picture 26" descr="Light blue circ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8276" y="2247779"/>
              <a:ext cx="1778047" cy="1584927"/>
            </a:xfrm>
            <a:prstGeom prst="rect">
              <a:avLst/>
            </a:prstGeom>
          </p:spPr>
        </p:pic>
        <p:pic>
          <p:nvPicPr>
            <p:cNvPr id="28" name="Picture 27" descr="Assessment design navy blu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6667" y="3188942"/>
              <a:ext cx="2398432" cy="1810606"/>
            </a:xfrm>
            <a:prstGeom prst="rect">
              <a:avLst/>
            </a:prstGeom>
          </p:spPr>
        </p:pic>
        <p:pic>
          <p:nvPicPr>
            <p:cNvPr id="29" name="Picture 28" descr="Alignment light blu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5175" y="1599021"/>
              <a:ext cx="1514576" cy="771179"/>
            </a:xfrm>
            <a:prstGeom prst="rect">
              <a:avLst/>
            </a:prstGeom>
          </p:spPr>
        </p:pic>
        <p:pic>
          <p:nvPicPr>
            <p:cNvPr id="30" name="Picture 29" descr="Rigor light blu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72851" y="2675333"/>
              <a:ext cx="922858" cy="771179"/>
            </a:xfrm>
            <a:prstGeom prst="rect">
              <a:avLst/>
            </a:prstGeom>
          </p:spPr>
        </p:pic>
        <p:pic>
          <p:nvPicPr>
            <p:cNvPr id="31" name="Picture 30" descr="Precision light blu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53286" y="5298073"/>
              <a:ext cx="1279607" cy="771179"/>
            </a:xfrm>
            <a:prstGeom prst="rect">
              <a:avLst/>
            </a:prstGeom>
          </p:spPr>
        </p:pic>
        <p:pic>
          <p:nvPicPr>
            <p:cNvPr id="32" name="Picture 31" descr="Scoring light blue.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2376" y="2635012"/>
              <a:ext cx="1172788" cy="771179"/>
            </a:xfrm>
            <a:prstGeom prst="rect">
              <a:avLst/>
            </a:prstGeom>
          </p:spPr>
        </p:pic>
        <p:pic>
          <p:nvPicPr>
            <p:cNvPr id="33" name="Picture 32" descr="Bias light blue.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90788" y="5297669"/>
              <a:ext cx="805368" cy="771179"/>
            </a:xfrm>
            <a:prstGeom prst="rect">
              <a:avLst/>
            </a:prstGeom>
          </p:spPr>
        </p:pic>
        <p:pic>
          <p:nvPicPr>
            <p:cNvPr id="34" name="Picture 33"/>
            <p:cNvPicPr>
              <a:picLocks noChangeAspect="1"/>
            </p:cNvPicPr>
            <p:nvPr/>
          </p:nvPicPr>
          <p:blipFill rotWithShape="1">
            <a:blip r:embed="rId11" cstate="print">
              <a:extLst>
                <a:ext uri="{28A0092B-C50C-407E-A947-70E740481C1C}">
                  <a14:useLocalDpi xmlns:a14="http://schemas.microsoft.com/office/drawing/2010/main" val="0"/>
                </a:ext>
              </a:extLst>
            </a:blip>
            <a:srcRect l="68607" t="-20884"/>
            <a:stretch/>
          </p:blipFill>
          <p:spPr>
            <a:xfrm rot="13088211">
              <a:off x="3926735" y="3196342"/>
              <a:ext cx="670740" cy="295285"/>
            </a:xfrm>
            <a:prstGeom prst="rect">
              <a:avLst/>
            </a:prstGeom>
          </p:spPr>
        </p:pic>
        <p:pic>
          <p:nvPicPr>
            <p:cNvPr id="35" name="Picture 34"/>
            <p:cNvPicPr>
              <a:picLocks noChangeAspect="1"/>
            </p:cNvPicPr>
            <p:nvPr/>
          </p:nvPicPr>
          <p:blipFill rotWithShape="1">
            <a:blip r:embed="rId11" cstate="print">
              <a:extLst>
                <a:ext uri="{28A0092B-C50C-407E-A947-70E740481C1C}">
                  <a14:useLocalDpi xmlns:a14="http://schemas.microsoft.com/office/drawing/2010/main" val="0"/>
                </a:ext>
              </a:extLst>
            </a:blip>
            <a:srcRect l="68607" t="-20884"/>
            <a:stretch/>
          </p:blipFill>
          <p:spPr>
            <a:xfrm rot="8511789" flipH="1">
              <a:off x="6367189" y="3085971"/>
              <a:ext cx="670741" cy="295285"/>
            </a:xfrm>
            <a:prstGeom prst="rect">
              <a:avLst/>
            </a:prstGeom>
          </p:spPr>
        </p:pic>
        <p:pic>
          <p:nvPicPr>
            <p:cNvPr id="36" name="Picture 35"/>
            <p:cNvPicPr>
              <a:picLocks noChangeAspect="1"/>
            </p:cNvPicPr>
            <p:nvPr/>
          </p:nvPicPr>
          <p:blipFill rotWithShape="1">
            <a:blip r:embed="rId11" cstate="print">
              <a:extLst>
                <a:ext uri="{28A0092B-C50C-407E-A947-70E740481C1C}">
                  <a14:useLocalDpi xmlns:a14="http://schemas.microsoft.com/office/drawing/2010/main" val="0"/>
                </a:ext>
              </a:extLst>
            </a:blip>
            <a:srcRect l="68607" t="-20884"/>
            <a:stretch/>
          </p:blipFill>
          <p:spPr>
            <a:xfrm rot="10016067" flipV="1">
              <a:off x="4182387" y="4848810"/>
              <a:ext cx="670741" cy="295285"/>
            </a:xfrm>
            <a:prstGeom prst="rect">
              <a:avLst/>
            </a:prstGeom>
          </p:spPr>
        </p:pic>
        <p:pic>
          <p:nvPicPr>
            <p:cNvPr id="37" name="Picture 36"/>
            <p:cNvPicPr>
              <a:picLocks noChangeAspect="1"/>
            </p:cNvPicPr>
            <p:nvPr/>
          </p:nvPicPr>
          <p:blipFill rotWithShape="1">
            <a:blip r:embed="rId11" cstate="print">
              <a:extLst>
                <a:ext uri="{28A0092B-C50C-407E-A947-70E740481C1C}">
                  <a14:useLocalDpi xmlns:a14="http://schemas.microsoft.com/office/drawing/2010/main" val="0"/>
                </a:ext>
              </a:extLst>
            </a:blip>
            <a:srcRect l="68607" t="-20884"/>
            <a:stretch/>
          </p:blipFill>
          <p:spPr>
            <a:xfrm rot="3111789" flipV="1">
              <a:off x="6500135" y="4629598"/>
              <a:ext cx="670743" cy="295286"/>
            </a:xfrm>
            <a:prstGeom prst="rect">
              <a:avLst/>
            </a:prstGeom>
          </p:spPr>
        </p:pic>
        <p:pic>
          <p:nvPicPr>
            <p:cNvPr id="38" name="Picture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5164510" y="2659769"/>
              <a:ext cx="670588" cy="285162"/>
            </a:xfrm>
            <a:prstGeom prst="rect">
              <a:avLst/>
            </a:prstGeom>
          </p:spPr>
        </p:pic>
      </p:grpSp>
      <p:sp>
        <p:nvSpPr>
          <p:cNvPr id="20" name="TextBox 19"/>
          <p:cNvSpPr txBox="1"/>
          <p:nvPr/>
        </p:nvSpPr>
        <p:spPr>
          <a:xfrm>
            <a:off x="2300687" y="5717413"/>
            <a:ext cx="6470780" cy="707886"/>
          </a:xfrm>
          <a:prstGeom prst="rect">
            <a:avLst/>
          </a:prstGeom>
          <a:noFill/>
        </p:spPr>
        <p:txBody>
          <a:bodyPr wrap="square" rtlCol="0" anchor="t">
            <a:spAutoFit/>
          </a:bodyPr>
          <a:lstStyle/>
          <a:p>
            <a:pPr lvl="0"/>
            <a:r>
              <a:rPr lang="en-US" sz="1000" b="1" dirty="0" smtClean="0">
                <a:latin typeface="Calibri"/>
                <a:ea typeface="Corbel" panose="020B0503020204020204" pitchFamily="34" charset="0"/>
                <a:cs typeface="Calibri"/>
              </a:rPr>
              <a:t>Sources</a:t>
            </a:r>
            <a:r>
              <a:rPr lang="en-US" sz="1000" dirty="0" smtClean="0">
                <a:latin typeface="Calibri"/>
                <a:ea typeface="Corbel" panose="020B0503020204020204" pitchFamily="34" charset="0"/>
                <a:cs typeface="Calibri"/>
              </a:rPr>
              <a:t>: </a:t>
            </a:r>
            <a:r>
              <a:rPr lang="en-US" sz="1000" dirty="0">
                <a:latin typeface="Calibri"/>
                <a:ea typeface="Corbel" panose="020B0503020204020204" pitchFamily="34" charset="0"/>
                <a:cs typeface="Calibri"/>
              </a:rPr>
              <a:t>To create this list, we synthesized information from several sources: Kansas State Department of Education, Assessment Literacy Project; Ohio Department of Education, “Assessment Literacy: Identifying and Developing Valid and Reliable Assessments” (2013); Relay Graduate School of Education, </a:t>
            </a:r>
            <a:r>
              <a:rPr lang="en-US" sz="1000" i="1" dirty="0">
                <a:latin typeface="Calibri"/>
                <a:ea typeface="Corbel" panose="020B0503020204020204" pitchFamily="34" charset="0"/>
                <a:cs typeface="Calibri"/>
              </a:rPr>
              <a:t>Designing and Evaluating Assessments</a:t>
            </a:r>
            <a:r>
              <a:rPr lang="en-US" sz="1000" dirty="0">
                <a:latin typeface="Calibri"/>
                <a:ea typeface="Corbel" panose="020B0503020204020204" pitchFamily="34" charset="0"/>
                <a:cs typeface="Calibri"/>
              </a:rPr>
              <a:t> (2014); Rhode Island Department of Education, “Deeping Assessment Literacy.”</a:t>
            </a:r>
          </a:p>
        </p:txBody>
      </p:sp>
    </p:spTree>
    <p:custDataLst>
      <p:tags r:id="rId1"/>
    </p:custDataLst>
    <p:extLst>
      <p:ext uri="{BB962C8B-B14F-4D97-AF65-F5344CB8AC3E}">
        <p14:creationId xmlns:p14="http://schemas.microsoft.com/office/powerpoint/2010/main" val="766755774"/>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19"/>
        <p14:stopEvt time="11328" objId="19"/>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18" name="Rectangle 17"/>
          <p:cNvSpPr/>
          <p:nvPr/>
        </p:nvSpPr>
        <p:spPr>
          <a:xfrm>
            <a:off x="2290608" y="1112035"/>
            <a:ext cx="6463592" cy="139415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alibri Light"/>
                <a:cs typeface="Calibri Light"/>
              </a:rPr>
              <a:t>An assessment that is </a:t>
            </a:r>
            <a:r>
              <a:rPr lang="en-US" sz="2400" b="1" dirty="0" smtClean="0">
                <a:solidFill>
                  <a:schemeClr val="accent4"/>
                </a:solidFill>
                <a:latin typeface="Calibri Light"/>
                <a:cs typeface="Calibri Light"/>
              </a:rPr>
              <a:t>ALIGNED WITH STANDARDS </a:t>
            </a:r>
            <a:r>
              <a:rPr lang="en-US" sz="2400" dirty="0" smtClean="0">
                <a:solidFill>
                  <a:schemeClr val="tx1"/>
                </a:solidFill>
                <a:latin typeface="Calibri Light"/>
                <a:cs typeface="Calibri Light"/>
              </a:rPr>
              <a:t>measures student performance against those standards</a:t>
            </a:r>
          </a:p>
        </p:txBody>
      </p:sp>
      <p:grpSp>
        <p:nvGrpSpPr>
          <p:cNvPr id="3" name="Group 2"/>
          <p:cNvGrpSpPr/>
          <p:nvPr/>
        </p:nvGrpSpPr>
        <p:grpSpPr>
          <a:xfrm>
            <a:off x="3258077" y="2506188"/>
            <a:ext cx="4443468" cy="3893218"/>
            <a:chOff x="1582152" y="1160199"/>
            <a:chExt cx="5979693" cy="5239207"/>
          </a:xfrm>
        </p:grpSpPr>
        <p:pic>
          <p:nvPicPr>
            <p:cNvPr id="66" name="Picture 65" descr="Light blue circle.png"/>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783798" y="2246576"/>
              <a:ext cx="1778047" cy="1584927"/>
            </a:xfrm>
            <a:prstGeom prst="rect">
              <a:avLst/>
            </a:prstGeom>
          </p:spPr>
        </p:pic>
        <p:pic>
          <p:nvPicPr>
            <p:cNvPr id="67" name="Picture 66" descr="Light blue circle.png"/>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116566" y="4800574"/>
              <a:ext cx="1778047" cy="1584927"/>
            </a:xfrm>
            <a:prstGeom prst="rect">
              <a:avLst/>
            </a:prstGeom>
          </p:spPr>
        </p:pic>
        <p:pic>
          <p:nvPicPr>
            <p:cNvPr id="68" name="Picture 67" descr="Light blue circle.png"/>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128843" y="4814479"/>
              <a:ext cx="1778047" cy="1584927"/>
            </a:xfrm>
            <a:prstGeom prst="rect">
              <a:avLst/>
            </a:prstGeom>
          </p:spPr>
        </p:pic>
        <p:pic>
          <p:nvPicPr>
            <p:cNvPr id="69" name="Picture 68" descr="Light blue circle.png"/>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582152" y="2247779"/>
              <a:ext cx="1778047" cy="1584927"/>
            </a:xfrm>
            <a:prstGeom prst="rect">
              <a:avLst/>
            </a:prstGeom>
          </p:spPr>
        </p:pic>
        <p:pic>
          <p:nvPicPr>
            <p:cNvPr id="70" name="Picture 69" descr="Assessment design navy blu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0543" y="3188942"/>
              <a:ext cx="2398432" cy="1810606"/>
            </a:xfrm>
            <a:prstGeom prst="rect">
              <a:avLst/>
            </a:prstGeom>
          </p:spPr>
        </p:pic>
        <p:pic>
          <p:nvPicPr>
            <p:cNvPr id="71" name="Picture 70" descr="Rigor light blue.png"/>
            <p:cNvPicPr>
              <a:picLocks noChangeAspect="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196727" y="2675333"/>
              <a:ext cx="922858" cy="771179"/>
            </a:xfrm>
            <a:prstGeom prst="rect">
              <a:avLst/>
            </a:prstGeom>
          </p:spPr>
        </p:pic>
        <p:pic>
          <p:nvPicPr>
            <p:cNvPr id="72" name="Picture 71" descr="Scoring light blue.png"/>
            <p:cNvPicPr>
              <a:picLocks noChangeAspect="1"/>
            </p:cNvPicPr>
            <p:nvPr/>
          </p:nvPicPr>
          <p:blipFill>
            <a:blip r:embed="rId7"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906252" y="2635012"/>
              <a:ext cx="1172788" cy="771179"/>
            </a:xfrm>
            <a:prstGeom prst="rect">
              <a:avLst/>
            </a:prstGeom>
          </p:spPr>
        </p:pic>
        <p:pic>
          <p:nvPicPr>
            <p:cNvPr id="73" name="Picture 72" descr="Bias light blue.png"/>
            <p:cNvPicPr>
              <a:picLocks noChangeAspect="1"/>
            </p:cNvPicPr>
            <p:nvPr/>
          </p:nvPicPr>
          <p:blipFill>
            <a:blip r:embed="rId8"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600373" y="5297669"/>
              <a:ext cx="805368" cy="771179"/>
            </a:xfrm>
            <a:prstGeom prst="rect">
              <a:avLst/>
            </a:prstGeom>
          </p:spPr>
        </p:pic>
        <p:pic>
          <p:nvPicPr>
            <p:cNvPr id="74" name="Picture 73"/>
            <p:cNvPicPr>
              <a:picLocks noChangeAspect="1"/>
            </p:cNvPicPr>
            <p:nvPr/>
          </p:nvPicPr>
          <p:blipFill rotWithShape="1">
            <a:blip r:embed="rId9" cstate="print">
              <a:duotone>
                <a:prstClr val="black"/>
                <a:schemeClr val="tx2">
                  <a:tint val="45000"/>
                  <a:satMod val="400000"/>
                </a:schemeClr>
              </a:duotone>
              <a:extLst>
                <a:ext uri="{28A0092B-C50C-407E-A947-70E740481C1C}">
                  <a14:useLocalDpi xmlns:a14="http://schemas.microsoft.com/office/drawing/2010/main" val="0"/>
                </a:ext>
              </a:extLst>
            </a:blip>
            <a:srcRect l="68607" t="-20884"/>
            <a:stretch/>
          </p:blipFill>
          <p:spPr>
            <a:xfrm rot="13088211">
              <a:off x="2950611" y="3196342"/>
              <a:ext cx="670740" cy="295285"/>
            </a:xfrm>
            <a:prstGeom prst="rect">
              <a:avLst/>
            </a:prstGeom>
          </p:spPr>
        </p:pic>
        <p:pic>
          <p:nvPicPr>
            <p:cNvPr id="75" name="Picture 74"/>
            <p:cNvPicPr>
              <a:picLocks noChangeAspect="1"/>
            </p:cNvPicPr>
            <p:nvPr/>
          </p:nvPicPr>
          <p:blipFill rotWithShape="1">
            <a:blip r:embed="rId9" cstate="print">
              <a:duotone>
                <a:prstClr val="black"/>
                <a:schemeClr val="tx2">
                  <a:tint val="45000"/>
                  <a:satMod val="400000"/>
                </a:schemeClr>
              </a:duotone>
              <a:extLst>
                <a:ext uri="{28A0092B-C50C-407E-A947-70E740481C1C}">
                  <a14:useLocalDpi xmlns:a14="http://schemas.microsoft.com/office/drawing/2010/main" val="0"/>
                </a:ext>
              </a:extLst>
            </a:blip>
            <a:srcRect l="68607" t="-20884"/>
            <a:stretch/>
          </p:blipFill>
          <p:spPr>
            <a:xfrm rot="8511789" flipH="1">
              <a:off x="5391065" y="3085971"/>
              <a:ext cx="670741" cy="295285"/>
            </a:xfrm>
            <a:prstGeom prst="rect">
              <a:avLst/>
            </a:prstGeom>
          </p:spPr>
        </p:pic>
        <p:pic>
          <p:nvPicPr>
            <p:cNvPr id="76" name="Picture 75"/>
            <p:cNvPicPr>
              <a:picLocks noChangeAspect="1"/>
            </p:cNvPicPr>
            <p:nvPr/>
          </p:nvPicPr>
          <p:blipFill rotWithShape="1">
            <a:blip r:embed="rId9" cstate="print">
              <a:duotone>
                <a:prstClr val="black"/>
                <a:schemeClr val="tx2">
                  <a:tint val="45000"/>
                  <a:satMod val="400000"/>
                </a:schemeClr>
              </a:duotone>
              <a:extLst>
                <a:ext uri="{28A0092B-C50C-407E-A947-70E740481C1C}">
                  <a14:useLocalDpi xmlns:a14="http://schemas.microsoft.com/office/drawing/2010/main" val="0"/>
                </a:ext>
              </a:extLst>
            </a:blip>
            <a:srcRect l="68607" t="-20884"/>
            <a:stretch/>
          </p:blipFill>
          <p:spPr>
            <a:xfrm rot="10016067" flipV="1">
              <a:off x="3206263" y="4848810"/>
              <a:ext cx="670741" cy="295285"/>
            </a:xfrm>
            <a:prstGeom prst="rect">
              <a:avLst/>
            </a:prstGeom>
          </p:spPr>
        </p:pic>
        <p:pic>
          <p:nvPicPr>
            <p:cNvPr id="77" name="Picture 76"/>
            <p:cNvPicPr>
              <a:picLocks noChangeAspect="1"/>
            </p:cNvPicPr>
            <p:nvPr/>
          </p:nvPicPr>
          <p:blipFill rotWithShape="1">
            <a:blip r:embed="rId9" cstate="print">
              <a:duotone>
                <a:prstClr val="black"/>
                <a:schemeClr val="tx2">
                  <a:tint val="45000"/>
                  <a:satMod val="400000"/>
                </a:schemeClr>
              </a:duotone>
              <a:extLst>
                <a:ext uri="{28A0092B-C50C-407E-A947-70E740481C1C}">
                  <a14:useLocalDpi xmlns:a14="http://schemas.microsoft.com/office/drawing/2010/main" val="0"/>
                </a:ext>
              </a:extLst>
            </a:blip>
            <a:srcRect l="68607" t="-20884"/>
            <a:stretch/>
          </p:blipFill>
          <p:spPr>
            <a:xfrm rot="3111789" flipV="1">
              <a:off x="5524011" y="4629598"/>
              <a:ext cx="670743" cy="295286"/>
            </a:xfrm>
            <a:prstGeom prst="rect">
              <a:avLst/>
            </a:prstGeom>
          </p:spPr>
        </p:pic>
        <p:pic>
          <p:nvPicPr>
            <p:cNvPr id="78" name="Picture 7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4188386" y="2659769"/>
              <a:ext cx="670588" cy="285162"/>
            </a:xfrm>
            <a:prstGeom prst="rect">
              <a:avLst/>
            </a:prstGeom>
          </p:spPr>
        </p:pic>
        <p:pic>
          <p:nvPicPr>
            <p:cNvPr id="79" name="Picture 78" descr="Green filled in.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19575" y="1160199"/>
              <a:ext cx="1789236" cy="1572820"/>
            </a:xfrm>
            <a:prstGeom prst="rect">
              <a:avLst/>
            </a:prstGeom>
          </p:spPr>
        </p:pic>
        <p:pic>
          <p:nvPicPr>
            <p:cNvPr id="80" name="Picture 79" descr="White alignment.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54179" y="1567472"/>
              <a:ext cx="1524382" cy="777240"/>
            </a:xfrm>
            <a:prstGeom prst="rect">
              <a:avLst/>
            </a:prstGeom>
          </p:spPr>
        </p:pic>
        <p:pic>
          <p:nvPicPr>
            <p:cNvPr id="81" name="Picture 80" descr="Precision light blue.png"/>
            <p:cNvPicPr>
              <a:picLocks noChangeAspect="1"/>
            </p:cNvPicPr>
            <p:nvPr/>
          </p:nvPicPr>
          <p:blipFill>
            <a:blip r:embed="rId1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383695" y="5295578"/>
              <a:ext cx="1279607" cy="771179"/>
            </a:xfrm>
            <a:prstGeom prst="rect">
              <a:avLst/>
            </a:prstGeom>
          </p:spPr>
        </p:pic>
      </p:grpSp>
    </p:spTree>
    <p:custDataLst>
      <p:tags r:id="rId1"/>
    </p:custDataLst>
    <p:extLst>
      <p:ext uri="{BB962C8B-B14F-4D97-AF65-F5344CB8AC3E}">
        <p14:creationId xmlns:p14="http://schemas.microsoft.com/office/powerpoint/2010/main" val="960698068"/>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9"/>
        <p14:stopEvt time="6162" objId="9"/>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18" name="Rectangle 17"/>
          <p:cNvSpPr/>
          <p:nvPr/>
        </p:nvSpPr>
        <p:spPr>
          <a:xfrm>
            <a:off x="2290606" y="1100694"/>
            <a:ext cx="6463593" cy="1642506"/>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Light"/>
                <a:cs typeface="Calibri Light"/>
              </a:rPr>
              <a:t>An assessment has an </a:t>
            </a:r>
            <a:r>
              <a:rPr lang="en-US" b="1" dirty="0">
                <a:solidFill>
                  <a:schemeClr val="accent4"/>
                </a:solidFill>
                <a:latin typeface="Calibri Light"/>
                <a:cs typeface="Calibri Light"/>
              </a:rPr>
              <a:t>APPROPRIATE LEVEL OF RIGOR </a:t>
            </a:r>
            <a:r>
              <a:rPr lang="en-US" dirty="0">
                <a:solidFill>
                  <a:schemeClr val="tx1"/>
                </a:solidFill>
                <a:latin typeface="Calibri Light"/>
                <a:cs typeface="Calibri Light"/>
              </a:rPr>
              <a:t>if the assessment includes assessment items that match the level of rigor of the </a:t>
            </a:r>
            <a:r>
              <a:rPr lang="en-US" dirty="0" smtClean="0">
                <a:solidFill>
                  <a:schemeClr val="tx1"/>
                </a:solidFill>
                <a:latin typeface="Calibri Light"/>
                <a:cs typeface="Calibri Light"/>
              </a:rPr>
              <a:t>skill(s) you </a:t>
            </a:r>
            <a:r>
              <a:rPr lang="en-US" dirty="0">
                <a:solidFill>
                  <a:schemeClr val="tx1"/>
                </a:solidFill>
                <a:latin typeface="Calibri Light"/>
                <a:cs typeface="Calibri Light"/>
              </a:rPr>
              <a:t>intend to measure </a:t>
            </a:r>
            <a:r>
              <a:rPr lang="en-US" i="1" dirty="0" smtClean="0">
                <a:solidFill>
                  <a:schemeClr val="tx1"/>
                </a:solidFill>
                <a:latin typeface="Calibri Light"/>
                <a:cs typeface="Calibri Light"/>
              </a:rPr>
              <a:t>and</a:t>
            </a:r>
            <a:r>
              <a:rPr lang="en-US" dirty="0" smtClean="0">
                <a:solidFill>
                  <a:schemeClr val="tx1"/>
                </a:solidFill>
                <a:latin typeface="Calibri Light"/>
                <a:cs typeface="Calibri Light"/>
              </a:rPr>
              <a:t> </a:t>
            </a:r>
            <a:r>
              <a:rPr lang="en-US" dirty="0">
                <a:solidFill>
                  <a:schemeClr val="tx1"/>
                </a:solidFill>
                <a:latin typeface="Calibri Light"/>
                <a:cs typeface="Calibri Light"/>
              </a:rPr>
              <a:t>the assessment measures a range of student thinking and understanding so that it measures what all students know and can </a:t>
            </a:r>
            <a:r>
              <a:rPr lang="en-US" dirty="0" smtClean="0">
                <a:solidFill>
                  <a:schemeClr val="tx1"/>
                </a:solidFill>
                <a:latin typeface="Calibri Light"/>
                <a:cs typeface="Calibri Light"/>
              </a:rPr>
              <a:t>do</a:t>
            </a:r>
            <a:endParaRPr lang="en-US" dirty="0">
              <a:solidFill>
                <a:schemeClr val="tx1"/>
              </a:solidFill>
              <a:latin typeface="Calibri Light"/>
              <a:cs typeface="Calibri Light"/>
            </a:endParaRPr>
          </a:p>
        </p:txBody>
      </p:sp>
      <p:grpSp>
        <p:nvGrpSpPr>
          <p:cNvPr id="4" name="Group 3"/>
          <p:cNvGrpSpPr/>
          <p:nvPr/>
        </p:nvGrpSpPr>
        <p:grpSpPr>
          <a:xfrm>
            <a:off x="3356048" y="2654300"/>
            <a:ext cx="4257333" cy="3717053"/>
            <a:chOff x="1582152" y="1166839"/>
            <a:chExt cx="5993130" cy="5232567"/>
          </a:xfrm>
        </p:grpSpPr>
        <p:grpSp>
          <p:nvGrpSpPr>
            <p:cNvPr id="13" name="Group 12"/>
            <p:cNvGrpSpPr/>
            <p:nvPr/>
          </p:nvGrpSpPr>
          <p:grpSpPr>
            <a:xfrm>
              <a:off x="1582152" y="1166839"/>
              <a:ext cx="5312461" cy="5232567"/>
              <a:chOff x="2558276" y="1166839"/>
              <a:chExt cx="5312461" cy="5232567"/>
            </a:xfrm>
          </p:grpSpPr>
          <p:pic>
            <p:nvPicPr>
              <p:cNvPr id="14" name="Picture 13" descr="Light blue circle.png"/>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581681" y="1166839"/>
                <a:ext cx="1778047" cy="1584927"/>
              </a:xfrm>
              <a:prstGeom prst="rect">
                <a:avLst/>
              </a:prstGeom>
            </p:spPr>
          </p:pic>
          <p:pic>
            <p:nvPicPr>
              <p:cNvPr id="15" name="Picture 14" descr="Light blue circle.png"/>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092690" y="4800574"/>
                <a:ext cx="1778047" cy="1584927"/>
              </a:xfrm>
              <a:prstGeom prst="rect">
                <a:avLst/>
              </a:prstGeom>
            </p:spPr>
          </p:pic>
          <p:pic>
            <p:nvPicPr>
              <p:cNvPr id="16" name="Picture 15" descr="Light blue circle.png"/>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104967" y="4814479"/>
                <a:ext cx="1778047" cy="1584927"/>
              </a:xfrm>
              <a:prstGeom prst="rect">
                <a:avLst/>
              </a:prstGeom>
            </p:spPr>
          </p:pic>
          <p:pic>
            <p:nvPicPr>
              <p:cNvPr id="17" name="Picture 16" descr="Light blue circle.png"/>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558276" y="2247779"/>
                <a:ext cx="1778047" cy="1584927"/>
              </a:xfrm>
              <a:prstGeom prst="rect">
                <a:avLst/>
              </a:prstGeom>
            </p:spPr>
          </p:pic>
          <p:pic>
            <p:nvPicPr>
              <p:cNvPr id="19" name="Picture 18" descr="Assessment design navy blu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6667" y="3188942"/>
                <a:ext cx="2398432" cy="1810606"/>
              </a:xfrm>
              <a:prstGeom prst="rect">
                <a:avLst/>
              </a:prstGeom>
            </p:spPr>
          </p:pic>
          <p:pic>
            <p:nvPicPr>
              <p:cNvPr id="20" name="Picture 19" descr="Alignment light blue.png"/>
              <p:cNvPicPr>
                <a:picLocks noChangeAspect="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765175" y="1599021"/>
                <a:ext cx="1514576" cy="771179"/>
              </a:xfrm>
              <a:prstGeom prst="rect">
                <a:avLst/>
              </a:prstGeom>
            </p:spPr>
          </p:pic>
          <p:pic>
            <p:nvPicPr>
              <p:cNvPr id="21" name="Picture 20" descr="Scoring light blue.png"/>
              <p:cNvPicPr>
                <a:picLocks noChangeAspect="1"/>
              </p:cNvPicPr>
              <p:nvPr/>
            </p:nvPicPr>
            <p:blipFill>
              <a:blip r:embed="rId7"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882376" y="2635012"/>
                <a:ext cx="1172788" cy="771179"/>
              </a:xfrm>
              <a:prstGeom prst="rect">
                <a:avLst/>
              </a:prstGeom>
            </p:spPr>
          </p:pic>
          <p:pic>
            <p:nvPicPr>
              <p:cNvPr id="22" name="Picture 21"/>
              <p:cNvPicPr>
                <a:picLocks noChangeAspect="1"/>
              </p:cNvPicPr>
              <p:nvPr/>
            </p:nvPicPr>
            <p:blipFill rotWithShape="1">
              <a:blip r:embed="rId8" cstate="print">
                <a:duotone>
                  <a:prstClr val="black"/>
                  <a:schemeClr val="tx2">
                    <a:tint val="45000"/>
                    <a:satMod val="400000"/>
                  </a:schemeClr>
                </a:duotone>
                <a:extLst>
                  <a:ext uri="{28A0092B-C50C-407E-A947-70E740481C1C}">
                    <a14:useLocalDpi xmlns:a14="http://schemas.microsoft.com/office/drawing/2010/main" val="0"/>
                  </a:ext>
                </a:extLst>
              </a:blip>
              <a:srcRect l="68607" t="-20884"/>
              <a:stretch/>
            </p:blipFill>
            <p:spPr>
              <a:xfrm rot="13088211">
                <a:off x="3926735" y="3196342"/>
                <a:ext cx="670740" cy="295285"/>
              </a:xfrm>
              <a:prstGeom prst="rect">
                <a:avLst/>
              </a:prstGeom>
            </p:spPr>
          </p:pic>
          <p:pic>
            <p:nvPicPr>
              <p:cNvPr id="23" name="Picture 22"/>
              <p:cNvPicPr>
                <a:picLocks noChangeAspect="1"/>
              </p:cNvPicPr>
              <p:nvPr/>
            </p:nvPicPr>
            <p:blipFill rotWithShape="1">
              <a:blip r:embed="rId8" cstate="print">
                <a:extLst>
                  <a:ext uri="{28A0092B-C50C-407E-A947-70E740481C1C}">
                    <a14:useLocalDpi xmlns:a14="http://schemas.microsoft.com/office/drawing/2010/main" val="0"/>
                  </a:ext>
                </a:extLst>
              </a:blip>
              <a:srcRect l="68607" t="-20884"/>
              <a:stretch/>
            </p:blipFill>
            <p:spPr>
              <a:xfrm rot="8511789" flipH="1">
                <a:off x="6367189" y="3085971"/>
                <a:ext cx="670741" cy="295285"/>
              </a:xfrm>
              <a:prstGeom prst="rect">
                <a:avLst/>
              </a:prstGeom>
            </p:spPr>
          </p:pic>
          <p:pic>
            <p:nvPicPr>
              <p:cNvPr id="27" name="Picture 26"/>
              <p:cNvPicPr>
                <a:picLocks noChangeAspect="1"/>
              </p:cNvPicPr>
              <p:nvPr/>
            </p:nvPicPr>
            <p:blipFill rotWithShape="1">
              <a:blip r:embed="rId8" cstate="print">
                <a:duotone>
                  <a:prstClr val="black"/>
                  <a:schemeClr val="tx2">
                    <a:tint val="45000"/>
                    <a:satMod val="400000"/>
                  </a:schemeClr>
                </a:duotone>
                <a:extLst>
                  <a:ext uri="{28A0092B-C50C-407E-A947-70E740481C1C}">
                    <a14:useLocalDpi xmlns:a14="http://schemas.microsoft.com/office/drawing/2010/main" val="0"/>
                  </a:ext>
                </a:extLst>
              </a:blip>
              <a:srcRect l="68607" t="-20884"/>
              <a:stretch/>
            </p:blipFill>
            <p:spPr>
              <a:xfrm rot="10016067" flipV="1">
                <a:off x="4182387" y="4848810"/>
                <a:ext cx="670741" cy="295285"/>
              </a:xfrm>
              <a:prstGeom prst="rect">
                <a:avLst/>
              </a:prstGeom>
            </p:spPr>
          </p:pic>
          <p:pic>
            <p:nvPicPr>
              <p:cNvPr id="28" name="Picture 27"/>
              <p:cNvPicPr>
                <a:picLocks noChangeAspect="1"/>
              </p:cNvPicPr>
              <p:nvPr/>
            </p:nvPicPr>
            <p:blipFill rotWithShape="1">
              <a:blip r:embed="rId8" cstate="print">
                <a:duotone>
                  <a:prstClr val="black"/>
                  <a:schemeClr val="tx2">
                    <a:tint val="45000"/>
                    <a:satMod val="400000"/>
                  </a:schemeClr>
                </a:duotone>
                <a:extLst>
                  <a:ext uri="{28A0092B-C50C-407E-A947-70E740481C1C}">
                    <a14:useLocalDpi xmlns:a14="http://schemas.microsoft.com/office/drawing/2010/main" val="0"/>
                  </a:ext>
                </a:extLst>
              </a:blip>
              <a:srcRect l="68607" t="-20884"/>
              <a:stretch/>
            </p:blipFill>
            <p:spPr>
              <a:xfrm rot="3111789" flipV="1">
                <a:off x="6500135" y="4629598"/>
                <a:ext cx="670743" cy="295286"/>
              </a:xfrm>
              <a:prstGeom prst="rect">
                <a:avLst/>
              </a:prstGeom>
            </p:spPr>
          </p:pic>
          <p:pic>
            <p:nvPicPr>
              <p:cNvPr id="29" name="Picture 28"/>
              <p:cNvPicPr>
                <a:picLocks noChangeAspect="1"/>
              </p:cNvPicPr>
              <p:nvPr/>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5400000">
                <a:off x="5164510" y="2659769"/>
                <a:ext cx="670588" cy="285162"/>
              </a:xfrm>
              <a:prstGeom prst="rect">
                <a:avLst/>
              </a:prstGeom>
            </p:spPr>
          </p:pic>
        </p:grpSp>
        <p:pic>
          <p:nvPicPr>
            <p:cNvPr id="33" name="Picture 32" descr="Green filled in.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86046" y="2235964"/>
              <a:ext cx="1789236" cy="1572820"/>
            </a:xfrm>
            <a:prstGeom prst="rect">
              <a:avLst/>
            </a:prstGeom>
          </p:spPr>
        </p:pic>
        <p:pic>
          <p:nvPicPr>
            <p:cNvPr id="34" name="Picture 33" descr="White rigor.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92346" y="2632942"/>
              <a:ext cx="929501" cy="777240"/>
            </a:xfrm>
            <a:prstGeom prst="rect">
              <a:avLst/>
            </a:prstGeom>
          </p:spPr>
        </p:pic>
        <p:pic>
          <p:nvPicPr>
            <p:cNvPr id="35" name="Picture 34" descr="Bias light blue.png"/>
            <p:cNvPicPr>
              <a:picLocks noChangeAspect="1"/>
            </p:cNvPicPr>
            <p:nvPr/>
          </p:nvPicPr>
          <p:blipFill>
            <a:blip r:embed="rId1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600373" y="5297669"/>
              <a:ext cx="805368" cy="771179"/>
            </a:xfrm>
            <a:prstGeom prst="rect">
              <a:avLst/>
            </a:prstGeom>
          </p:spPr>
        </p:pic>
        <p:pic>
          <p:nvPicPr>
            <p:cNvPr id="36" name="Picture 35" descr="Precision light blue.png"/>
            <p:cNvPicPr>
              <a:picLocks noChangeAspect="1"/>
            </p:cNvPicPr>
            <p:nvPr/>
          </p:nvPicPr>
          <p:blipFill>
            <a:blip r:embed="rId1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383695" y="5295578"/>
              <a:ext cx="1279607" cy="771179"/>
            </a:xfrm>
            <a:prstGeom prst="rect">
              <a:avLst/>
            </a:prstGeom>
          </p:spPr>
        </p:pic>
      </p:grpSp>
    </p:spTree>
    <p:custDataLst>
      <p:tags r:id="rId1"/>
    </p:custDataLst>
    <p:extLst>
      <p:ext uri="{BB962C8B-B14F-4D97-AF65-F5344CB8AC3E}">
        <p14:creationId xmlns:p14="http://schemas.microsoft.com/office/powerpoint/2010/main" val="430584300"/>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12"/>
        <p14:stopEvt time="7010" objId="12"/>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18" name="Rectangle 17"/>
          <p:cNvSpPr/>
          <p:nvPr/>
        </p:nvSpPr>
        <p:spPr>
          <a:xfrm>
            <a:off x="2290606" y="1112035"/>
            <a:ext cx="6452253" cy="131477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Light"/>
                <a:cs typeface="Calibri Light"/>
              </a:rPr>
              <a:t>A </a:t>
            </a:r>
            <a:r>
              <a:rPr lang="en-US" sz="2400" b="1" dirty="0">
                <a:solidFill>
                  <a:schemeClr val="accent4"/>
                </a:solidFill>
                <a:latin typeface="Calibri Light"/>
                <a:cs typeface="Calibri Light"/>
              </a:rPr>
              <a:t>PRECISE</a:t>
            </a:r>
            <a:r>
              <a:rPr lang="en-US" sz="2400" dirty="0">
                <a:solidFill>
                  <a:schemeClr val="tx1"/>
                </a:solidFill>
                <a:latin typeface="Calibri Light"/>
                <a:cs typeface="Calibri Light"/>
              </a:rPr>
              <a:t> assessment measures students’ knowledge and </a:t>
            </a:r>
            <a:r>
              <a:rPr lang="en-US" sz="2400" dirty="0" smtClean="0">
                <a:solidFill>
                  <a:schemeClr val="tx1"/>
                </a:solidFill>
                <a:latin typeface="Calibri Light"/>
                <a:cs typeface="Calibri Light"/>
              </a:rPr>
              <a:t>skills, not </a:t>
            </a:r>
            <a:r>
              <a:rPr lang="en-US" sz="2400" dirty="0">
                <a:solidFill>
                  <a:schemeClr val="tx1"/>
                </a:solidFill>
                <a:latin typeface="Calibri Light"/>
                <a:cs typeface="Calibri Light"/>
              </a:rPr>
              <a:t>their </a:t>
            </a:r>
            <a:r>
              <a:rPr lang="en-US" sz="2400" dirty="0" smtClean="0">
                <a:solidFill>
                  <a:schemeClr val="tx1"/>
                </a:solidFill>
                <a:latin typeface="Calibri Light"/>
                <a:cs typeface="Calibri Light"/>
              </a:rPr>
              <a:t>misinterpretations or </a:t>
            </a:r>
            <a:r>
              <a:rPr lang="en-US" sz="2400" dirty="0">
                <a:solidFill>
                  <a:schemeClr val="tx1"/>
                </a:solidFill>
                <a:latin typeface="Calibri Light"/>
                <a:cs typeface="Calibri Light"/>
              </a:rPr>
              <a:t>lack of unrelated background knowledge</a:t>
            </a:r>
          </a:p>
        </p:txBody>
      </p:sp>
      <p:grpSp>
        <p:nvGrpSpPr>
          <p:cNvPr id="16" name="Group 15"/>
          <p:cNvGrpSpPr/>
          <p:nvPr/>
        </p:nvGrpSpPr>
        <p:grpSpPr>
          <a:xfrm>
            <a:off x="3175000" y="2375640"/>
            <a:ext cx="4598295" cy="4023766"/>
            <a:chOff x="1529576" y="1166839"/>
            <a:chExt cx="5979693" cy="5232567"/>
          </a:xfrm>
        </p:grpSpPr>
        <p:grpSp>
          <p:nvGrpSpPr>
            <p:cNvPr id="17" name="Group 16"/>
            <p:cNvGrpSpPr/>
            <p:nvPr/>
          </p:nvGrpSpPr>
          <p:grpSpPr>
            <a:xfrm>
              <a:off x="1529576" y="1166839"/>
              <a:ext cx="5979693" cy="5218662"/>
              <a:chOff x="2558276" y="1166839"/>
              <a:chExt cx="5979693" cy="5218662"/>
            </a:xfrm>
          </p:grpSpPr>
          <p:pic>
            <p:nvPicPr>
              <p:cNvPr id="25" name="Picture 24" descr="Light blue circle.png"/>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581681" y="1166839"/>
                <a:ext cx="1778047" cy="1584927"/>
              </a:xfrm>
              <a:prstGeom prst="rect">
                <a:avLst/>
              </a:prstGeom>
            </p:spPr>
          </p:pic>
          <p:pic>
            <p:nvPicPr>
              <p:cNvPr id="26" name="Picture 25" descr="Light blue circle.png"/>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759922" y="2246576"/>
                <a:ext cx="1778047" cy="1584927"/>
              </a:xfrm>
              <a:prstGeom prst="rect">
                <a:avLst/>
              </a:prstGeom>
            </p:spPr>
          </p:pic>
          <p:pic>
            <p:nvPicPr>
              <p:cNvPr id="27" name="Picture 26" descr="Light blue circle.png"/>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092690" y="4800574"/>
                <a:ext cx="1778047" cy="1584927"/>
              </a:xfrm>
              <a:prstGeom prst="rect">
                <a:avLst/>
              </a:prstGeom>
            </p:spPr>
          </p:pic>
          <p:pic>
            <p:nvPicPr>
              <p:cNvPr id="28" name="Picture 27" descr="Light blue circle.png"/>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558276" y="2247779"/>
                <a:ext cx="1778047" cy="1584927"/>
              </a:xfrm>
              <a:prstGeom prst="rect">
                <a:avLst/>
              </a:prstGeom>
            </p:spPr>
          </p:pic>
          <p:pic>
            <p:nvPicPr>
              <p:cNvPr id="29" name="Picture 28" descr="Assessment design navy blu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6667" y="3188942"/>
                <a:ext cx="2398432" cy="1810606"/>
              </a:xfrm>
              <a:prstGeom prst="rect">
                <a:avLst/>
              </a:prstGeom>
            </p:spPr>
          </p:pic>
          <p:pic>
            <p:nvPicPr>
              <p:cNvPr id="30" name="Picture 29" descr="Alignment light blue.png"/>
              <p:cNvPicPr>
                <a:picLocks noChangeAspect="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765175" y="1599021"/>
                <a:ext cx="1514576" cy="771179"/>
              </a:xfrm>
              <a:prstGeom prst="rect">
                <a:avLst/>
              </a:prstGeom>
            </p:spPr>
          </p:pic>
          <p:pic>
            <p:nvPicPr>
              <p:cNvPr id="31" name="Picture 30" descr="Rigor light blue.png"/>
              <p:cNvPicPr>
                <a:picLocks noChangeAspect="1"/>
              </p:cNvPicPr>
              <p:nvPr/>
            </p:nvPicPr>
            <p:blipFill>
              <a:blip r:embed="rId7"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172851" y="2675333"/>
                <a:ext cx="922858" cy="771179"/>
              </a:xfrm>
              <a:prstGeom prst="rect">
                <a:avLst/>
              </a:prstGeom>
            </p:spPr>
          </p:pic>
          <p:pic>
            <p:nvPicPr>
              <p:cNvPr id="32" name="Picture 31" descr="Scoring light blue.png"/>
              <p:cNvPicPr>
                <a:picLocks noChangeAspect="1"/>
              </p:cNvPicPr>
              <p:nvPr/>
            </p:nvPicPr>
            <p:blipFill>
              <a:blip r:embed="rId8"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882376" y="2635012"/>
                <a:ext cx="1172788" cy="771179"/>
              </a:xfrm>
              <a:prstGeom prst="rect">
                <a:avLst/>
              </a:prstGeom>
            </p:spPr>
          </p:pic>
          <p:pic>
            <p:nvPicPr>
              <p:cNvPr id="34" name="Picture 33"/>
              <p:cNvPicPr>
                <a:picLocks noChangeAspect="1"/>
              </p:cNvPicPr>
              <p:nvPr/>
            </p:nvPicPr>
            <p:blipFill rotWithShape="1">
              <a:blip r:embed="rId9" cstate="print">
                <a:duotone>
                  <a:prstClr val="black"/>
                  <a:schemeClr val="tx2">
                    <a:tint val="45000"/>
                    <a:satMod val="400000"/>
                  </a:schemeClr>
                </a:duotone>
                <a:extLst>
                  <a:ext uri="{28A0092B-C50C-407E-A947-70E740481C1C}">
                    <a14:useLocalDpi xmlns:a14="http://schemas.microsoft.com/office/drawing/2010/main" val="0"/>
                  </a:ext>
                </a:extLst>
              </a:blip>
              <a:srcRect l="68607" t="-20884"/>
              <a:stretch/>
            </p:blipFill>
            <p:spPr>
              <a:xfrm rot="13088211">
                <a:off x="3926735" y="3196342"/>
                <a:ext cx="670740" cy="295285"/>
              </a:xfrm>
              <a:prstGeom prst="rect">
                <a:avLst/>
              </a:prstGeom>
            </p:spPr>
          </p:pic>
          <p:pic>
            <p:nvPicPr>
              <p:cNvPr id="36" name="Picture 35"/>
              <p:cNvPicPr>
                <a:picLocks noChangeAspect="1"/>
              </p:cNvPicPr>
              <p:nvPr/>
            </p:nvPicPr>
            <p:blipFill rotWithShape="1">
              <a:blip r:embed="rId9" cstate="print">
                <a:duotone>
                  <a:prstClr val="black"/>
                  <a:schemeClr val="tx2">
                    <a:tint val="45000"/>
                    <a:satMod val="400000"/>
                  </a:schemeClr>
                </a:duotone>
                <a:extLst>
                  <a:ext uri="{28A0092B-C50C-407E-A947-70E740481C1C}">
                    <a14:useLocalDpi xmlns:a14="http://schemas.microsoft.com/office/drawing/2010/main" val="0"/>
                  </a:ext>
                </a:extLst>
              </a:blip>
              <a:srcRect l="68607" t="-20884"/>
              <a:stretch/>
            </p:blipFill>
            <p:spPr>
              <a:xfrm rot="8511789" flipH="1">
                <a:off x="6367189" y="3085971"/>
                <a:ext cx="670741" cy="295285"/>
              </a:xfrm>
              <a:prstGeom prst="rect">
                <a:avLst/>
              </a:prstGeom>
            </p:spPr>
          </p:pic>
          <p:pic>
            <p:nvPicPr>
              <p:cNvPr id="37" name="Picture 36"/>
              <p:cNvPicPr>
                <a:picLocks noChangeAspect="1"/>
              </p:cNvPicPr>
              <p:nvPr/>
            </p:nvPicPr>
            <p:blipFill>
              <a:blip r:embed="rId10"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5400000">
                <a:off x="5164510" y="2659769"/>
                <a:ext cx="670588" cy="285162"/>
              </a:xfrm>
              <a:prstGeom prst="rect">
                <a:avLst/>
              </a:prstGeom>
            </p:spPr>
          </p:pic>
        </p:grpSp>
        <p:pic>
          <p:nvPicPr>
            <p:cNvPr id="19" name="Picture 18" descr="Green filled in.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67761" y="4800843"/>
              <a:ext cx="1789236" cy="1572820"/>
            </a:xfrm>
            <a:prstGeom prst="rect">
              <a:avLst/>
            </a:prstGeom>
          </p:spPr>
        </p:pic>
        <p:pic>
          <p:nvPicPr>
            <p:cNvPr id="20" name="Picture 19" descr="Precision light blue.png"/>
            <p:cNvPicPr>
              <a:picLocks noChangeAspect="1"/>
            </p:cNvPicPr>
            <p:nvPr/>
          </p:nvPicPr>
          <p:blipFill>
            <a:blip r:embed="rId12" cstate="print">
              <a:biLevel thresh="50000"/>
              <a:extLst>
                <a:ext uri="{28A0092B-C50C-407E-A947-70E740481C1C}">
                  <a14:useLocalDpi xmlns:a14="http://schemas.microsoft.com/office/drawing/2010/main" val="0"/>
                </a:ext>
              </a:extLst>
            </a:blip>
            <a:stretch>
              <a:fillRect/>
            </a:stretch>
          </p:blipFill>
          <p:spPr>
            <a:xfrm>
              <a:off x="5383695" y="5295578"/>
              <a:ext cx="1279607" cy="771179"/>
            </a:xfrm>
            <a:prstGeom prst="rect">
              <a:avLst/>
            </a:prstGeom>
          </p:spPr>
        </p:pic>
        <p:pic>
          <p:nvPicPr>
            <p:cNvPr id="21" name="Picture 20"/>
            <p:cNvPicPr>
              <a:picLocks noChangeAspect="1"/>
            </p:cNvPicPr>
            <p:nvPr/>
          </p:nvPicPr>
          <p:blipFill rotWithShape="1">
            <a:blip r:embed="rId9" cstate="print">
              <a:extLst>
                <a:ext uri="{28A0092B-C50C-407E-A947-70E740481C1C}">
                  <a14:useLocalDpi xmlns:a14="http://schemas.microsoft.com/office/drawing/2010/main" val="0"/>
                </a:ext>
              </a:extLst>
            </a:blip>
            <a:srcRect l="68607" t="-20884"/>
            <a:stretch/>
          </p:blipFill>
          <p:spPr>
            <a:xfrm rot="3111789" flipV="1">
              <a:off x="5471435" y="4629598"/>
              <a:ext cx="670743" cy="295286"/>
            </a:xfrm>
            <a:prstGeom prst="rect">
              <a:avLst/>
            </a:prstGeom>
          </p:spPr>
        </p:pic>
        <p:pic>
          <p:nvPicPr>
            <p:cNvPr id="22" name="Picture 21" descr="Light blue circle.png"/>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128843" y="4814479"/>
              <a:ext cx="1778047" cy="1584927"/>
            </a:xfrm>
            <a:prstGeom prst="rect">
              <a:avLst/>
            </a:prstGeom>
          </p:spPr>
        </p:pic>
        <p:pic>
          <p:nvPicPr>
            <p:cNvPr id="23" name="Picture 22"/>
            <p:cNvPicPr>
              <a:picLocks noChangeAspect="1"/>
            </p:cNvPicPr>
            <p:nvPr/>
          </p:nvPicPr>
          <p:blipFill rotWithShape="1">
            <a:blip r:embed="rId9" cstate="print">
              <a:duotone>
                <a:prstClr val="black"/>
                <a:schemeClr val="tx2">
                  <a:tint val="45000"/>
                  <a:satMod val="400000"/>
                </a:schemeClr>
              </a:duotone>
              <a:extLst>
                <a:ext uri="{28A0092B-C50C-407E-A947-70E740481C1C}">
                  <a14:useLocalDpi xmlns:a14="http://schemas.microsoft.com/office/drawing/2010/main" val="0"/>
                </a:ext>
              </a:extLst>
            </a:blip>
            <a:srcRect l="68607" t="-20884"/>
            <a:stretch/>
          </p:blipFill>
          <p:spPr>
            <a:xfrm rot="10016067" flipV="1">
              <a:off x="3206263" y="4848810"/>
              <a:ext cx="670741" cy="295285"/>
            </a:xfrm>
            <a:prstGeom prst="rect">
              <a:avLst/>
            </a:prstGeom>
          </p:spPr>
        </p:pic>
        <p:pic>
          <p:nvPicPr>
            <p:cNvPr id="24" name="Picture 23" descr="Bias light blue.png"/>
            <p:cNvPicPr>
              <a:picLocks noChangeAspect="1"/>
            </p:cNvPicPr>
            <p:nvPr/>
          </p:nvPicPr>
          <p:blipFill>
            <a:blip r:embed="rId1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600373" y="5297669"/>
              <a:ext cx="805368" cy="771179"/>
            </a:xfrm>
            <a:prstGeom prst="rect">
              <a:avLst/>
            </a:prstGeom>
          </p:spPr>
        </p:pic>
      </p:grpSp>
    </p:spTree>
    <p:custDataLst>
      <p:tags r:id="rId1"/>
    </p:custDataLst>
    <p:extLst>
      <p:ext uri="{BB962C8B-B14F-4D97-AF65-F5344CB8AC3E}">
        <p14:creationId xmlns:p14="http://schemas.microsoft.com/office/powerpoint/2010/main" val="394309351"/>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19"/>
        <p14:stopEvt time="9023" objId="19"/>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18" name="Rectangle 17"/>
          <p:cNvSpPr/>
          <p:nvPr/>
        </p:nvSpPr>
        <p:spPr>
          <a:xfrm>
            <a:off x="2279268" y="1106578"/>
            <a:ext cx="6463592" cy="1615076"/>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Calibri Light"/>
                <a:cs typeface="Calibri Light"/>
              </a:rPr>
              <a:t>An </a:t>
            </a:r>
            <a:r>
              <a:rPr lang="en-US" sz="2200" b="1" dirty="0">
                <a:solidFill>
                  <a:schemeClr val="accent4"/>
                </a:solidFill>
                <a:latin typeface="Calibri Light"/>
                <a:cs typeface="Calibri Light"/>
              </a:rPr>
              <a:t>UNBIASED</a:t>
            </a:r>
            <a:r>
              <a:rPr lang="en-US" sz="2200" dirty="0">
                <a:solidFill>
                  <a:schemeClr val="accent4"/>
                </a:solidFill>
                <a:latin typeface="Calibri Light"/>
                <a:cs typeface="Calibri Light"/>
              </a:rPr>
              <a:t> </a:t>
            </a:r>
            <a:r>
              <a:rPr lang="en-US" sz="2200" dirty="0">
                <a:solidFill>
                  <a:schemeClr val="tx1"/>
                </a:solidFill>
                <a:latin typeface="Calibri Light"/>
                <a:cs typeface="Calibri Light"/>
              </a:rPr>
              <a:t>assessment measures students’ knowledge and </a:t>
            </a:r>
            <a:r>
              <a:rPr lang="en-US" sz="2200" dirty="0" smtClean="0">
                <a:solidFill>
                  <a:schemeClr val="tx1"/>
                </a:solidFill>
                <a:latin typeface="Calibri Light"/>
                <a:cs typeface="Calibri Light"/>
              </a:rPr>
              <a:t>skills, not </a:t>
            </a:r>
            <a:r>
              <a:rPr lang="en-US" sz="2200" dirty="0">
                <a:solidFill>
                  <a:schemeClr val="tx1"/>
                </a:solidFill>
                <a:latin typeface="Calibri Light"/>
                <a:cs typeface="Calibri Light"/>
              </a:rPr>
              <a:t>differences among groups of students because of their personal characteristics, such as race, gender, socioeconomic status or religion</a:t>
            </a:r>
          </a:p>
        </p:txBody>
      </p:sp>
      <p:grpSp>
        <p:nvGrpSpPr>
          <p:cNvPr id="38" name="Group 37"/>
          <p:cNvGrpSpPr/>
          <p:nvPr/>
        </p:nvGrpSpPr>
        <p:grpSpPr>
          <a:xfrm>
            <a:off x="3352800" y="2680119"/>
            <a:ext cx="4245732" cy="3705381"/>
            <a:chOff x="1529576" y="1166839"/>
            <a:chExt cx="5979693" cy="5218662"/>
          </a:xfrm>
        </p:grpSpPr>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l="68607" t="-20884"/>
            <a:stretch/>
          </p:blipFill>
          <p:spPr>
            <a:xfrm rot="20955348" flipH="1">
              <a:off x="3196356" y="4849877"/>
              <a:ext cx="670740" cy="295285"/>
            </a:xfrm>
            <a:prstGeom prst="rect">
              <a:avLst/>
            </a:prstGeom>
          </p:spPr>
        </p:pic>
        <p:grpSp>
          <p:nvGrpSpPr>
            <p:cNvPr id="40" name="Group 39"/>
            <p:cNvGrpSpPr/>
            <p:nvPr/>
          </p:nvGrpSpPr>
          <p:grpSpPr>
            <a:xfrm>
              <a:off x="1529576" y="1166839"/>
              <a:ext cx="5979693" cy="3832709"/>
              <a:chOff x="2558276" y="1166839"/>
              <a:chExt cx="5979693" cy="3832709"/>
            </a:xfrm>
          </p:grpSpPr>
          <p:pic>
            <p:nvPicPr>
              <p:cNvPr id="46" name="Picture 45" descr="Light blue circle.png"/>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581681" y="1166839"/>
                <a:ext cx="1778047" cy="1584927"/>
              </a:xfrm>
              <a:prstGeom prst="rect">
                <a:avLst/>
              </a:prstGeom>
            </p:spPr>
          </p:pic>
          <p:pic>
            <p:nvPicPr>
              <p:cNvPr id="47" name="Picture 46" descr="Light blue circle.png"/>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759922" y="2246576"/>
                <a:ext cx="1778047" cy="1584927"/>
              </a:xfrm>
              <a:prstGeom prst="rect">
                <a:avLst/>
              </a:prstGeom>
            </p:spPr>
          </p:pic>
          <p:pic>
            <p:nvPicPr>
              <p:cNvPr id="48" name="Picture 47" descr="Light blue circle.png"/>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558276" y="2247779"/>
                <a:ext cx="1778047" cy="1584927"/>
              </a:xfrm>
              <a:prstGeom prst="rect">
                <a:avLst/>
              </a:prstGeom>
            </p:spPr>
          </p:pic>
          <p:pic>
            <p:nvPicPr>
              <p:cNvPr id="49" name="Picture 48" descr="Assessment design navy blu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26667" y="3188942"/>
                <a:ext cx="2398432" cy="1810606"/>
              </a:xfrm>
              <a:prstGeom prst="rect">
                <a:avLst/>
              </a:prstGeom>
            </p:spPr>
          </p:pic>
          <p:pic>
            <p:nvPicPr>
              <p:cNvPr id="50" name="Picture 49" descr="Alignment light blue.png"/>
              <p:cNvPicPr>
                <a:picLocks noChangeAspect="1"/>
              </p:cNvPicPr>
              <p:nvPr/>
            </p:nvPicPr>
            <p:blipFill>
              <a:blip r:embed="rId7"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765175" y="1599021"/>
                <a:ext cx="1514576" cy="771179"/>
              </a:xfrm>
              <a:prstGeom prst="rect">
                <a:avLst/>
              </a:prstGeom>
            </p:spPr>
          </p:pic>
          <p:pic>
            <p:nvPicPr>
              <p:cNvPr id="51" name="Picture 50" descr="Rigor light blue.png"/>
              <p:cNvPicPr>
                <a:picLocks noChangeAspect="1"/>
              </p:cNvPicPr>
              <p:nvPr/>
            </p:nvPicPr>
            <p:blipFill>
              <a:blip r:embed="rId8"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172851" y="2675333"/>
                <a:ext cx="922858" cy="771179"/>
              </a:xfrm>
              <a:prstGeom prst="rect">
                <a:avLst/>
              </a:prstGeom>
            </p:spPr>
          </p:pic>
          <p:pic>
            <p:nvPicPr>
              <p:cNvPr id="52" name="Picture 51" descr="Scoring light blue.png"/>
              <p:cNvPicPr>
                <a:picLocks noChangeAspect="1"/>
              </p:cNvPicPr>
              <p:nvPr/>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882376" y="2635012"/>
                <a:ext cx="1172788" cy="771179"/>
              </a:xfrm>
              <a:prstGeom prst="rect">
                <a:avLst/>
              </a:prstGeom>
            </p:spPr>
          </p:pic>
          <p:pic>
            <p:nvPicPr>
              <p:cNvPr id="53" name="Picture 52"/>
              <p:cNvPicPr>
                <a:picLocks noChangeAspect="1"/>
              </p:cNvPicPr>
              <p:nvPr/>
            </p:nvPicPr>
            <p:blipFill rotWithShape="1">
              <a:blip r:embed="rId4" cstate="print">
                <a:duotone>
                  <a:prstClr val="black"/>
                  <a:schemeClr val="tx2">
                    <a:tint val="45000"/>
                    <a:satMod val="400000"/>
                  </a:schemeClr>
                </a:duotone>
                <a:extLst>
                  <a:ext uri="{28A0092B-C50C-407E-A947-70E740481C1C}">
                    <a14:useLocalDpi xmlns:a14="http://schemas.microsoft.com/office/drawing/2010/main" val="0"/>
                  </a:ext>
                </a:extLst>
              </a:blip>
              <a:srcRect l="68607" t="-20884"/>
              <a:stretch/>
            </p:blipFill>
            <p:spPr>
              <a:xfrm rot="13088211">
                <a:off x="3926735" y="3196342"/>
                <a:ext cx="670740" cy="295285"/>
              </a:xfrm>
              <a:prstGeom prst="rect">
                <a:avLst/>
              </a:prstGeom>
            </p:spPr>
          </p:pic>
          <p:pic>
            <p:nvPicPr>
              <p:cNvPr id="54" name="Picture 53"/>
              <p:cNvPicPr>
                <a:picLocks noChangeAspect="1"/>
              </p:cNvPicPr>
              <p:nvPr/>
            </p:nvPicPr>
            <p:blipFill rotWithShape="1">
              <a:blip r:embed="rId4" cstate="print">
                <a:duotone>
                  <a:prstClr val="black"/>
                  <a:schemeClr val="tx2">
                    <a:tint val="45000"/>
                    <a:satMod val="400000"/>
                  </a:schemeClr>
                </a:duotone>
                <a:extLst>
                  <a:ext uri="{28A0092B-C50C-407E-A947-70E740481C1C}">
                    <a14:useLocalDpi xmlns:a14="http://schemas.microsoft.com/office/drawing/2010/main" val="0"/>
                  </a:ext>
                </a:extLst>
              </a:blip>
              <a:srcRect l="68607" t="-20884"/>
              <a:stretch/>
            </p:blipFill>
            <p:spPr>
              <a:xfrm rot="8511789" flipH="1">
                <a:off x="6367189" y="3085971"/>
                <a:ext cx="670741" cy="295285"/>
              </a:xfrm>
              <a:prstGeom prst="rect">
                <a:avLst/>
              </a:prstGeom>
            </p:spPr>
          </p:pic>
          <p:pic>
            <p:nvPicPr>
              <p:cNvPr id="55" name="Picture 54"/>
              <p:cNvPicPr>
                <a:picLocks noChangeAspect="1"/>
              </p:cNvPicPr>
              <p:nvPr/>
            </p:nvPicPr>
            <p:blipFill>
              <a:blip r:embed="rId10"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5400000">
                <a:off x="5164510" y="2659769"/>
                <a:ext cx="670588" cy="285162"/>
              </a:xfrm>
              <a:prstGeom prst="rect">
                <a:avLst/>
              </a:prstGeom>
            </p:spPr>
          </p:pic>
        </p:grpSp>
        <p:pic>
          <p:nvPicPr>
            <p:cNvPr id="41" name="Picture 40" descr="Green filled in.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34965" y="4800843"/>
              <a:ext cx="1789236" cy="1572820"/>
            </a:xfrm>
            <a:prstGeom prst="rect">
              <a:avLst/>
            </a:prstGeom>
          </p:spPr>
        </p:pic>
        <p:pic>
          <p:nvPicPr>
            <p:cNvPr id="42" name="Picture 41" descr="Light blue circle.png"/>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116566" y="4800574"/>
              <a:ext cx="1778047" cy="1584927"/>
            </a:xfrm>
            <a:prstGeom prst="rect">
              <a:avLst/>
            </a:prstGeom>
          </p:spPr>
        </p:pic>
        <p:pic>
          <p:nvPicPr>
            <p:cNvPr id="43" name="Picture 42"/>
            <p:cNvPicPr>
              <a:picLocks noChangeAspect="1"/>
            </p:cNvPicPr>
            <p:nvPr/>
          </p:nvPicPr>
          <p:blipFill rotWithShape="1">
            <a:blip r:embed="rId4" cstate="print">
              <a:duotone>
                <a:prstClr val="black"/>
                <a:schemeClr val="tx2">
                  <a:tint val="45000"/>
                  <a:satMod val="400000"/>
                </a:schemeClr>
              </a:duotone>
              <a:extLst>
                <a:ext uri="{28A0092B-C50C-407E-A947-70E740481C1C}">
                  <a14:useLocalDpi xmlns:a14="http://schemas.microsoft.com/office/drawing/2010/main" val="0"/>
                </a:ext>
              </a:extLst>
            </a:blip>
            <a:srcRect l="68607" t="-20884"/>
            <a:stretch/>
          </p:blipFill>
          <p:spPr>
            <a:xfrm rot="3111789" flipV="1">
              <a:off x="5524011" y="4629598"/>
              <a:ext cx="670743" cy="295286"/>
            </a:xfrm>
            <a:prstGeom prst="rect">
              <a:avLst/>
            </a:prstGeom>
          </p:spPr>
        </p:pic>
        <p:pic>
          <p:nvPicPr>
            <p:cNvPr id="44" name="Picture 43" descr="Precision light blue.png"/>
            <p:cNvPicPr>
              <a:picLocks noChangeAspect="1"/>
            </p:cNvPicPr>
            <p:nvPr/>
          </p:nvPicPr>
          <p:blipFill>
            <a:blip r:embed="rId1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383695" y="5295578"/>
              <a:ext cx="1279607" cy="771179"/>
            </a:xfrm>
            <a:prstGeom prst="rect">
              <a:avLst/>
            </a:prstGeom>
          </p:spPr>
        </p:pic>
        <p:pic>
          <p:nvPicPr>
            <p:cNvPr id="45" name="Picture 44" descr="Bias light blue.png"/>
            <p:cNvPicPr>
              <a:picLocks noChangeAspect="1"/>
            </p:cNvPicPr>
            <p:nvPr/>
          </p:nvPicPr>
          <p:blipFill>
            <a:blip r:embed="rId13" cstate="print">
              <a:biLevel thresh="50000"/>
              <a:extLst>
                <a:ext uri="{28A0092B-C50C-407E-A947-70E740481C1C}">
                  <a14:useLocalDpi xmlns:a14="http://schemas.microsoft.com/office/drawing/2010/main" val="0"/>
                </a:ext>
              </a:extLst>
            </a:blip>
            <a:stretch>
              <a:fillRect/>
            </a:stretch>
          </p:blipFill>
          <p:spPr>
            <a:xfrm>
              <a:off x="2600373" y="5297669"/>
              <a:ext cx="805368" cy="771179"/>
            </a:xfrm>
            <a:prstGeom prst="rect">
              <a:avLst/>
            </a:prstGeom>
          </p:spPr>
        </p:pic>
      </p:grpSp>
    </p:spTree>
    <p:custDataLst>
      <p:tags r:id="rId1"/>
    </p:custDataLst>
    <p:extLst>
      <p:ext uri="{BB962C8B-B14F-4D97-AF65-F5344CB8AC3E}">
        <p14:creationId xmlns:p14="http://schemas.microsoft.com/office/powerpoint/2010/main" val="2462028550"/>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15"/>
        <p14:stopEvt time="12628" objId="15"/>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18" name="Rectangle 17"/>
          <p:cNvSpPr/>
          <p:nvPr/>
        </p:nvSpPr>
        <p:spPr>
          <a:xfrm>
            <a:off x="2267926" y="1111341"/>
            <a:ext cx="6486273" cy="167835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Light"/>
                <a:cs typeface="Calibri Light"/>
              </a:rPr>
              <a:t>An assessment that has an</a:t>
            </a:r>
          </a:p>
          <a:p>
            <a:pPr algn="ctr"/>
            <a:r>
              <a:rPr lang="en-US" sz="2400" b="1" dirty="0">
                <a:solidFill>
                  <a:schemeClr val="accent4"/>
                </a:solidFill>
                <a:latin typeface="Calibri Light"/>
                <a:cs typeface="Calibri Light"/>
              </a:rPr>
              <a:t>APPROPRIATE SCORING STRATEGY</a:t>
            </a:r>
            <a:r>
              <a:rPr lang="en-US" sz="2400" dirty="0">
                <a:solidFill>
                  <a:schemeClr val="tx1"/>
                </a:solidFill>
                <a:latin typeface="Calibri Light"/>
                <a:cs typeface="Calibri Light"/>
              </a:rPr>
              <a:t> measures students’ knowledge and </a:t>
            </a:r>
            <a:r>
              <a:rPr lang="en-US" sz="2400" dirty="0" smtClean="0">
                <a:solidFill>
                  <a:schemeClr val="tx1"/>
                </a:solidFill>
                <a:latin typeface="Calibri Light"/>
                <a:cs typeface="Calibri Light"/>
              </a:rPr>
              <a:t>skills, not </a:t>
            </a:r>
            <a:r>
              <a:rPr lang="en-US" sz="2400" dirty="0">
                <a:solidFill>
                  <a:schemeClr val="tx1"/>
                </a:solidFill>
                <a:latin typeface="Calibri Light"/>
                <a:cs typeface="Calibri Light"/>
              </a:rPr>
              <a:t>how or when the assessment is scored or who scores it</a:t>
            </a:r>
          </a:p>
        </p:txBody>
      </p:sp>
      <p:grpSp>
        <p:nvGrpSpPr>
          <p:cNvPr id="23" name="Group 22"/>
          <p:cNvGrpSpPr/>
          <p:nvPr/>
        </p:nvGrpSpPr>
        <p:grpSpPr>
          <a:xfrm>
            <a:off x="3390899" y="2735108"/>
            <a:ext cx="4177295" cy="3664298"/>
            <a:chOff x="1596725" y="1166839"/>
            <a:chExt cx="5965120" cy="5232567"/>
          </a:xfrm>
        </p:grpSpPr>
        <p:grpSp>
          <p:nvGrpSpPr>
            <p:cNvPr id="25" name="Group 24"/>
            <p:cNvGrpSpPr/>
            <p:nvPr/>
          </p:nvGrpSpPr>
          <p:grpSpPr>
            <a:xfrm>
              <a:off x="2128843" y="1166839"/>
              <a:ext cx="5433002" cy="5232567"/>
              <a:chOff x="3104967" y="1166839"/>
              <a:chExt cx="5433002" cy="5232567"/>
            </a:xfrm>
          </p:grpSpPr>
          <p:pic>
            <p:nvPicPr>
              <p:cNvPr id="28" name="Picture 27" descr="Light blue circle.png"/>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581681" y="1166839"/>
                <a:ext cx="1778047" cy="1584927"/>
              </a:xfrm>
              <a:prstGeom prst="rect">
                <a:avLst/>
              </a:prstGeom>
            </p:spPr>
          </p:pic>
          <p:pic>
            <p:nvPicPr>
              <p:cNvPr id="29" name="Picture 28" descr="Light blue circle.png"/>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759922" y="2246576"/>
                <a:ext cx="1778047" cy="1584927"/>
              </a:xfrm>
              <a:prstGeom prst="rect">
                <a:avLst/>
              </a:prstGeom>
            </p:spPr>
          </p:pic>
          <p:pic>
            <p:nvPicPr>
              <p:cNvPr id="30" name="Picture 29" descr="Light blue circle.png"/>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092690" y="4800574"/>
                <a:ext cx="1778047" cy="1584927"/>
              </a:xfrm>
              <a:prstGeom prst="rect">
                <a:avLst/>
              </a:prstGeom>
            </p:spPr>
          </p:pic>
          <p:pic>
            <p:nvPicPr>
              <p:cNvPr id="31" name="Picture 30" descr="Light blue circle.png"/>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104967" y="4814479"/>
                <a:ext cx="1778047" cy="1584927"/>
              </a:xfrm>
              <a:prstGeom prst="rect">
                <a:avLst/>
              </a:prstGeom>
            </p:spPr>
          </p:pic>
          <p:pic>
            <p:nvPicPr>
              <p:cNvPr id="32" name="Picture 31" descr="Assessment design navy blu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6667" y="3188942"/>
                <a:ext cx="2398432" cy="1810606"/>
              </a:xfrm>
              <a:prstGeom prst="rect">
                <a:avLst/>
              </a:prstGeom>
            </p:spPr>
          </p:pic>
          <p:pic>
            <p:nvPicPr>
              <p:cNvPr id="33" name="Picture 32" descr="Alignment light blue.png"/>
              <p:cNvPicPr>
                <a:picLocks noChangeAspect="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765175" y="1599021"/>
                <a:ext cx="1514576" cy="771179"/>
              </a:xfrm>
              <a:prstGeom prst="rect">
                <a:avLst/>
              </a:prstGeom>
            </p:spPr>
          </p:pic>
          <p:pic>
            <p:nvPicPr>
              <p:cNvPr id="34" name="Picture 33" descr="Rigor light blue.png"/>
              <p:cNvPicPr>
                <a:picLocks noChangeAspect="1"/>
              </p:cNvPicPr>
              <p:nvPr/>
            </p:nvPicPr>
            <p:blipFill>
              <a:blip r:embed="rId7"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172851" y="2675333"/>
                <a:ext cx="922858" cy="771179"/>
              </a:xfrm>
              <a:prstGeom prst="rect">
                <a:avLst/>
              </a:prstGeom>
            </p:spPr>
          </p:pic>
          <p:pic>
            <p:nvPicPr>
              <p:cNvPr id="35" name="Picture 34" descr="Precision light blue.png"/>
              <p:cNvPicPr>
                <a:picLocks noChangeAspect="1"/>
              </p:cNvPicPr>
              <p:nvPr/>
            </p:nvPicPr>
            <p:blipFill>
              <a:blip r:embed="rId8"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373029" y="5298073"/>
                <a:ext cx="1279607" cy="771179"/>
              </a:xfrm>
              <a:prstGeom prst="rect">
                <a:avLst/>
              </a:prstGeom>
            </p:spPr>
          </p:pic>
          <p:pic>
            <p:nvPicPr>
              <p:cNvPr id="36" name="Picture 35" descr="Bias light blue.png"/>
              <p:cNvPicPr>
                <a:picLocks noChangeAspect="1"/>
              </p:cNvPicPr>
              <p:nvPr/>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612235" y="5297669"/>
                <a:ext cx="805368" cy="771179"/>
              </a:xfrm>
              <a:prstGeom prst="rect">
                <a:avLst/>
              </a:prstGeom>
            </p:spPr>
          </p:pic>
          <p:pic>
            <p:nvPicPr>
              <p:cNvPr id="37" name="Picture 36"/>
              <p:cNvPicPr>
                <a:picLocks noChangeAspect="1"/>
              </p:cNvPicPr>
              <p:nvPr/>
            </p:nvPicPr>
            <p:blipFill rotWithShape="1">
              <a:blip r:embed="rId10" cstate="print">
                <a:extLst>
                  <a:ext uri="{28A0092B-C50C-407E-A947-70E740481C1C}">
                    <a14:useLocalDpi xmlns:a14="http://schemas.microsoft.com/office/drawing/2010/main" val="0"/>
                  </a:ext>
                </a:extLst>
              </a:blip>
              <a:srcRect l="68607" t="-20884"/>
              <a:stretch/>
            </p:blipFill>
            <p:spPr>
              <a:xfrm rot="13088211">
                <a:off x="3926735" y="3196342"/>
                <a:ext cx="670740" cy="295285"/>
              </a:xfrm>
              <a:prstGeom prst="rect">
                <a:avLst/>
              </a:prstGeom>
            </p:spPr>
          </p:pic>
          <p:pic>
            <p:nvPicPr>
              <p:cNvPr id="38" name="Picture 37"/>
              <p:cNvPicPr>
                <a:picLocks noChangeAspect="1"/>
              </p:cNvPicPr>
              <p:nvPr/>
            </p:nvPicPr>
            <p:blipFill rotWithShape="1">
              <a:blip r:embed="rId10" cstate="print">
                <a:duotone>
                  <a:prstClr val="black"/>
                  <a:schemeClr val="tx2">
                    <a:tint val="45000"/>
                    <a:satMod val="400000"/>
                  </a:schemeClr>
                </a:duotone>
                <a:extLst>
                  <a:ext uri="{28A0092B-C50C-407E-A947-70E740481C1C}">
                    <a14:useLocalDpi xmlns:a14="http://schemas.microsoft.com/office/drawing/2010/main" val="0"/>
                  </a:ext>
                </a:extLst>
              </a:blip>
              <a:srcRect l="68607" t="-20884"/>
              <a:stretch/>
            </p:blipFill>
            <p:spPr>
              <a:xfrm rot="8511789" flipH="1">
                <a:off x="6367189" y="3085971"/>
                <a:ext cx="670741" cy="295285"/>
              </a:xfrm>
              <a:prstGeom prst="rect">
                <a:avLst/>
              </a:prstGeom>
            </p:spPr>
          </p:pic>
          <p:pic>
            <p:nvPicPr>
              <p:cNvPr id="39" name="Picture 38"/>
              <p:cNvPicPr>
                <a:picLocks noChangeAspect="1"/>
              </p:cNvPicPr>
              <p:nvPr/>
            </p:nvPicPr>
            <p:blipFill rotWithShape="1">
              <a:blip r:embed="rId10" cstate="print">
                <a:duotone>
                  <a:prstClr val="black"/>
                  <a:schemeClr val="tx2">
                    <a:tint val="45000"/>
                    <a:satMod val="400000"/>
                  </a:schemeClr>
                </a:duotone>
                <a:extLst>
                  <a:ext uri="{28A0092B-C50C-407E-A947-70E740481C1C}">
                    <a14:useLocalDpi xmlns:a14="http://schemas.microsoft.com/office/drawing/2010/main" val="0"/>
                  </a:ext>
                </a:extLst>
              </a:blip>
              <a:srcRect l="68607" t="-20884"/>
              <a:stretch/>
            </p:blipFill>
            <p:spPr>
              <a:xfrm rot="10016067" flipV="1">
                <a:off x="4182387" y="4848810"/>
                <a:ext cx="670741" cy="295285"/>
              </a:xfrm>
              <a:prstGeom prst="rect">
                <a:avLst/>
              </a:prstGeom>
            </p:spPr>
          </p:pic>
          <p:pic>
            <p:nvPicPr>
              <p:cNvPr id="40" name="Picture 39"/>
              <p:cNvPicPr>
                <a:picLocks noChangeAspect="1"/>
              </p:cNvPicPr>
              <p:nvPr/>
            </p:nvPicPr>
            <p:blipFill rotWithShape="1">
              <a:blip r:embed="rId10" cstate="print">
                <a:duotone>
                  <a:prstClr val="black"/>
                  <a:schemeClr val="tx2">
                    <a:tint val="45000"/>
                    <a:satMod val="400000"/>
                  </a:schemeClr>
                </a:duotone>
                <a:extLst>
                  <a:ext uri="{28A0092B-C50C-407E-A947-70E740481C1C}">
                    <a14:useLocalDpi xmlns:a14="http://schemas.microsoft.com/office/drawing/2010/main" val="0"/>
                  </a:ext>
                </a:extLst>
              </a:blip>
              <a:srcRect l="68607" t="-20884"/>
              <a:stretch/>
            </p:blipFill>
            <p:spPr>
              <a:xfrm rot="3111789" flipV="1">
                <a:off x="6500135" y="4629598"/>
                <a:ext cx="670743" cy="295286"/>
              </a:xfrm>
              <a:prstGeom prst="rect">
                <a:avLst/>
              </a:prstGeom>
            </p:spPr>
          </p:pic>
          <p:pic>
            <p:nvPicPr>
              <p:cNvPr id="41" name="Picture 40"/>
              <p:cNvPicPr>
                <a:picLocks noChangeAspect="1"/>
              </p:cNvPicPr>
              <p:nvPr/>
            </p:nvPicPr>
            <p:blipFill>
              <a:blip r:embed="rId11"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5400000">
                <a:off x="5164510" y="2659769"/>
                <a:ext cx="670588" cy="285162"/>
              </a:xfrm>
              <a:prstGeom prst="rect">
                <a:avLst/>
              </a:prstGeom>
            </p:spPr>
          </p:pic>
        </p:grpSp>
        <p:pic>
          <p:nvPicPr>
            <p:cNvPr id="26" name="Picture 25" descr="Green filled in.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96725" y="2235964"/>
              <a:ext cx="1789236" cy="1572820"/>
            </a:xfrm>
            <a:prstGeom prst="rect">
              <a:avLst/>
            </a:prstGeom>
          </p:spPr>
        </p:pic>
        <p:pic>
          <p:nvPicPr>
            <p:cNvPr id="27" name="Picture 26" descr="White Scoring.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02717" y="2648565"/>
              <a:ext cx="1180909" cy="777240"/>
            </a:xfrm>
            <a:prstGeom prst="rect">
              <a:avLst/>
            </a:prstGeom>
          </p:spPr>
        </p:pic>
      </p:grpSp>
    </p:spTree>
    <p:custDataLst>
      <p:tags r:id="rId1"/>
    </p:custDataLst>
    <p:extLst>
      <p:ext uri="{BB962C8B-B14F-4D97-AF65-F5344CB8AC3E}">
        <p14:creationId xmlns:p14="http://schemas.microsoft.com/office/powerpoint/2010/main" val="1205599870"/>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1" objId="23"/>
        <p14:stopEvt time="10026" objId="23"/>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&amp; PURPOSE</a:t>
            </a:r>
          </a:p>
        </p:txBody>
      </p:sp>
      <p:grpSp>
        <p:nvGrpSpPr>
          <p:cNvPr id="118" name="Group 117"/>
          <p:cNvGrpSpPr/>
          <p:nvPr/>
        </p:nvGrpSpPr>
        <p:grpSpPr>
          <a:xfrm>
            <a:off x="734016" y="1400415"/>
            <a:ext cx="2098051" cy="2098051"/>
            <a:chOff x="777811" y="1371217"/>
            <a:chExt cx="2216211" cy="2216211"/>
          </a:xfrm>
        </p:grpSpPr>
        <p:pic>
          <p:nvPicPr>
            <p:cNvPr id="100" name="Picture 9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9222" y="1455221"/>
              <a:ext cx="2019401" cy="2019401"/>
            </a:xfrm>
            <a:prstGeom prst="roundRect">
              <a:avLst>
                <a:gd name="adj" fmla="val 9483"/>
              </a:avLst>
            </a:prstGeom>
            <a:ln w="38100">
              <a:noFill/>
            </a:ln>
          </p:spPr>
        </p:pic>
        <p:pic>
          <p:nvPicPr>
            <p:cNvPr id="101" name="Picture 100" descr="Navy blue box.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811" y="1371217"/>
              <a:ext cx="2216211" cy="2216211"/>
            </a:xfrm>
            <a:prstGeom prst="rect">
              <a:avLst/>
            </a:prstGeom>
          </p:spPr>
        </p:pic>
      </p:grpSp>
      <p:grpSp>
        <p:nvGrpSpPr>
          <p:cNvPr id="3" name="Group 2"/>
          <p:cNvGrpSpPr/>
          <p:nvPr/>
        </p:nvGrpSpPr>
        <p:grpSpPr>
          <a:xfrm>
            <a:off x="3123064" y="1279565"/>
            <a:ext cx="3796523" cy="2267582"/>
            <a:chOff x="3123064" y="1279565"/>
            <a:chExt cx="3796523" cy="2267582"/>
          </a:xfrm>
        </p:grpSpPr>
        <p:grpSp>
          <p:nvGrpSpPr>
            <p:cNvPr id="115" name="Group 114"/>
            <p:cNvGrpSpPr/>
            <p:nvPr/>
          </p:nvGrpSpPr>
          <p:grpSpPr>
            <a:xfrm>
              <a:off x="4186367" y="1687428"/>
              <a:ext cx="2733220" cy="1859719"/>
              <a:chOff x="4536725" y="2373593"/>
              <a:chExt cx="3901083" cy="2654349"/>
            </a:xfrm>
          </p:grpSpPr>
          <p:grpSp>
            <p:nvGrpSpPr>
              <p:cNvPr id="36" name="Group 35"/>
              <p:cNvGrpSpPr/>
              <p:nvPr/>
            </p:nvGrpSpPr>
            <p:grpSpPr>
              <a:xfrm>
                <a:off x="4735831" y="2548129"/>
                <a:ext cx="3453813" cy="2267016"/>
                <a:chOff x="1042458" y="1380187"/>
                <a:chExt cx="7055892" cy="4631351"/>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2458" y="1380584"/>
                  <a:ext cx="1132510" cy="835119"/>
                </a:xfrm>
                <a:prstGeom prst="rect">
                  <a:avLst/>
                </a:prstGeom>
                <a:effectLst>
                  <a:outerShdw blurRad="63500" sx="101000" sy="101000" algn="ctr" rotWithShape="0">
                    <a:prstClr val="black">
                      <a:alpha val="40000"/>
                    </a:prstClr>
                  </a:outerShdw>
                </a:effec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31344" y="1380187"/>
                  <a:ext cx="1132510" cy="835119"/>
                </a:xfrm>
                <a:prstGeom prst="rect">
                  <a:avLst/>
                </a:prstGeom>
                <a:effectLst>
                  <a:outerShdw blurRad="63500" sx="101000" sy="101000" algn="ctr" rotWithShape="0">
                    <a:prstClr val="black">
                      <a:alpha val="40000"/>
                    </a:prst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2993" y="1386991"/>
                  <a:ext cx="1132510" cy="835119"/>
                </a:xfrm>
                <a:prstGeom prst="rect">
                  <a:avLst/>
                </a:prstGeom>
                <a:effectLst>
                  <a:outerShdw blurRad="63500" sx="101000" sy="101000" algn="ctr" rotWithShape="0">
                    <a:prstClr val="black">
                      <a:alpha val="40000"/>
                    </a:prstClr>
                  </a:outerShdw>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17281" y="1386595"/>
                  <a:ext cx="1132510" cy="835119"/>
                </a:xfrm>
                <a:prstGeom prst="rect">
                  <a:avLst/>
                </a:prstGeom>
                <a:effectLst>
                  <a:outerShdw blurRad="63500" sx="101000" sy="101000" algn="ctr" rotWithShape="0">
                    <a:prstClr val="black">
                      <a:alpha val="40000"/>
                    </a:prstClr>
                  </a:outerShdw>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5135" y="1393399"/>
                  <a:ext cx="1132510" cy="835119"/>
                </a:xfrm>
                <a:prstGeom prst="rect">
                  <a:avLst/>
                </a:prstGeom>
                <a:effectLst>
                  <a:outerShdw blurRad="63500" sx="101000" sy="101000" algn="ctr" rotWithShape="0">
                    <a:prstClr val="black">
                      <a:alpha val="40000"/>
                    </a:prstClr>
                  </a:outerShdw>
                </a:effec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9423" y="1393003"/>
                  <a:ext cx="1132510" cy="835119"/>
                </a:xfrm>
                <a:prstGeom prst="rect">
                  <a:avLst/>
                </a:prstGeom>
                <a:effectLst>
                  <a:outerShdw blurRad="63500" sx="101000" sy="101000" algn="ctr" rotWithShape="0">
                    <a:prstClr val="black">
                      <a:alpha val="40000"/>
                    </a:prstClr>
                  </a:outerShdw>
                </a:effec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8875" y="2321344"/>
                  <a:ext cx="1132510" cy="835119"/>
                </a:xfrm>
                <a:prstGeom prst="rect">
                  <a:avLst/>
                </a:prstGeom>
                <a:effectLst>
                  <a:outerShdw blurRad="63500" sx="101000" sy="101000" algn="ctr" rotWithShape="0">
                    <a:prstClr val="black">
                      <a:alpha val="40000"/>
                    </a:prstClr>
                  </a:outerShdw>
                </a:effec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37761" y="2320947"/>
                  <a:ext cx="1132510" cy="835119"/>
                </a:xfrm>
                <a:prstGeom prst="rect">
                  <a:avLst/>
                </a:prstGeom>
                <a:effectLst>
                  <a:outerShdw blurRad="63500" sx="101000" sy="101000" algn="ctr" rotWithShape="0">
                    <a:prstClr val="black">
                      <a:alpha val="40000"/>
                    </a:prstClr>
                  </a:outerShdw>
                </a:effec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9410" y="2327751"/>
                  <a:ext cx="1132510" cy="835119"/>
                </a:xfrm>
                <a:prstGeom prst="rect">
                  <a:avLst/>
                </a:prstGeom>
                <a:effectLst>
                  <a:outerShdw blurRad="63500" sx="101000" sy="101000" algn="ctr" rotWithShape="0">
                    <a:prstClr val="black">
                      <a:alpha val="40000"/>
                    </a:prstClr>
                  </a:outerShdw>
                </a:effectLst>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3698" y="2327355"/>
                  <a:ext cx="1132510" cy="835119"/>
                </a:xfrm>
                <a:prstGeom prst="rect">
                  <a:avLst/>
                </a:prstGeom>
                <a:effectLst>
                  <a:outerShdw blurRad="63500" sx="101000" sy="101000" algn="ctr" rotWithShape="0">
                    <a:prstClr val="black">
                      <a:alpha val="40000"/>
                    </a:prstClr>
                  </a:outerShdw>
                </a:effectLst>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1552" y="2334159"/>
                  <a:ext cx="1132510" cy="835119"/>
                </a:xfrm>
                <a:prstGeom prst="rect">
                  <a:avLst/>
                </a:prstGeom>
                <a:effectLst>
                  <a:outerShdw blurRad="63500" sx="101000" sy="101000" algn="ctr" rotWithShape="0">
                    <a:prstClr val="black">
                      <a:alpha val="40000"/>
                    </a:prstClr>
                  </a:outerShdw>
                </a:effectLst>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65840" y="2333763"/>
                  <a:ext cx="1132510" cy="835119"/>
                </a:xfrm>
                <a:prstGeom prst="rect">
                  <a:avLst/>
                </a:prstGeom>
                <a:effectLst>
                  <a:outerShdw blurRad="63500" sx="101000" sy="101000" algn="ctr" rotWithShape="0">
                    <a:prstClr val="black">
                      <a:alpha val="40000"/>
                    </a:prstClr>
                  </a:outerShdw>
                </a:effectLst>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2458" y="3270344"/>
                  <a:ext cx="1132510" cy="835119"/>
                </a:xfrm>
                <a:prstGeom prst="rect">
                  <a:avLst/>
                </a:prstGeom>
                <a:effectLst>
                  <a:outerShdw blurRad="63500" sx="101000" sy="101000" algn="ctr" rotWithShape="0">
                    <a:prstClr val="black">
                      <a:alpha val="40000"/>
                    </a:prstClr>
                  </a:outerShdw>
                </a:effectLst>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31344" y="3269947"/>
                  <a:ext cx="1132510" cy="835119"/>
                </a:xfrm>
                <a:prstGeom prst="rect">
                  <a:avLst/>
                </a:prstGeom>
                <a:effectLst>
                  <a:outerShdw blurRad="63500" sx="101000" sy="101000" algn="ctr" rotWithShape="0">
                    <a:prstClr val="black">
                      <a:alpha val="40000"/>
                    </a:prstClr>
                  </a:outerShdw>
                </a:effectLst>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2993" y="3276751"/>
                  <a:ext cx="1132510" cy="835119"/>
                </a:xfrm>
                <a:prstGeom prst="rect">
                  <a:avLst/>
                </a:prstGeom>
                <a:effectLst>
                  <a:outerShdw blurRad="63500" sx="101000" sy="101000" algn="ctr" rotWithShape="0">
                    <a:prstClr val="black">
                      <a:alpha val="40000"/>
                    </a:prstClr>
                  </a:outerShdw>
                </a:effectLst>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17281" y="3276355"/>
                  <a:ext cx="1132510" cy="835119"/>
                </a:xfrm>
                <a:prstGeom prst="rect">
                  <a:avLst/>
                </a:prstGeom>
                <a:effectLst>
                  <a:outerShdw blurRad="63500" sx="101000" sy="101000" algn="ctr" rotWithShape="0">
                    <a:prstClr val="black">
                      <a:alpha val="40000"/>
                    </a:prstClr>
                  </a:outerShdw>
                </a:effectLst>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5135" y="3283159"/>
                  <a:ext cx="1132510" cy="835119"/>
                </a:xfrm>
                <a:prstGeom prst="rect">
                  <a:avLst/>
                </a:prstGeom>
                <a:effectLst>
                  <a:outerShdw blurRad="63500" sx="101000" sy="101000" algn="ctr" rotWithShape="0">
                    <a:prstClr val="black">
                      <a:alpha val="40000"/>
                    </a:prstClr>
                  </a:outerShdw>
                </a:effectLst>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9423" y="3282763"/>
                  <a:ext cx="1132510" cy="835119"/>
                </a:xfrm>
                <a:prstGeom prst="rect">
                  <a:avLst/>
                </a:prstGeom>
                <a:effectLst>
                  <a:outerShdw blurRad="63500" sx="101000" sy="101000" algn="ctr" rotWithShape="0">
                    <a:prstClr val="black">
                      <a:alpha val="40000"/>
                    </a:prstClr>
                  </a:outerShdw>
                </a:effectLst>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8875" y="4211104"/>
                  <a:ext cx="1132510" cy="835119"/>
                </a:xfrm>
                <a:prstGeom prst="rect">
                  <a:avLst/>
                </a:prstGeom>
                <a:effectLst>
                  <a:outerShdw blurRad="63500" sx="101000" sy="101000" algn="ctr" rotWithShape="0">
                    <a:prstClr val="black">
                      <a:alpha val="40000"/>
                    </a:prstClr>
                  </a:outerShdw>
                </a:effectLst>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37761" y="4210707"/>
                  <a:ext cx="1132510" cy="835119"/>
                </a:xfrm>
                <a:prstGeom prst="rect">
                  <a:avLst/>
                </a:prstGeom>
                <a:effectLst>
                  <a:outerShdw blurRad="63500" sx="101000" sy="101000" algn="ctr" rotWithShape="0">
                    <a:prstClr val="black">
                      <a:alpha val="40000"/>
                    </a:prstClr>
                  </a:outerShdw>
                </a:effectLst>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9410" y="4217511"/>
                  <a:ext cx="1132510" cy="835119"/>
                </a:xfrm>
                <a:prstGeom prst="rect">
                  <a:avLst/>
                </a:prstGeom>
                <a:effectLst>
                  <a:outerShdw blurRad="63500" sx="101000" sy="101000" algn="ctr" rotWithShape="0">
                    <a:prstClr val="black">
                      <a:alpha val="40000"/>
                    </a:prstClr>
                  </a:outerShdw>
                </a:effectLst>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3698" y="4217115"/>
                  <a:ext cx="1132510" cy="835119"/>
                </a:xfrm>
                <a:prstGeom prst="rect">
                  <a:avLst/>
                </a:prstGeom>
                <a:effectLst>
                  <a:outerShdw blurRad="63500" sx="101000" sy="101000" algn="ctr" rotWithShape="0">
                    <a:prstClr val="black">
                      <a:alpha val="40000"/>
                    </a:prstClr>
                  </a:outerShdw>
                </a:effectLst>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1552" y="4223919"/>
                  <a:ext cx="1132510" cy="835119"/>
                </a:xfrm>
                <a:prstGeom prst="rect">
                  <a:avLst/>
                </a:prstGeom>
                <a:effectLst>
                  <a:outerShdw blurRad="63500" sx="101000" sy="101000" algn="ctr" rotWithShape="0">
                    <a:prstClr val="black">
                      <a:alpha val="40000"/>
                    </a:prstClr>
                  </a:outerShdw>
                </a:effectLst>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65840" y="4223523"/>
                  <a:ext cx="1132510" cy="835119"/>
                </a:xfrm>
                <a:prstGeom prst="rect">
                  <a:avLst/>
                </a:prstGeom>
                <a:effectLst>
                  <a:outerShdw blurRad="63500" sx="101000" sy="101000" algn="ctr" rotWithShape="0">
                    <a:prstClr val="black">
                      <a:alpha val="40000"/>
                    </a:prstClr>
                  </a:outerShdw>
                </a:effectLst>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8875" y="5163604"/>
                  <a:ext cx="1132510" cy="835119"/>
                </a:xfrm>
                <a:prstGeom prst="rect">
                  <a:avLst/>
                </a:prstGeom>
                <a:effectLst>
                  <a:outerShdw blurRad="63500" sx="101000" sy="101000" algn="ctr" rotWithShape="0">
                    <a:prstClr val="black">
                      <a:alpha val="40000"/>
                    </a:prstClr>
                  </a:outerShdw>
                </a:effectLst>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37761" y="5163207"/>
                  <a:ext cx="1132510" cy="835119"/>
                </a:xfrm>
                <a:prstGeom prst="rect">
                  <a:avLst/>
                </a:prstGeom>
                <a:effectLst>
                  <a:outerShdw blurRad="63500" sx="101000" sy="101000" algn="ctr" rotWithShape="0">
                    <a:prstClr val="black">
                      <a:alpha val="40000"/>
                    </a:prstClr>
                  </a:outerShdw>
                </a:effectLst>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9410" y="5170011"/>
                  <a:ext cx="1132510" cy="835119"/>
                </a:xfrm>
                <a:prstGeom prst="rect">
                  <a:avLst/>
                </a:prstGeom>
                <a:effectLst>
                  <a:outerShdw blurRad="63500" sx="101000" sy="101000" algn="ctr" rotWithShape="0">
                    <a:prstClr val="black">
                      <a:alpha val="40000"/>
                    </a:prstClr>
                  </a:outerShdw>
                </a:effectLst>
              </p:spPr>
            </p:pic>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3698" y="5169615"/>
                  <a:ext cx="1132510" cy="835119"/>
                </a:xfrm>
                <a:prstGeom prst="rect">
                  <a:avLst/>
                </a:prstGeom>
                <a:effectLst>
                  <a:outerShdw blurRad="63500" sx="101000" sy="101000" algn="ctr" rotWithShape="0">
                    <a:prstClr val="black">
                      <a:alpha val="40000"/>
                    </a:prstClr>
                  </a:outerShdw>
                </a:effectLst>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1552" y="5176419"/>
                  <a:ext cx="1132510" cy="835119"/>
                </a:xfrm>
                <a:prstGeom prst="rect">
                  <a:avLst/>
                </a:prstGeom>
                <a:effectLst>
                  <a:outerShdw blurRad="63500" sx="101000" sy="101000" algn="ctr" rotWithShape="0">
                    <a:prstClr val="black">
                      <a:alpha val="40000"/>
                    </a:prstClr>
                  </a:outerShdw>
                </a:effectLst>
              </p:spPr>
            </p:pic>
            <p:pic>
              <p:nvPicPr>
                <p:cNvPr id="35" name="Picture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65840" y="5176023"/>
                  <a:ext cx="1132510" cy="835119"/>
                </a:xfrm>
                <a:prstGeom prst="rect">
                  <a:avLst/>
                </a:prstGeom>
                <a:effectLst>
                  <a:outerShdw blurRad="63500" sx="101000" sy="101000" algn="ctr" rotWithShape="0">
                    <a:prstClr val="black">
                      <a:alpha val="40000"/>
                    </a:prstClr>
                  </a:outerShdw>
                </a:effectLst>
              </p:spPr>
            </p:pic>
          </p:grpSp>
          <p:pic>
            <p:nvPicPr>
              <p:cNvPr id="105" name="Picture 10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36725" y="2373593"/>
                <a:ext cx="3901083" cy="2654349"/>
              </a:xfrm>
              <a:prstGeom prst="rect">
                <a:avLst/>
              </a:prstGeom>
            </p:spPr>
          </p:pic>
        </p:grpSp>
        <p:pic>
          <p:nvPicPr>
            <p:cNvPr id="108" name="Picture 10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3394691">
              <a:off x="3193058" y="1209571"/>
              <a:ext cx="741125" cy="881113"/>
            </a:xfrm>
            <a:prstGeom prst="rect">
              <a:avLst/>
            </a:prstGeom>
          </p:spPr>
        </p:pic>
      </p:grpSp>
      <p:grpSp>
        <p:nvGrpSpPr>
          <p:cNvPr id="5" name="Group 4"/>
          <p:cNvGrpSpPr/>
          <p:nvPr/>
        </p:nvGrpSpPr>
        <p:grpSpPr>
          <a:xfrm>
            <a:off x="642899" y="3471556"/>
            <a:ext cx="3381278" cy="2668126"/>
            <a:chOff x="642899" y="3471556"/>
            <a:chExt cx="3381278" cy="2668126"/>
          </a:xfrm>
        </p:grpSpPr>
        <p:pic>
          <p:nvPicPr>
            <p:cNvPr id="117" name="Picture 116" descr="Red circle.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2899" y="4371783"/>
              <a:ext cx="2982105" cy="1767899"/>
            </a:xfrm>
            <a:prstGeom prst="rect">
              <a:avLst/>
            </a:prstGeom>
          </p:spPr>
        </p:pic>
        <p:pic>
          <p:nvPicPr>
            <p:cNvPr id="116" name="Picture 115" descr="Higher-Order.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5675" y="4585069"/>
              <a:ext cx="2272329" cy="1386026"/>
            </a:xfrm>
            <a:prstGeom prst="rect">
              <a:avLst/>
            </a:prstGeom>
          </p:spPr>
        </p:pic>
        <p:pic>
          <p:nvPicPr>
            <p:cNvPr id="113" name="Picture 1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flipH="1">
              <a:off x="3213058" y="3401562"/>
              <a:ext cx="741125" cy="881113"/>
            </a:xfrm>
            <a:prstGeom prst="rect">
              <a:avLst/>
            </a:prstGeom>
          </p:spPr>
        </p:pic>
      </p:grpSp>
      <p:grpSp>
        <p:nvGrpSpPr>
          <p:cNvPr id="119" name="Group 118"/>
          <p:cNvGrpSpPr/>
          <p:nvPr/>
        </p:nvGrpSpPr>
        <p:grpSpPr>
          <a:xfrm>
            <a:off x="4919623" y="3793488"/>
            <a:ext cx="3511030" cy="2388951"/>
            <a:chOff x="6273922" y="1231988"/>
            <a:chExt cx="2351806" cy="1600200"/>
          </a:xfrm>
        </p:grpSpPr>
        <p:pic>
          <p:nvPicPr>
            <p:cNvPr id="120" name="Picture 119"/>
            <p:cNvPicPr>
              <a:picLocks noChangeAspect="1"/>
            </p:cNvPicPr>
            <p:nvPr/>
          </p:nvPicPr>
          <p:blipFill rotWithShape="1">
            <a:blip r:embed="rId12" cstate="print">
              <a:extLst>
                <a:ext uri="{28A0092B-C50C-407E-A947-70E740481C1C}">
                  <a14:useLocalDpi xmlns:a14="http://schemas.microsoft.com/office/drawing/2010/main" val="0"/>
                </a:ext>
              </a:extLst>
            </a:blip>
            <a:srcRect t="5907"/>
            <a:stretch/>
          </p:blipFill>
          <p:spPr>
            <a:xfrm>
              <a:off x="6347973" y="1283854"/>
              <a:ext cx="2203704" cy="1462471"/>
            </a:xfrm>
            <a:prstGeom prst="roundRect">
              <a:avLst>
                <a:gd name="adj" fmla="val 10354"/>
              </a:avLst>
            </a:prstGeom>
          </p:spPr>
        </p:pic>
        <p:pic>
          <p:nvPicPr>
            <p:cNvPr id="121" name="Picture 1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73922" y="1231988"/>
              <a:ext cx="2351806" cy="1600200"/>
            </a:xfrm>
            <a:prstGeom prst="rect">
              <a:avLst/>
            </a:prstGeom>
          </p:spPr>
        </p:pic>
      </p:grpSp>
    </p:spTree>
    <p:custDataLst>
      <p:tags r:id="rId1"/>
    </p:custDataLst>
    <p:extLst>
      <p:ext uri="{BB962C8B-B14F-4D97-AF65-F5344CB8AC3E}">
        <p14:creationId xmlns:p14="http://schemas.microsoft.com/office/powerpoint/2010/main" val="1727898062"/>
      </p:ext>
    </p:extLst>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fade">
                                      <p:cBhvr>
                                        <p:cTn id="1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49"/>
        <p14:stopEvt time="25186" objId="49"/>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CONCEPTS</a:t>
            </a:r>
          </a:p>
        </p:txBody>
      </p:sp>
      <p:pic>
        <p:nvPicPr>
          <p:cNvPr id="34" name="Picture 33"/>
          <p:cNvPicPr>
            <a:picLocks noChangeAspect="1"/>
          </p:cNvPicPr>
          <p:nvPr/>
        </p:nvPicPr>
        <p:blipFill rotWithShape="1">
          <a:blip r:embed="rId3">
            <a:extLst>
              <a:ext uri="{28A0092B-C50C-407E-A947-70E740481C1C}">
                <a14:useLocalDpi xmlns:a14="http://schemas.microsoft.com/office/drawing/2010/main" val="0"/>
              </a:ext>
            </a:extLst>
          </a:blip>
          <a:srcRect l="68607" t="-20884"/>
          <a:stretch/>
        </p:blipFill>
        <p:spPr>
          <a:xfrm rot="3073979" flipH="1" flipV="1">
            <a:off x="5977614" y="4246668"/>
            <a:ext cx="693010" cy="289459"/>
          </a:xfrm>
          <a:prstGeom prst="rect">
            <a:avLst/>
          </a:prstGeom>
        </p:spPr>
      </p:pic>
      <p:grpSp>
        <p:nvGrpSpPr>
          <p:cNvPr id="52" name="Group 51"/>
          <p:cNvGrpSpPr/>
          <p:nvPr/>
        </p:nvGrpSpPr>
        <p:grpSpPr>
          <a:xfrm>
            <a:off x="2558276" y="1339559"/>
            <a:ext cx="3728813" cy="3262921"/>
            <a:chOff x="2558276" y="1166839"/>
            <a:chExt cx="5979693" cy="5232567"/>
          </a:xfrm>
        </p:grpSpPr>
        <p:pic>
          <p:nvPicPr>
            <p:cNvPr id="36" name="Picture 35" descr="Light blue circ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1681" y="1166839"/>
              <a:ext cx="1778047" cy="1584927"/>
            </a:xfrm>
            <a:prstGeom prst="rect">
              <a:avLst/>
            </a:prstGeom>
          </p:spPr>
        </p:pic>
        <p:pic>
          <p:nvPicPr>
            <p:cNvPr id="37" name="Picture 36" descr="Light blue circ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9922" y="2246576"/>
              <a:ext cx="1778047" cy="1584927"/>
            </a:xfrm>
            <a:prstGeom prst="rect">
              <a:avLst/>
            </a:prstGeom>
          </p:spPr>
        </p:pic>
        <p:pic>
          <p:nvPicPr>
            <p:cNvPr id="38" name="Picture 37" descr="Light blue circ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2690" y="4800574"/>
              <a:ext cx="1778047" cy="1584927"/>
            </a:xfrm>
            <a:prstGeom prst="rect">
              <a:avLst/>
            </a:prstGeom>
          </p:spPr>
        </p:pic>
        <p:pic>
          <p:nvPicPr>
            <p:cNvPr id="39" name="Picture 38" descr="Light blue circ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4967" y="4814479"/>
              <a:ext cx="1778047" cy="1584927"/>
            </a:xfrm>
            <a:prstGeom prst="rect">
              <a:avLst/>
            </a:prstGeom>
          </p:spPr>
        </p:pic>
        <p:pic>
          <p:nvPicPr>
            <p:cNvPr id="40" name="Picture 39" descr="Light blue circ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8276" y="2247779"/>
              <a:ext cx="1778047" cy="1584927"/>
            </a:xfrm>
            <a:prstGeom prst="rect">
              <a:avLst/>
            </a:prstGeom>
          </p:spPr>
        </p:pic>
        <p:pic>
          <p:nvPicPr>
            <p:cNvPr id="41" name="Picture 40" descr="Assessment design navy blu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6667" y="3188942"/>
              <a:ext cx="2398432" cy="1810606"/>
            </a:xfrm>
            <a:prstGeom prst="rect">
              <a:avLst/>
            </a:prstGeom>
          </p:spPr>
        </p:pic>
        <p:pic>
          <p:nvPicPr>
            <p:cNvPr id="42" name="Picture 41" descr="Alignment light blu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5175" y="1599021"/>
              <a:ext cx="1514576" cy="771179"/>
            </a:xfrm>
            <a:prstGeom prst="rect">
              <a:avLst/>
            </a:prstGeom>
          </p:spPr>
        </p:pic>
        <p:pic>
          <p:nvPicPr>
            <p:cNvPr id="43" name="Picture 42" descr="Rigor light blu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72851" y="2675333"/>
              <a:ext cx="922858" cy="771179"/>
            </a:xfrm>
            <a:prstGeom prst="rect">
              <a:avLst/>
            </a:prstGeom>
          </p:spPr>
        </p:pic>
        <p:pic>
          <p:nvPicPr>
            <p:cNvPr id="44" name="Picture 43" descr="Precision light blu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0110" y="5298073"/>
              <a:ext cx="1279607" cy="771179"/>
            </a:xfrm>
            <a:prstGeom prst="rect">
              <a:avLst/>
            </a:prstGeom>
          </p:spPr>
        </p:pic>
        <p:pic>
          <p:nvPicPr>
            <p:cNvPr id="45" name="Picture 44" descr="Scoring light blue.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2376" y="2635012"/>
              <a:ext cx="1172788" cy="771179"/>
            </a:xfrm>
            <a:prstGeom prst="rect">
              <a:avLst/>
            </a:prstGeom>
          </p:spPr>
        </p:pic>
        <p:pic>
          <p:nvPicPr>
            <p:cNvPr id="46" name="Picture 45" descr="Bias light blue.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79024" y="5297669"/>
              <a:ext cx="805368" cy="771179"/>
            </a:xfrm>
            <a:prstGeom prst="rect">
              <a:avLst/>
            </a:prstGeom>
          </p:spPr>
        </p:pic>
        <p:pic>
          <p:nvPicPr>
            <p:cNvPr id="47" name="Picture 46"/>
            <p:cNvPicPr>
              <a:picLocks noChangeAspect="1"/>
            </p:cNvPicPr>
            <p:nvPr/>
          </p:nvPicPr>
          <p:blipFill rotWithShape="1">
            <a:blip r:embed="rId3" cstate="print">
              <a:extLst>
                <a:ext uri="{28A0092B-C50C-407E-A947-70E740481C1C}">
                  <a14:useLocalDpi xmlns:a14="http://schemas.microsoft.com/office/drawing/2010/main" val="0"/>
                </a:ext>
              </a:extLst>
            </a:blip>
            <a:srcRect l="68607" t="-20884"/>
            <a:stretch/>
          </p:blipFill>
          <p:spPr>
            <a:xfrm rot="13088211">
              <a:off x="3926735" y="3196342"/>
              <a:ext cx="670740" cy="295285"/>
            </a:xfrm>
            <a:prstGeom prst="rect">
              <a:avLst/>
            </a:prstGeom>
          </p:spPr>
        </p:pic>
        <p:pic>
          <p:nvPicPr>
            <p:cNvPr id="48" name="Picture 47"/>
            <p:cNvPicPr>
              <a:picLocks noChangeAspect="1"/>
            </p:cNvPicPr>
            <p:nvPr/>
          </p:nvPicPr>
          <p:blipFill rotWithShape="1">
            <a:blip r:embed="rId3" cstate="print">
              <a:extLst>
                <a:ext uri="{28A0092B-C50C-407E-A947-70E740481C1C}">
                  <a14:useLocalDpi xmlns:a14="http://schemas.microsoft.com/office/drawing/2010/main" val="0"/>
                </a:ext>
              </a:extLst>
            </a:blip>
            <a:srcRect l="68607" t="-20884"/>
            <a:stretch/>
          </p:blipFill>
          <p:spPr>
            <a:xfrm rot="8511789" flipH="1">
              <a:off x="6367189" y="3085971"/>
              <a:ext cx="670741" cy="295285"/>
            </a:xfrm>
            <a:prstGeom prst="rect">
              <a:avLst/>
            </a:prstGeom>
          </p:spPr>
        </p:pic>
        <p:pic>
          <p:nvPicPr>
            <p:cNvPr id="49" name="Picture 48"/>
            <p:cNvPicPr>
              <a:picLocks noChangeAspect="1"/>
            </p:cNvPicPr>
            <p:nvPr/>
          </p:nvPicPr>
          <p:blipFill rotWithShape="1">
            <a:blip r:embed="rId3" cstate="print">
              <a:extLst>
                <a:ext uri="{28A0092B-C50C-407E-A947-70E740481C1C}">
                  <a14:useLocalDpi xmlns:a14="http://schemas.microsoft.com/office/drawing/2010/main" val="0"/>
                </a:ext>
              </a:extLst>
            </a:blip>
            <a:srcRect l="68607" t="-20884"/>
            <a:stretch/>
          </p:blipFill>
          <p:spPr>
            <a:xfrm rot="10016067" flipV="1">
              <a:off x="4182387" y="4848810"/>
              <a:ext cx="670741" cy="295285"/>
            </a:xfrm>
            <a:prstGeom prst="rect">
              <a:avLst/>
            </a:prstGeom>
          </p:spPr>
        </p:pic>
        <p:pic>
          <p:nvPicPr>
            <p:cNvPr id="50" name="Picture 49"/>
            <p:cNvPicPr>
              <a:picLocks noChangeAspect="1"/>
            </p:cNvPicPr>
            <p:nvPr/>
          </p:nvPicPr>
          <p:blipFill rotWithShape="1">
            <a:blip r:embed="rId3" cstate="print">
              <a:extLst>
                <a:ext uri="{28A0092B-C50C-407E-A947-70E740481C1C}">
                  <a14:useLocalDpi xmlns:a14="http://schemas.microsoft.com/office/drawing/2010/main" val="0"/>
                </a:ext>
              </a:extLst>
            </a:blip>
            <a:srcRect l="68607" t="-20884"/>
            <a:stretch/>
          </p:blipFill>
          <p:spPr>
            <a:xfrm rot="3111789" flipV="1">
              <a:off x="6500135" y="4629598"/>
              <a:ext cx="670743" cy="295286"/>
            </a:xfrm>
            <a:prstGeom prst="rect">
              <a:avLst/>
            </a:prstGeom>
          </p:spPr>
        </p:pic>
        <p:pic>
          <p:nvPicPr>
            <p:cNvPr id="51" name="Picture 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5164510" y="2659769"/>
              <a:ext cx="670588" cy="285162"/>
            </a:xfrm>
            <a:prstGeom prst="rect">
              <a:avLst/>
            </a:prstGeom>
          </p:spPr>
        </p:pic>
      </p:grpSp>
      <p:pic>
        <p:nvPicPr>
          <p:cNvPr id="55" name="Picture 54" descr="Validity and Reliability.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17050" y="4851400"/>
            <a:ext cx="2023134" cy="1435100"/>
          </a:xfrm>
          <a:prstGeom prst="rect">
            <a:avLst/>
          </a:prstGeom>
        </p:spPr>
      </p:pic>
    </p:spTree>
    <p:extLst>
      <p:ext uri="{BB962C8B-B14F-4D97-AF65-F5344CB8AC3E}">
        <p14:creationId xmlns:p14="http://schemas.microsoft.com/office/powerpoint/2010/main" val="758683082"/>
      </p:ext>
    </p:extLst>
  </p:cSld>
  <p:clrMapOvr>
    <a:masterClrMapping/>
  </p:clrMapOvr>
  <p:transition advTm="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3" name="Picture 2" descr="Validity and Reliability.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9827" y="1986236"/>
            <a:ext cx="5286694" cy="3630168"/>
          </a:xfrm>
          <a:prstGeom prst="rect">
            <a:avLst/>
          </a:prstGeom>
        </p:spPr>
      </p:pic>
    </p:spTree>
    <p:custDataLst>
      <p:tags r:id="rId1"/>
    </p:custDataLst>
    <p:extLst>
      <p:ext uri="{BB962C8B-B14F-4D97-AF65-F5344CB8AC3E}">
        <p14:creationId xmlns:p14="http://schemas.microsoft.com/office/powerpoint/2010/main" val="1841244040"/>
      </p:ext>
    </p:extLst>
  </p:cSld>
  <p:clrMapOvr>
    <a:masterClrMapping/>
  </p:clrMapOvr>
  <p:transition advClick="0" advTm="2000">
    <p:fade/>
  </p:transition>
  <p:timing>
    <p:tnLst>
      <p:par>
        <p:cTn id="1" dur="indefinite" restart="never" nodeType="tmRoot"/>
      </p:par>
    </p:tnLst>
  </p:timing>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5" name="TextBox 4"/>
          <p:cNvSpPr txBox="1"/>
          <p:nvPr/>
        </p:nvSpPr>
        <p:spPr>
          <a:xfrm>
            <a:off x="2289830" y="6017026"/>
            <a:ext cx="6464370" cy="415498"/>
          </a:xfrm>
          <a:prstGeom prst="rect">
            <a:avLst/>
          </a:prstGeom>
          <a:noFill/>
        </p:spPr>
        <p:txBody>
          <a:bodyPr wrap="square" rtlCol="0">
            <a:spAutoFit/>
          </a:bodyPr>
          <a:lstStyle/>
          <a:p>
            <a:pPr lvl="0"/>
            <a:r>
              <a:rPr lang="en-US" sz="1000" b="1" dirty="0" smtClean="0">
                <a:solidFill>
                  <a:srgbClr val="4B4B4B"/>
                </a:solidFill>
                <a:latin typeface="Calibri"/>
                <a:ea typeface="Corbel" panose="020B0503020204020204" pitchFamily="34" charset="0"/>
                <a:cs typeface="Calibri"/>
              </a:rPr>
              <a:t>Sources</a:t>
            </a:r>
            <a:r>
              <a:rPr lang="en-US" sz="1000" dirty="0">
                <a:solidFill>
                  <a:srgbClr val="4B4B4B"/>
                </a:solidFill>
                <a:latin typeface="Calibri"/>
                <a:ea typeface="Corbel" panose="020B0503020204020204" pitchFamily="34" charset="0"/>
                <a:cs typeface="Calibri"/>
              </a:rPr>
              <a:t>: </a:t>
            </a:r>
            <a:r>
              <a:rPr lang="en-US" sz="1000" dirty="0" smtClean="0">
                <a:solidFill>
                  <a:srgbClr val="4B4B4B"/>
                </a:solidFill>
                <a:latin typeface="Calibri"/>
                <a:ea typeface="Corbel" panose="020B0503020204020204" pitchFamily="34" charset="0"/>
                <a:cs typeface="Calibri"/>
              </a:rPr>
              <a:t>Kansas </a:t>
            </a:r>
            <a:r>
              <a:rPr lang="en-US" sz="1000" dirty="0">
                <a:solidFill>
                  <a:srgbClr val="4B4B4B"/>
                </a:solidFill>
                <a:latin typeface="Calibri"/>
                <a:ea typeface="Corbel" panose="020B0503020204020204" pitchFamily="34" charset="0"/>
                <a:cs typeface="Calibri"/>
              </a:rPr>
              <a:t>State Department of Education, Assessment Literacy Project; Ohio Department of Education, “Assessment Literacy: Identifying and Developing Valid and Reliable Assessments” (2013)</a:t>
            </a:r>
            <a:r>
              <a:rPr lang="en-US" sz="1000" dirty="0" smtClean="0">
                <a:solidFill>
                  <a:srgbClr val="4B4B4B"/>
                </a:solidFill>
                <a:latin typeface="Calibri"/>
                <a:ea typeface="Corbel" panose="020B0503020204020204" pitchFamily="34" charset="0"/>
                <a:cs typeface="Calibri"/>
              </a:rPr>
              <a:t>.</a:t>
            </a:r>
            <a:endParaRPr lang="en-US" sz="1000" dirty="0">
              <a:solidFill>
                <a:srgbClr val="4B4B4B"/>
              </a:solidFill>
              <a:latin typeface="Calibri"/>
              <a:ea typeface="Corbel" panose="020B0503020204020204" pitchFamily="34" charset="0"/>
              <a:cs typeface="Calibri"/>
            </a:endParaRPr>
          </a:p>
        </p:txBody>
      </p:sp>
      <p:sp>
        <p:nvSpPr>
          <p:cNvPr id="10" name="Rounded Rectangle 9"/>
          <p:cNvSpPr/>
          <p:nvPr/>
        </p:nvSpPr>
        <p:spPr>
          <a:xfrm>
            <a:off x="2478300" y="1430509"/>
            <a:ext cx="6167860" cy="1728867"/>
          </a:xfrm>
          <a:prstGeom prst="roundRect">
            <a:avLst>
              <a:gd name="adj" fmla="val 6152"/>
            </a:avLst>
          </a:prstGeom>
          <a:solidFill>
            <a:srgbClr val="FEF4E4"/>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082675" lvl="0"/>
            <a:r>
              <a:rPr lang="en-US" sz="2800" dirty="0" smtClean="0">
                <a:solidFill>
                  <a:srgbClr val="1B4873"/>
                </a:solidFill>
                <a:latin typeface="Calibri"/>
                <a:cs typeface="Calibri"/>
              </a:rPr>
              <a:t>validi</a:t>
            </a:r>
            <a:r>
              <a:rPr lang="en-US" sz="2800" dirty="0" smtClean="0">
                <a:solidFill>
                  <a:srgbClr val="1B4873"/>
                </a:solidFill>
                <a:latin typeface="Calibri"/>
                <a:cs typeface="Calibri"/>
                <a:sym typeface="Symbol" panose="05050102010706020507" pitchFamily="18" charset="2"/>
              </a:rPr>
              <a:t>ty</a:t>
            </a:r>
            <a:endParaRPr lang="en-US" sz="2800" dirty="0">
              <a:solidFill>
                <a:srgbClr val="1B4873"/>
              </a:solidFill>
              <a:latin typeface="Calibri"/>
              <a:cs typeface="Calibri"/>
              <a:sym typeface="Symbol" panose="05050102010706020507" pitchFamily="18" charset="2"/>
            </a:endParaRPr>
          </a:p>
          <a:p>
            <a:pPr marL="1082675" lvl="0"/>
            <a:r>
              <a:rPr lang="en-US" sz="2400" dirty="0" smtClean="0">
                <a:solidFill>
                  <a:srgbClr val="4B4B4B"/>
                </a:solidFill>
                <a:latin typeface="Calibri Light"/>
                <a:cs typeface="Calibri Light"/>
              </a:rPr>
              <a:t>the </a:t>
            </a:r>
            <a:r>
              <a:rPr lang="en-US" sz="2400" dirty="0">
                <a:solidFill>
                  <a:srgbClr val="4B4B4B"/>
                </a:solidFill>
                <a:latin typeface="Calibri Light"/>
                <a:cs typeface="Calibri Light"/>
              </a:rPr>
              <a:t>extent to which </a:t>
            </a:r>
            <a:r>
              <a:rPr lang="en-US" sz="2400" dirty="0" smtClean="0">
                <a:solidFill>
                  <a:srgbClr val="4B4B4B"/>
                </a:solidFill>
                <a:latin typeface="Calibri Light"/>
                <a:cs typeface="Calibri Light"/>
              </a:rPr>
              <a:t>an assessment </a:t>
            </a:r>
            <a:r>
              <a:rPr lang="en-US" sz="2400" dirty="0">
                <a:solidFill>
                  <a:srgbClr val="4B4B4B"/>
                </a:solidFill>
                <a:latin typeface="Calibri Light"/>
                <a:cs typeface="Calibri Light"/>
              </a:rPr>
              <a:t>measures what you intend it </a:t>
            </a:r>
            <a:r>
              <a:rPr lang="en-US" sz="2400" dirty="0" smtClean="0">
                <a:solidFill>
                  <a:srgbClr val="4B4B4B"/>
                </a:solidFill>
                <a:latin typeface="Calibri Light"/>
                <a:cs typeface="Calibri Light"/>
              </a:rPr>
              <a:t>to measure</a:t>
            </a:r>
            <a:endParaRPr lang="en-US" sz="2400" dirty="0">
              <a:solidFill>
                <a:srgbClr val="4B4B4B"/>
              </a:solidFill>
              <a:latin typeface="Calibri Light"/>
              <a:cs typeface="Calibri Light"/>
            </a:endParaRPr>
          </a:p>
        </p:txBody>
      </p:sp>
      <p:sp>
        <p:nvSpPr>
          <p:cNvPr id="17" name="Rounded Rectangle 16"/>
          <p:cNvSpPr/>
          <p:nvPr/>
        </p:nvSpPr>
        <p:spPr>
          <a:xfrm>
            <a:off x="2478300" y="3548044"/>
            <a:ext cx="6167860" cy="2218060"/>
          </a:xfrm>
          <a:prstGeom prst="roundRect">
            <a:avLst>
              <a:gd name="adj" fmla="val 6152"/>
            </a:avLst>
          </a:prstGeom>
          <a:solidFill>
            <a:srgbClr val="FEF4E4"/>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082675" lvl="0"/>
            <a:r>
              <a:rPr lang="en-US" sz="2800" dirty="0" smtClean="0">
                <a:solidFill>
                  <a:srgbClr val="1B4873"/>
                </a:solidFill>
                <a:latin typeface="Calibri"/>
                <a:cs typeface="Calibri"/>
              </a:rPr>
              <a:t>reliabili</a:t>
            </a:r>
            <a:r>
              <a:rPr lang="en-US" sz="2800" dirty="0" smtClean="0">
                <a:solidFill>
                  <a:srgbClr val="1B4873"/>
                </a:solidFill>
                <a:latin typeface="Calibri"/>
                <a:cs typeface="Calibri"/>
                <a:sym typeface="Symbol" panose="05050102010706020507" pitchFamily="18" charset="2"/>
              </a:rPr>
              <a:t>ty</a:t>
            </a:r>
            <a:endParaRPr lang="en-US" sz="2000" i="1" dirty="0" smtClean="0">
              <a:solidFill>
                <a:srgbClr val="1B4873"/>
              </a:solidFill>
              <a:latin typeface="Calibri"/>
              <a:cs typeface="Calibri"/>
            </a:endParaRPr>
          </a:p>
          <a:p>
            <a:pPr marL="1082675" lvl="0"/>
            <a:r>
              <a:rPr lang="en-US" sz="2400" dirty="0" smtClean="0">
                <a:solidFill>
                  <a:srgbClr val="4B4B4B"/>
                </a:solidFill>
                <a:latin typeface="Calibri Light"/>
                <a:cs typeface="Calibri Light"/>
              </a:rPr>
              <a:t>the </a:t>
            </a:r>
            <a:r>
              <a:rPr lang="en-US" sz="2400" dirty="0">
                <a:solidFill>
                  <a:srgbClr val="4B4B4B"/>
                </a:solidFill>
                <a:latin typeface="Calibri Light"/>
                <a:cs typeface="Calibri Light"/>
              </a:rPr>
              <a:t>extent to which a student’s score will be the same no matter when, where or in what form the student takes the assessment or who scores </a:t>
            </a:r>
            <a:r>
              <a:rPr lang="en-US" sz="2400" dirty="0" smtClean="0">
                <a:solidFill>
                  <a:srgbClr val="4B4B4B"/>
                </a:solidFill>
                <a:latin typeface="Calibri Light"/>
                <a:cs typeface="Calibri Light"/>
              </a:rPr>
              <a:t>it</a:t>
            </a:r>
            <a:endParaRPr lang="en-US" sz="2400" dirty="0">
              <a:solidFill>
                <a:srgbClr val="4B4B4B"/>
              </a:solidFill>
              <a:latin typeface="Calibri Light"/>
              <a:cs typeface="Calibri Light"/>
            </a:endParaRPr>
          </a:p>
        </p:txBody>
      </p:sp>
      <p:pic>
        <p:nvPicPr>
          <p:cNvPr id="3" name="Picture 2" descr="Large red rectang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5592" y="3506023"/>
            <a:ext cx="6241368" cy="2260081"/>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0543" y="3401446"/>
            <a:ext cx="1138268" cy="1514476"/>
          </a:xfrm>
          <a:prstGeom prst="rect">
            <a:avLst/>
          </a:prstGeom>
        </p:spPr>
      </p:pic>
      <p:pic>
        <p:nvPicPr>
          <p:cNvPr id="4" name="Picture 3" descr="Red rectangl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8300" y="1430509"/>
            <a:ext cx="6252038" cy="178280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0543" y="1283912"/>
            <a:ext cx="1138268" cy="1514476"/>
          </a:xfrm>
          <a:prstGeom prst="rect">
            <a:avLst/>
          </a:prstGeom>
        </p:spPr>
      </p:pic>
    </p:spTree>
    <p:custDataLst>
      <p:tags r:id="rId1"/>
    </p:custDataLst>
    <p:extLst>
      <p:ext uri="{BB962C8B-B14F-4D97-AF65-F5344CB8AC3E}">
        <p14:creationId xmlns:p14="http://schemas.microsoft.com/office/powerpoint/2010/main" val="2839737472"/>
      </p:ext>
    </p:extLst>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7"/>
        <p14:stopEvt time="50572" objId="7"/>
      </p14:showEvt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11" name="Group 10"/>
          <p:cNvGrpSpPr/>
          <p:nvPr/>
        </p:nvGrpSpPr>
        <p:grpSpPr>
          <a:xfrm>
            <a:off x="5843930" y="2307955"/>
            <a:ext cx="1726577" cy="1197864"/>
            <a:chOff x="4841390" y="4881530"/>
            <a:chExt cx="1726577" cy="1197864"/>
          </a:xfrm>
        </p:grpSpPr>
        <p:pic>
          <p:nvPicPr>
            <p:cNvPr id="12" name="Picture 11" descr="Navy blue circ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1390" y="4881530"/>
              <a:ext cx="1726577" cy="1197864"/>
            </a:xfrm>
            <a:prstGeom prst="rect">
              <a:avLst/>
            </a:prstGeom>
          </p:spPr>
        </p:pic>
        <p:pic>
          <p:nvPicPr>
            <p:cNvPr id="13" name="Picture 12" descr="Reliabl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3507" y="5113731"/>
              <a:ext cx="1388685" cy="812889"/>
            </a:xfrm>
            <a:prstGeom prst="rect">
              <a:avLst/>
            </a:prstGeom>
          </p:spPr>
        </p:pic>
      </p:grpSp>
      <p:grpSp>
        <p:nvGrpSpPr>
          <p:cNvPr id="14" name="Group 13"/>
          <p:cNvGrpSpPr/>
          <p:nvPr/>
        </p:nvGrpSpPr>
        <p:grpSpPr>
          <a:xfrm>
            <a:off x="3554795" y="1422249"/>
            <a:ext cx="1726577" cy="1197864"/>
            <a:chOff x="3705176" y="4647573"/>
            <a:chExt cx="1726577" cy="1197864"/>
          </a:xfrm>
        </p:grpSpPr>
        <p:pic>
          <p:nvPicPr>
            <p:cNvPr id="15" name="Picture 14" descr="Navy blue circ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5176" y="4647573"/>
              <a:ext cx="1726577" cy="1197864"/>
            </a:xfrm>
            <a:prstGeom prst="rect">
              <a:avLst/>
            </a:prstGeom>
          </p:spPr>
        </p:pic>
        <p:pic>
          <p:nvPicPr>
            <p:cNvPr id="16" name="Picture 15" descr="Vali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3333" y="4863058"/>
              <a:ext cx="832244" cy="812889"/>
            </a:xfrm>
            <a:prstGeom prst="rect">
              <a:avLst/>
            </a:prstGeom>
          </p:spPr>
        </p:pic>
      </p:gr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4809242" y="2570861"/>
            <a:ext cx="548596" cy="652218"/>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flipH="1">
            <a:off x="5295822" y="3057492"/>
            <a:ext cx="548596" cy="652218"/>
          </a:xfrm>
          <a:prstGeom prst="rect">
            <a:avLst/>
          </a:prstGeom>
        </p:spPr>
      </p:pic>
      <p:pic>
        <p:nvPicPr>
          <p:cNvPr id="19" name="Picture 18"/>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506091" y="4065188"/>
            <a:ext cx="2011680" cy="2011680"/>
          </a:xfrm>
          <a:prstGeom prst="roundRect">
            <a:avLst>
              <a:gd name="adj" fmla="val 8670"/>
            </a:avLst>
          </a:prstGeom>
          <a:ln w="19050" cmpd="sng">
            <a:noFill/>
          </a:ln>
          <a:effectLst/>
        </p:spPr>
      </p:pic>
      <p:pic>
        <p:nvPicPr>
          <p:cNvPr id="20" name="Picture 19" descr="Navy blue box.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68406" y="4023097"/>
            <a:ext cx="2216211" cy="2216211"/>
          </a:xfrm>
          <a:prstGeom prst="rect">
            <a:avLst/>
          </a:prstGeom>
        </p:spPr>
      </p:pic>
    </p:spTree>
    <p:custDataLst>
      <p:tags r:id="rId1"/>
    </p:custDataLst>
    <p:extLst>
      <p:ext uri="{BB962C8B-B14F-4D97-AF65-F5344CB8AC3E}">
        <p14:creationId xmlns:p14="http://schemas.microsoft.com/office/powerpoint/2010/main" val="2653298257"/>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21"/>
        <p14:stopEvt time="21644" objId="21"/>
      </p14:showEvt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14" name="Picture 13" descr="Classroom-Assessmen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0400" y="1297106"/>
            <a:ext cx="2098602" cy="1457308"/>
          </a:xfrm>
          <a:prstGeom prst="rect">
            <a:avLst/>
          </a:prstGeom>
        </p:spPr>
      </p:pic>
      <p:grpSp>
        <p:nvGrpSpPr>
          <p:cNvPr id="8" name="Group 7"/>
          <p:cNvGrpSpPr/>
          <p:nvPr/>
        </p:nvGrpSpPr>
        <p:grpSpPr>
          <a:xfrm>
            <a:off x="3939490" y="2392060"/>
            <a:ext cx="2632757" cy="2069922"/>
            <a:chOff x="3939490" y="2392060"/>
            <a:chExt cx="2632757" cy="2069922"/>
          </a:xfrm>
        </p:grpSpPr>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68607" t="-20884"/>
            <a:stretch/>
          </p:blipFill>
          <p:spPr>
            <a:xfrm rot="17304842" flipV="1">
              <a:off x="3666519" y="2665031"/>
              <a:ext cx="984019" cy="438077"/>
            </a:xfrm>
            <a:prstGeom prst="rect">
              <a:avLst/>
            </a:prstGeom>
          </p:spPr>
        </p:pic>
        <p:pic>
          <p:nvPicPr>
            <p:cNvPr id="12" name="Picture 11" descr="Assessment design navy blu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0802" y="2890674"/>
              <a:ext cx="2081445" cy="1571308"/>
            </a:xfrm>
            <a:prstGeom prst="rect">
              <a:avLst/>
            </a:prstGeom>
          </p:spPr>
        </p:pic>
      </p:grpSp>
      <p:grpSp>
        <p:nvGrpSpPr>
          <p:cNvPr id="9" name="Group 8"/>
          <p:cNvGrpSpPr/>
          <p:nvPr/>
        </p:nvGrpSpPr>
        <p:grpSpPr>
          <a:xfrm>
            <a:off x="4039356" y="4240585"/>
            <a:ext cx="2811334" cy="2105279"/>
            <a:chOff x="4039356" y="4240585"/>
            <a:chExt cx="2811334" cy="2105279"/>
          </a:xfrm>
        </p:grpSpPr>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8607" t="-20884"/>
            <a:stretch/>
          </p:blipFill>
          <p:spPr>
            <a:xfrm rot="6859891" flipH="1" flipV="1">
              <a:off x="6095772" y="4527090"/>
              <a:ext cx="984019" cy="411009"/>
            </a:xfrm>
            <a:prstGeom prst="rect">
              <a:avLst/>
            </a:prstGeom>
          </p:spPr>
        </p:pic>
        <p:grpSp>
          <p:nvGrpSpPr>
            <p:cNvPr id="15" name="Group 14"/>
            <p:cNvGrpSpPr/>
            <p:nvPr/>
          </p:nvGrpSpPr>
          <p:grpSpPr>
            <a:xfrm>
              <a:off x="5125442" y="5148922"/>
              <a:ext cx="1725248" cy="1196942"/>
              <a:chOff x="4757844" y="4848110"/>
              <a:chExt cx="1725248" cy="1196942"/>
            </a:xfrm>
          </p:grpSpPr>
          <p:pic>
            <p:nvPicPr>
              <p:cNvPr id="13" name="Picture 12" descr="Navy blue circl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57844" y="4848110"/>
                <a:ext cx="1725248" cy="1196942"/>
              </a:xfrm>
              <a:prstGeom prst="rect">
                <a:avLst/>
              </a:prstGeom>
            </p:spPr>
          </p:pic>
          <p:pic>
            <p:nvPicPr>
              <p:cNvPr id="3" name="Picture 2" descr="Reliabl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33253" y="5113731"/>
                <a:ext cx="1388685" cy="812889"/>
              </a:xfrm>
              <a:prstGeom prst="rect">
                <a:avLst/>
              </a:prstGeom>
            </p:spPr>
          </p:pic>
        </p:grpSp>
        <p:grpSp>
          <p:nvGrpSpPr>
            <p:cNvPr id="7" name="Group 6"/>
            <p:cNvGrpSpPr/>
            <p:nvPr/>
          </p:nvGrpSpPr>
          <p:grpSpPr>
            <a:xfrm>
              <a:off x="4039356" y="4630866"/>
              <a:ext cx="1591577" cy="1104204"/>
              <a:chOff x="3705176" y="4647573"/>
              <a:chExt cx="1591577" cy="1104204"/>
            </a:xfrm>
          </p:grpSpPr>
          <p:pic>
            <p:nvPicPr>
              <p:cNvPr id="6" name="Picture 5" descr="Navy blue circle.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05176" y="4647573"/>
                <a:ext cx="1591577" cy="1104204"/>
              </a:xfrm>
              <a:prstGeom prst="rect">
                <a:avLst/>
              </a:prstGeom>
            </p:spPr>
          </p:pic>
          <p:pic>
            <p:nvPicPr>
              <p:cNvPr id="5" name="Picture 4" descr="Valid.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36370" y="4829635"/>
                <a:ext cx="832244" cy="812889"/>
              </a:xfrm>
              <a:prstGeom prst="rect">
                <a:avLst/>
              </a:prstGeom>
            </p:spPr>
          </p:pic>
        </p:grpSp>
      </p:grpSp>
    </p:spTree>
    <p:custDataLst>
      <p:tags r:id="rId1"/>
    </p:custDataLst>
    <p:extLst>
      <p:ext uri="{BB962C8B-B14F-4D97-AF65-F5344CB8AC3E}">
        <p14:creationId xmlns:p14="http://schemas.microsoft.com/office/powerpoint/2010/main" val="1996943679"/>
      </p:ext>
    </p:extLst>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4"/>
        <p14:stopEvt time="30426" objId="4"/>
      </p14:showEvt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30" name="Picture 29"/>
          <p:cNvPicPr>
            <a:picLocks noChangeAspect="1"/>
          </p:cNvPicPr>
          <p:nvPr/>
        </p:nvPicPr>
        <p:blipFill rotWithShape="1">
          <a:blip r:embed="rId4">
            <a:extLst>
              <a:ext uri="{28A0092B-C50C-407E-A947-70E740481C1C}">
                <a14:useLocalDpi xmlns:a14="http://schemas.microsoft.com/office/drawing/2010/main" val="0"/>
              </a:ext>
            </a:extLst>
          </a:blip>
          <a:srcRect l="68607" t="-20884"/>
          <a:stretch/>
        </p:blipFill>
        <p:spPr>
          <a:xfrm rot="3073979">
            <a:off x="5114013" y="5021367"/>
            <a:ext cx="693010" cy="289459"/>
          </a:xfrm>
          <a:prstGeom prst="rect">
            <a:avLst/>
          </a:prstGeom>
        </p:spPr>
      </p:pic>
      <p:grpSp>
        <p:nvGrpSpPr>
          <p:cNvPr id="31" name="Group 30"/>
          <p:cNvGrpSpPr/>
          <p:nvPr/>
        </p:nvGrpSpPr>
        <p:grpSpPr>
          <a:xfrm>
            <a:off x="2558276" y="1339559"/>
            <a:ext cx="3728813" cy="3262921"/>
            <a:chOff x="2558276" y="1166839"/>
            <a:chExt cx="5979693" cy="5232567"/>
          </a:xfrm>
        </p:grpSpPr>
        <p:pic>
          <p:nvPicPr>
            <p:cNvPr id="33" name="Picture 32" descr="Light blue circl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1681" y="1166839"/>
              <a:ext cx="1778047" cy="1584927"/>
            </a:xfrm>
            <a:prstGeom prst="rect">
              <a:avLst/>
            </a:prstGeom>
          </p:spPr>
        </p:pic>
        <p:pic>
          <p:nvPicPr>
            <p:cNvPr id="34" name="Picture 33" descr="Light blue circl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9922" y="2246576"/>
              <a:ext cx="1778047" cy="1584927"/>
            </a:xfrm>
            <a:prstGeom prst="rect">
              <a:avLst/>
            </a:prstGeom>
          </p:spPr>
        </p:pic>
        <p:pic>
          <p:nvPicPr>
            <p:cNvPr id="35" name="Picture 34" descr="Light blue circl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2690" y="4800574"/>
              <a:ext cx="1778047" cy="1584927"/>
            </a:xfrm>
            <a:prstGeom prst="rect">
              <a:avLst/>
            </a:prstGeom>
          </p:spPr>
        </p:pic>
        <p:pic>
          <p:nvPicPr>
            <p:cNvPr id="36" name="Picture 35" descr="Light blue circl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4967" y="4814479"/>
              <a:ext cx="1778047" cy="1584927"/>
            </a:xfrm>
            <a:prstGeom prst="rect">
              <a:avLst/>
            </a:prstGeom>
          </p:spPr>
        </p:pic>
        <p:pic>
          <p:nvPicPr>
            <p:cNvPr id="37" name="Picture 36" descr="Light blue circl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8276" y="2247779"/>
              <a:ext cx="1778047" cy="1584927"/>
            </a:xfrm>
            <a:prstGeom prst="rect">
              <a:avLst/>
            </a:prstGeom>
          </p:spPr>
        </p:pic>
        <p:pic>
          <p:nvPicPr>
            <p:cNvPr id="38" name="Picture 37" descr="Assessment design navy blu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26667" y="3188942"/>
              <a:ext cx="2398432" cy="1810606"/>
            </a:xfrm>
            <a:prstGeom prst="rect">
              <a:avLst/>
            </a:prstGeom>
          </p:spPr>
        </p:pic>
        <p:pic>
          <p:nvPicPr>
            <p:cNvPr id="39" name="Picture 38" descr="Alignment light blu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65175" y="1599021"/>
              <a:ext cx="1514576" cy="771179"/>
            </a:xfrm>
            <a:prstGeom prst="rect">
              <a:avLst/>
            </a:prstGeom>
          </p:spPr>
        </p:pic>
        <p:pic>
          <p:nvPicPr>
            <p:cNvPr id="40" name="Picture 39" descr="Rigor light blu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72851" y="2675333"/>
              <a:ext cx="922858" cy="771179"/>
            </a:xfrm>
            <a:prstGeom prst="rect">
              <a:avLst/>
            </a:prstGeom>
          </p:spPr>
        </p:pic>
        <p:pic>
          <p:nvPicPr>
            <p:cNvPr id="41" name="Picture 40" descr="Precision light blue.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50110" y="5298073"/>
              <a:ext cx="1279607" cy="771179"/>
            </a:xfrm>
            <a:prstGeom prst="rect">
              <a:avLst/>
            </a:prstGeom>
          </p:spPr>
        </p:pic>
        <p:pic>
          <p:nvPicPr>
            <p:cNvPr id="42" name="Picture 41" descr="Scoring light blue.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82376" y="2635012"/>
              <a:ext cx="1172788" cy="771179"/>
            </a:xfrm>
            <a:prstGeom prst="rect">
              <a:avLst/>
            </a:prstGeom>
          </p:spPr>
        </p:pic>
        <p:pic>
          <p:nvPicPr>
            <p:cNvPr id="43" name="Picture 42" descr="Bias light blue.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79024" y="5297669"/>
              <a:ext cx="805368" cy="771179"/>
            </a:xfrm>
            <a:prstGeom prst="rect">
              <a:avLst/>
            </a:prstGeom>
          </p:spPr>
        </p:pic>
        <p:pic>
          <p:nvPicPr>
            <p:cNvPr id="44" name="Picture 43"/>
            <p:cNvPicPr>
              <a:picLocks noChangeAspect="1"/>
            </p:cNvPicPr>
            <p:nvPr/>
          </p:nvPicPr>
          <p:blipFill rotWithShape="1">
            <a:blip r:embed="rId4" cstate="print">
              <a:extLst>
                <a:ext uri="{28A0092B-C50C-407E-A947-70E740481C1C}">
                  <a14:useLocalDpi xmlns:a14="http://schemas.microsoft.com/office/drawing/2010/main" val="0"/>
                </a:ext>
              </a:extLst>
            </a:blip>
            <a:srcRect l="68607" t="-20884"/>
            <a:stretch/>
          </p:blipFill>
          <p:spPr>
            <a:xfrm rot="13088211">
              <a:off x="3926735" y="3196342"/>
              <a:ext cx="670740" cy="295285"/>
            </a:xfrm>
            <a:prstGeom prst="rect">
              <a:avLst/>
            </a:prstGeom>
          </p:spPr>
        </p:pic>
        <p:pic>
          <p:nvPicPr>
            <p:cNvPr id="45" name="Picture 44"/>
            <p:cNvPicPr>
              <a:picLocks noChangeAspect="1"/>
            </p:cNvPicPr>
            <p:nvPr/>
          </p:nvPicPr>
          <p:blipFill rotWithShape="1">
            <a:blip r:embed="rId4" cstate="print">
              <a:extLst>
                <a:ext uri="{28A0092B-C50C-407E-A947-70E740481C1C}">
                  <a14:useLocalDpi xmlns:a14="http://schemas.microsoft.com/office/drawing/2010/main" val="0"/>
                </a:ext>
              </a:extLst>
            </a:blip>
            <a:srcRect l="68607" t="-20884"/>
            <a:stretch/>
          </p:blipFill>
          <p:spPr>
            <a:xfrm rot="8511789" flipH="1">
              <a:off x="6367189" y="3085971"/>
              <a:ext cx="670741" cy="295285"/>
            </a:xfrm>
            <a:prstGeom prst="rect">
              <a:avLst/>
            </a:prstGeom>
          </p:spPr>
        </p:pic>
        <p:pic>
          <p:nvPicPr>
            <p:cNvPr id="46" name="Picture 45"/>
            <p:cNvPicPr>
              <a:picLocks noChangeAspect="1"/>
            </p:cNvPicPr>
            <p:nvPr/>
          </p:nvPicPr>
          <p:blipFill rotWithShape="1">
            <a:blip r:embed="rId4" cstate="print">
              <a:extLst>
                <a:ext uri="{28A0092B-C50C-407E-A947-70E740481C1C}">
                  <a14:useLocalDpi xmlns:a14="http://schemas.microsoft.com/office/drawing/2010/main" val="0"/>
                </a:ext>
              </a:extLst>
            </a:blip>
            <a:srcRect l="68607" t="-20884"/>
            <a:stretch/>
          </p:blipFill>
          <p:spPr>
            <a:xfrm rot="10016067" flipV="1">
              <a:off x="4182387" y="4848810"/>
              <a:ext cx="670741" cy="295285"/>
            </a:xfrm>
            <a:prstGeom prst="rect">
              <a:avLst/>
            </a:prstGeom>
          </p:spPr>
        </p:pic>
        <p:pic>
          <p:nvPicPr>
            <p:cNvPr id="47" name="Picture 46"/>
            <p:cNvPicPr>
              <a:picLocks noChangeAspect="1"/>
            </p:cNvPicPr>
            <p:nvPr/>
          </p:nvPicPr>
          <p:blipFill rotWithShape="1">
            <a:blip r:embed="rId4" cstate="print">
              <a:extLst>
                <a:ext uri="{28A0092B-C50C-407E-A947-70E740481C1C}">
                  <a14:useLocalDpi xmlns:a14="http://schemas.microsoft.com/office/drawing/2010/main" val="0"/>
                </a:ext>
              </a:extLst>
            </a:blip>
            <a:srcRect l="68607" t="-20884"/>
            <a:stretch/>
          </p:blipFill>
          <p:spPr>
            <a:xfrm rot="3111789" flipV="1">
              <a:off x="6500135" y="4629598"/>
              <a:ext cx="670743" cy="295286"/>
            </a:xfrm>
            <a:prstGeom prst="rect">
              <a:avLst/>
            </a:prstGeom>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5164510" y="2659769"/>
              <a:ext cx="670588" cy="285162"/>
            </a:xfrm>
            <a:prstGeom prst="rect">
              <a:avLst/>
            </a:prstGeom>
          </p:spPr>
        </p:pic>
      </p:grpSp>
      <p:grpSp>
        <p:nvGrpSpPr>
          <p:cNvPr id="4" name="Group 3"/>
          <p:cNvGrpSpPr/>
          <p:nvPr/>
        </p:nvGrpSpPr>
        <p:grpSpPr>
          <a:xfrm>
            <a:off x="6496887" y="3312276"/>
            <a:ext cx="1975545" cy="1451026"/>
            <a:chOff x="6496887" y="3312276"/>
            <a:chExt cx="1975545" cy="1451026"/>
          </a:xfrm>
        </p:grpSpPr>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23299" y="3319694"/>
              <a:ext cx="1316735" cy="987552"/>
            </a:xfrm>
            <a:prstGeom prst="roundRect">
              <a:avLst>
                <a:gd name="adj" fmla="val 5342"/>
              </a:avLst>
            </a:prstGeom>
          </p:spPr>
        </p:pic>
        <p:pic>
          <p:nvPicPr>
            <p:cNvPr id="28" name="Picture 27" descr="Navy blue box.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61404" y="3312276"/>
              <a:ext cx="1411028" cy="1004151"/>
            </a:xfrm>
            <a:prstGeom prst="rect">
              <a:avLst/>
            </a:prstGeom>
          </p:spPr>
        </p:pic>
        <p:pic>
          <p:nvPicPr>
            <p:cNvPr id="50" name="Picture 49"/>
            <p:cNvPicPr>
              <a:picLocks noChangeAspect="1"/>
            </p:cNvPicPr>
            <p:nvPr/>
          </p:nvPicPr>
          <p:blipFill rotWithShape="1">
            <a:blip r:embed="rId4">
              <a:extLst>
                <a:ext uri="{28A0092B-C50C-407E-A947-70E740481C1C}">
                  <a14:useLocalDpi xmlns:a14="http://schemas.microsoft.com/office/drawing/2010/main" val="0"/>
                </a:ext>
              </a:extLst>
            </a:blip>
            <a:srcRect l="68607" t="-20884"/>
            <a:stretch/>
          </p:blipFill>
          <p:spPr>
            <a:xfrm rot="7410912">
              <a:off x="6295112" y="4272067"/>
              <a:ext cx="693010" cy="289459"/>
            </a:xfrm>
            <a:prstGeom prst="rect">
              <a:avLst/>
            </a:prstGeom>
          </p:spPr>
        </p:pic>
      </p:grpSp>
      <p:pic>
        <p:nvPicPr>
          <p:cNvPr id="6" name="Picture 5" descr="Validity and Reliability.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17050" y="4851400"/>
            <a:ext cx="2023134" cy="1435100"/>
          </a:xfrm>
          <a:prstGeom prst="rect">
            <a:avLst/>
          </a:prstGeom>
        </p:spPr>
      </p:pic>
    </p:spTree>
    <p:custDataLst>
      <p:tags r:id="rId1"/>
    </p:custDataLst>
    <p:extLst>
      <p:ext uri="{BB962C8B-B14F-4D97-AF65-F5344CB8AC3E}">
        <p14:creationId xmlns:p14="http://schemas.microsoft.com/office/powerpoint/2010/main" val="1799524209"/>
      </p:ext>
    </p:extLst>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25"/>
        <p14:stopEvt time="16656" objId="25"/>
      </p14:showEvt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CONCEPTS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4523" y="1287134"/>
            <a:ext cx="5479143" cy="501412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7366" y="4136121"/>
            <a:ext cx="1378856" cy="507028"/>
          </a:xfrm>
          <a:prstGeom prst="rect">
            <a:avLst/>
          </a:prstGeom>
        </p:spPr>
      </p:pic>
      <p:pic>
        <p:nvPicPr>
          <p:cNvPr id="10" name="Picture 9" descr="Module screen.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6052" y="1720549"/>
            <a:ext cx="3365048" cy="2735402"/>
          </a:xfrm>
          <a:prstGeom prst="rect">
            <a:avLst/>
          </a:prstGeom>
        </p:spPr>
      </p:pic>
      <p:pic>
        <p:nvPicPr>
          <p:cNvPr id="9" name="Picture 8" descr="Blue squar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7500" y="1689100"/>
            <a:ext cx="3441700" cy="2806700"/>
          </a:xfrm>
          <a:prstGeom prst="rect">
            <a:avLst/>
          </a:prstGeom>
        </p:spPr>
      </p:pic>
      <p:pic>
        <p:nvPicPr>
          <p:cNvPr id="12" name="Picture 11" descr="Screen Shot 2015-04-07 at 9.30.00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15902" y="1933571"/>
            <a:ext cx="2913820" cy="2103120"/>
          </a:xfrm>
          <a:prstGeom prst="rect">
            <a:avLst/>
          </a:prstGeom>
        </p:spPr>
      </p:pic>
    </p:spTree>
    <p:extLst>
      <p:ext uri="{BB962C8B-B14F-4D97-AF65-F5344CB8AC3E}">
        <p14:creationId xmlns:p14="http://schemas.microsoft.com/office/powerpoint/2010/main" val="1327558364"/>
      </p:ext>
    </p:extLst>
  </p:cSld>
  <p:clrMapOvr>
    <a:masterClrMapping/>
  </p:clrMapOvr>
  <p:transition advTm="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4" name="Picture 3" descr="How to use assessment blueprit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9285" y="1935895"/>
            <a:ext cx="5245431" cy="3712464"/>
          </a:xfrm>
          <a:prstGeom prst="rect">
            <a:avLst/>
          </a:prstGeom>
        </p:spPr>
      </p:pic>
    </p:spTree>
    <p:custDataLst>
      <p:tags r:id="rId1"/>
    </p:custDataLst>
    <p:extLst>
      <p:ext uri="{BB962C8B-B14F-4D97-AF65-F5344CB8AC3E}">
        <p14:creationId xmlns:p14="http://schemas.microsoft.com/office/powerpoint/2010/main" val="940913770"/>
      </p:ext>
    </p:extLst>
  </p:cSld>
  <p:clrMapOvr>
    <a:masterClrMapping/>
  </p:clrMapOvr>
  <p:transition advClick="0" advTm="2000">
    <p:fade/>
  </p:transition>
  <p:timing>
    <p:tnLst>
      <p:par>
        <p:cTn id="1" dur="indefinite" restart="never" nodeType="tmRoot"/>
      </p:par>
    </p:tnLst>
  </p:timing>
  <p:extLst mod="1">
    <p:ext uri="{E180D4A7-C9FB-4DFB-919C-405C955672EB}">
      <p14:showEvtLst xmlns:p14="http://schemas.microsoft.com/office/powerpoint/2010/main">
        <p14:playEvt time="0" objId="4"/>
        <p14:stopEvt time="2069" objId="4"/>
      </p14:showEvt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CONCEPTS</a:t>
            </a:r>
            <a:endParaRPr lang="en-US" dirty="0"/>
          </a:p>
        </p:txBody>
      </p:sp>
      <p:grpSp>
        <p:nvGrpSpPr>
          <p:cNvPr id="89" name="Group 88"/>
          <p:cNvGrpSpPr/>
          <p:nvPr/>
        </p:nvGrpSpPr>
        <p:grpSpPr>
          <a:xfrm>
            <a:off x="2539108" y="1291257"/>
            <a:ext cx="5535782" cy="2010743"/>
            <a:chOff x="2382474" y="1206590"/>
            <a:chExt cx="6244395" cy="2268130"/>
          </a:xfrm>
        </p:grpSpPr>
        <p:grpSp>
          <p:nvGrpSpPr>
            <p:cNvPr id="72" name="Group 71"/>
            <p:cNvGrpSpPr/>
            <p:nvPr/>
          </p:nvGrpSpPr>
          <p:grpSpPr>
            <a:xfrm>
              <a:off x="6554003" y="1784559"/>
              <a:ext cx="2072866" cy="1688308"/>
              <a:chOff x="7021363" y="2150319"/>
              <a:chExt cx="1525582" cy="1242556"/>
            </a:xfrm>
          </p:grpSpPr>
          <p:grpSp>
            <p:nvGrpSpPr>
              <p:cNvPr id="73" name="Group 72"/>
              <p:cNvGrpSpPr/>
              <p:nvPr/>
            </p:nvGrpSpPr>
            <p:grpSpPr>
              <a:xfrm>
                <a:off x="7021363" y="2150319"/>
                <a:ext cx="1525582" cy="1242556"/>
                <a:chOff x="6513886" y="1551856"/>
                <a:chExt cx="2020824" cy="1645920"/>
              </a:xfrm>
            </p:grpSpPr>
            <p:pic>
              <p:nvPicPr>
                <p:cNvPr id="75" name="Picture 74" descr="Module scree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7719" y="1567851"/>
                  <a:ext cx="1974327" cy="1604903"/>
                </a:xfrm>
                <a:prstGeom prst="rect">
                  <a:avLst/>
                </a:prstGeom>
              </p:spPr>
            </p:pic>
            <p:pic>
              <p:nvPicPr>
                <p:cNvPr id="76" name="Picture 75" descr="Red square.png"/>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513886" y="1551856"/>
                  <a:ext cx="2020824" cy="1645920"/>
                </a:xfrm>
                <a:prstGeom prst="rect">
                  <a:avLst/>
                </a:prstGeom>
              </p:spPr>
            </p:pic>
          </p:grpSp>
          <p:pic>
            <p:nvPicPr>
              <p:cNvPr id="74" name="Picture 73" descr="Screen Shot 2015-04-07 at 9.02.42 P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50546" y="2271442"/>
                <a:ext cx="1275946" cy="922607"/>
              </a:xfrm>
              <a:prstGeom prst="rect">
                <a:avLst/>
              </a:prstGeom>
            </p:spPr>
          </p:pic>
        </p:grpSp>
        <p:grpSp>
          <p:nvGrpSpPr>
            <p:cNvPr id="77" name="Group 76"/>
            <p:cNvGrpSpPr/>
            <p:nvPr/>
          </p:nvGrpSpPr>
          <p:grpSpPr>
            <a:xfrm>
              <a:off x="5074820" y="1229336"/>
              <a:ext cx="2072866" cy="1688308"/>
              <a:chOff x="5938420" y="1920216"/>
              <a:chExt cx="1525582" cy="1242556"/>
            </a:xfrm>
          </p:grpSpPr>
          <p:grpSp>
            <p:nvGrpSpPr>
              <p:cNvPr id="78" name="Group 77"/>
              <p:cNvGrpSpPr/>
              <p:nvPr/>
            </p:nvGrpSpPr>
            <p:grpSpPr>
              <a:xfrm>
                <a:off x="5938420" y="1920216"/>
                <a:ext cx="1525582" cy="1242556"/>
                <a:chOff x="5079393" y="1247056"/>
                <a:chExt cx="2020824" cy="1645920"/>
              </a:xfrm>
            </p:grpSpPr>
            <p:pic>
              <p:nvPicPr>
                <p:cNvPr id="80" name="Picture 79" descr="Module scree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2619" y="1263051"/>
                  <a:ext cx="1974327" cy="1604903"/>
                </a:xfrm>
                <a:prstGeom prst="rect">
                  <a:avLst/>
                </a:prstGeom>
              </p:spPr>
            </p:pic>
            <p:pic>
              <p:nvPicPr>
                <p:cNvPr id="81" name="Picture 80" descr="Light blue square.png"/>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5079393" y="1247056"/>
                  <a:ext cx="2020824" cy="1645920"/>
                </a:xfrm>
                <a:prstGeom prst="rect">
                  <a:avLst/>
                </a:prstGeom>
              </p:spPr>
            </p:pic>
          </p:grpSp>
          <p:pic>
            <p:nvPicPr>
              <p:cNvPr id="79" name="Picture 78" descr="Screen Shot 2015-04-07 at 9.02.42 P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2156" y="2032682"/>
                <a:ext cx="1275946" cy="922607"/>
              </a:xfrm>
              <a:prstGeom prst="rect">
                <a:avLst/>
              </a:prstGeom>
            </p:spPr>
          </p:pic>
        </p:grpSp>
        <p:grpSp>
          <p:nvGrpSpPr>
            <p:cNvPr id="82" name="Group 81"/>
            <p:cNvGrpSpPr/>
            <p:nvPr/>
          </p:nvGrpSpPr>
          <p:grpSpPr>
            <a:xfrm>
              <a:off x="2382474" y="1206590"/>
              <a:ext cx="2071304" cy="1689144"/>
              <a:chOff x="634954" y="1927950"/>
              <a:chExt cx="1524432" cy="1243171"/>
            </a:xfrm>
          </p:grpSpPr>
          <p:grpSp>
            <p:nvGrpSpPr>
              <p:cNvPr id="83" name="Group 82"/>
              <p:cNvGrpSpPr/>
              <p:nvPr/>
            </p:nvGrpSpPr>
            <p:grpSpPr>
              <a:xfrm>
                <a:off x="634954" y="1927950"/>
                <a:ext cx="1524432" cy="1243171"/>
                <a:chOff x="2857500" y="1689100"/>
                <a:chExt cx="3441700" cy="2806700"/>
              </a:xfrm>
            </p:grpSpPr>
            <p:pic>
              <p:nvPicPr>
                <p:cNvPr id="85" name="Picture 84" descr="Module scree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6052" y="1720549"/>
                  <a:ext cx="3365048" cy="2735402"/>
                </a:xfrm>
                <a:prstGeom prst="rect">
                  <a:avLst/>
                </a:prstGeom>
              </p:spPr>
            </p:pic>
            <p:pic>
              <p:nvPicPr>
                <p:cNvPr id="86" name="Picture 85" descr="Blue squar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57500" y="1689100"/>
                  <a:ext cx="3441700" cy="2806700"/>
                </a:xfrm>
                <a:prstGeom prst="rect">
                  <a:avLst/>
                </a:prstGeom>
              </p:spPr>
            </p:pic>
          </p:grpSp>
          <p:pic>
            <p:nvPicPr>
              <p:cNvPr id="84" name="Picture 83" descr="Screen Shot 2015-04-07 at 9.02.42 P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906" y="2051732"/>
                <a:ext cx="1275946" cy="922607"/>
              </a:xfrm>
              <a:prstGeom prst="rect">
                <a:avLst/>
              </a:prstGeom>
            </p:spPr>
          </p:pic>
        </p:grpSp>
        <p:grpSp>
          <p:nvGrpSpPr>
            <p:cNvPr id="67" name="Group 66"/>
            <p:cNvGrpSpPr/>
            <p:nvPr/>
          </p:nvGrpSpPr>
          <p:grpSpPr>
            <a:xfrm>
              <a:off x="3345929" y="1786412"/>
              <a:ext cx="2072866" cy="1688308"/>
              <a:chOff x="1506969" y="2152172"/>
              <a:chExt cx="1525582" cy="1242556"/>
            </a:xfrm>
          </p:grpSpPr>
          <p:grpSp>
            <p:nvGrpSpPr>
              <p:cNvPr id="68" name="Group 67"/>
              <p:cNvGrpSpPr/>
              <p:nvPr/>
            </p:nvGrpSpPr>
            <p:grpSpPr>
              <a:xfrm>
                <a:off x="1506969" y="2152172"/>
                <a:ext cx="1525582" cy="1242556"/>
                <a:chOff x="3644293" y="1554311"/>
                <a:chExt cx="2020824" cy="1645920"/>
              </a:xfrm>
            </p:grpSpPr>
            <p:pic>
              <p:nvPicPr>
                <p:cNvPr id="70" name="Picture 69" descr="Module scree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7519" y="1567851"/>
                  <a:ext cx="1974327" cy="1604903"/>
                </a:xfrm>
                <a:prstGeom prst="rect">
                  <a:avLst/>
                </a:prstGeom>
              </p:spPr>
            </p:pic>
            <p:pic>
              <p:nvPicPr>
                <p:cNvPr id="71" name="Picture 70" descr="Green square.png"/>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3644293" y="1554311"/>
                  <a:ext cx="2020824" cy="1645920"/>
                </a:xfrm>
                <a:prstGeom prst="rect">
                  <a:avLst/>
                </a:prstGeom>
              </p:spPr>
            </p:pic>
          </p:grpSp>
          <p:pic>
            <p:nvPicPr>
              <p:cNvPr id="69" name="Picture 68" descr="Screen Shot 2015-04-07 at 9.02.42 P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33666" y="2271442"/>
                <a:ext cx="1275946" cy="922607"/>
              </a:xfrm>
              <a:prstGeom prst="rect">
                <a:avLst/>
              </a:prstGeom>
            </p:spPr>
          </p:pic>
        </p:grpSp>
      </p:grpSp>
      <p:grpSp>
        <p:nvGrpSpPr>
          <p:cNvPr id="5" name="Group 4"/>
          <p:cNvGrpSpPr/>
          <p:nvPr/>
        </p:nvGrpSpPr>
        <p:grpSpPr>
          <a:xfrm>
            <a:off x="2565400" y="3471880"/>
            <a:ext cx="2947545" cy="2853766"/>
            <a:chOff x="2565400" y="3471880"/>
            <a:chExt cx="2947545" cy="2853766"/>
          </a:xfrm>
        </p:grpSpPr>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65400" y="4550511"/>
              <a:ext cx="2136330" cy="1775135"/>
            </a:xfrm>
            <a:prstGeom prst="rect">
              <a:avLst/>
            </a:prstGeom>
          </p:spPr>
        </p:pic>
        <p:pic>
          <p:nvPicPr>
            <p:cNvPr id="42" name="Picture 41" descr="Assessment Blueprint.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22881" y="3644136"/>
              <a:ext cx="1456270" cy="998456"/>
            </a:xfrm>
            <a:prstGeom prst="rect">
              <a:avLst/>
            </a:prstGeom>
          </p:spPr>
        </p:pic>
        <p:pic>
          <p:nvPicPr>
            <p:cNvPr id="87" name="Picture 8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7932991">
              <a:off x="4912538" y="3420069"/>
              <a:ext cx="548596" cy="652218"/>
            </a:xfrm>
            <a:prstGeom prst="rect">
              <a:avLst/>
            </a:prstGeom>
          </p:spPr>
        </p:pic>
      </p:grpSp>
      <p:grpSp>
        <p:nvGrpSpPr>
          <p:cNvPr id="6" name="Group 5"/>
          <p:cNvGrpSpPr/>
          <p:nvPr/>
        </p:nvGrpSpPr>
        <p:grpSpPr>
          <a:xfrm>
            <a:off x="5437215" y="3599231"/>
            <a:ext cx="3114118" cy="2774794"/>
            <a:chOff x="5437215" y="3599231"/>
            <a:chExt cx="3114118" cy="2774794"/>
          </a:xfrm>
        </p:grpSpPr>
        <p:grpSp>
          <p:nvGrpSpPr>
            <p:cNvPr id="16" name="Group 15"/>
            <p:cNvGrpSpPr/>
            <p:nvPr/>
          </p:nvGrpSpPr>
          <p:grpSpPr>
            <a:xfrm>
              <a:off x="6292332" y="3599231"/>
              <a:ext cx="2135192" cy="1774192"/>
              <a:chOff x="5803917" y="1389936"/>
              <a:chExt cx="1375522" cy="1142960"/>
            </a:xfrm>
          </p:grpSpPr>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03917" y="1389936"/>
                <a:ext cx="1375522" cy="1142960"/>
              </a:xfrm>
              <a:prstGeom prst="rect">
                <a:avLst/>
              </a:prstGeom>
            </p:spPr>
          </p:pic>
          <p:pic>
            <p:nvPicPr>
              <p:cNvPr id="18" name="Picture 17" descr="Exampl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16190" y="1639229"/>
                <a:ext cx="134640" cy="80143"/>
              </a:xfrm>
              <a:prstGeom prst="rect">
                <a:avLst/>
              </a:prstGeom>
            </p:spPr>
          </p:pic>
          <p:pic>
            <p:nvPicPr>
              <p:cNvPr id="19" name="Picture 18" descr="Exampl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99959" y="1639229"/>
                <a:ext cx="134640" cy="80143"/>
              </a:xfrm>
              <a:prstGeom prst="rect">
                <a:avLst/>
              </a:prstGeom>
            </p:spPr>
          </p:pic>
          <p:pic>
            <p:nvPicPr>
              <p:cNvPr id="20" name="Picture 19" descr="Exampl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10322" y="1639229"/>
                <a:ext cx="134640" cy="80143"/>
              </a:xfrm>
              <a:prstGeom prst="rect">
                <a:avLst/>
              </a:prstGeom>
            </p:spPr>
          </p:pic>
          <p:pic>
            <p:nvPicPr>
              <p:cNvPr id="21" name="Picture 20" descr="Exampl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09314" y="1639229"/>
                <a:ext cx="134640" cy="80143"/>
              </a:xfrm>
              <a:prstGeom prst="rect">
                <a:avLst/>
              </a:prstGeom>
            </p:spPr>
          </p:pic>
          <p:pic>
            <p:nvPicPr>
              <p:cNvPr id="22" name="Picture 21" descr="Exampl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16190" y="1733039"/>
                <a:ext cx="134640" cy="80143"/>
              </a:xfrm>
              <a:prstGeom prst="rect">
                <a:avLst/>
              </a:prstGeom>
            </p:spPr>
          </p:pic>
          <p:pic>
            <p:nvPicPr>
              <p:cNvPr id="23" name="Picture 22" descr="Exampl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99959" y="1733039"/>
                <a:ext cx="134640" cy="80143"/>
              </a:xfrm>
              <a:prstGeom prst="rect">
                <a:avLst/>
              </a:prstGeom>
            </p:spPr>
          </p:pic>
          <p:pic>
            <p:nvPicPr>
              <p:cNvPr id="24" name="Picture 23" descr="Exampl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10322" y="1733039"/>
                <a:ext cx="134640" cy="80143"/>
              </a:xfrm>
              <a:prstGeom prst="rect">
                <a:avLst/>
              </a:prstGeom>
            </p:spPr>
          </p:pic>
          <p:pic>
            <p:nvPicPr>
              <p:cNvPr id="25" name="Picture 24" descr="Exampl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09314" y="1733039"/>
                <a:ext cx="134640" cy="80143"/>
              </a:xfrm>
              <a:prstGeom prst="rect">
                <a:avLst/>
              </a:prstGeom>
            </p:spPr>
          </p:pic>
          <p:pic>
            <p:nvPicPr>
              <p:cNvPr id="26" name="Picture 25" descr="Exampl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16190" y="1826850"/>
                <a:ext cx="134640" cy="80143"/>
              </a:xfrm>
              <a:prstGeom prst="rect">
                <a:avLst/>
              </a:prstGeom>
            </p:spPr>
          </p:pic>
          <p:pic>
            <p:nvPicPr>
              <p:cNvPr id="27" name="Picture 26" descr="Exampl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99959" y="1826850"/>
                <a:ext cx="134640" cy="80143"/>
              </a:xfrm>
              <a:prstGeom prst="rect">
                <a:avLst/>
              </a:prstGeom>
            </p:spPr>
          </p:pic>
          <p:pic>
            <p:nvPicPr>
              <p:cNvPr id="28" name="Picture 27" descr="Exampl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10322" y="1826850"/>
                <a:ext cx="134640" cy="80143"/>
              </a:xfrm>
              <a:prstGeom prst="rect">
                <a:avLst/>
              </a:prstGeom>
            </p:spPr>
          </p:pic>
          <p:pic>
            <p:nvPicPr>
              <p:cNvPr id="29" name="Picture 28" descr="Exampl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09314" y="1826850"/>
                <a:ext cx="134640" cy="80143"/>
              </a:xfrm>
              <a:prstGeom prst="rect">
                <a:avLst/>
              </a:prstGeom>
            </p:spPr>
          </p:pic>
          <p:pic>
            <p:nvPicPr>
              <p:cNvPr id="30" name="Picture 29" descr="Exampl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16190" y="1917817"/>
                <a:ext cx="134640" cy="80143"/>
              </a:xfrm>
              <a:prstGeom prst="rect">
                <a:avLst/>
              </a:prstGeom>
            </p:spPr>
          </p:pic>
          <p:pic>
            <p:nvPicPr>
              <p:cNvPr id="31" name="Picture 30" descr="Exampl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99959" y="1917817"/>
                <a:ext cx="134640" cy="80143"/>
              </a:xfrm>
              <a:prstGeom prst="rect">
                <a:avLst/>
              </a:prstGeom>
            </p:spPr>
          </p:pic>
          <p:pic>
            <p:nvPicPr>
              <p:cNvPr id="32" name="Picture 31" descr="Exampl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10322" y="1917817"/>
                <a:ext cx="134640" cy="80143"/>
              </a:xfrm>
              <a:prstGeom prst="rect">
                <a:avLst/>
              </a:prstGeom>
            </p:spPr>
          </p:pic>
          <p:pic>
            <p:nvPicPr>
              <p:cNvPr id="33" name="Picture 32" descr="Exampl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09314" y="1917817"/>
                <a:ext cx="134640" cy="80143"/>
              </a:xfrm>
              <a:prstGeom prst="rect">
                <a:avLst/>
              </a:prstGeom>
            </p:spPr>
          </p:pic>
          <p:pic>
            <p:nvPicPr>
              <p:cNvPr id="34" name="Picture 33" descr="Exampl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16190" y="2000257"/>
                <a:ext cx="134640" cy="80143"/>
              </a:xfrm>
              <a:prstGeom prst="rect">
                <a:avLst/>
              </a:prstGeom>
            </p:spPr>
          </p:pic>
          <p:pic>
            <p:nvPicPr>
              <p:cNvPr id="35" name="Picture 34" descr="Exampl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99959" y="2000257"/>
                <a:ext cx="134640" cy="80143"/>
              </a:xfrm>
              <a:prstGeom prst="rect">
                <a:avLst/>
              </a:prstGeom>
            </p:spPr>
          </p:pic>
          <p:pic>
            <p:nvPicPr>
              <p:cNvPr id="36" name="Picture 35" descr="Exampl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10322" y="2000257"/>
                <a:ext cx="134640" cy="80143"/>
              </a:xfrm>
              <a:prstGeom prst="rect">
                <a:avLst/>
              </a:prstGeom>
            </p:spPr>
          </p:pic>
          <p:pic>
            <p:nvPicPr>
              <p:cNvPr id="37" name="Picture 36" descr="Exampl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09314" y="2000257"/>
                <a:ext cx="134640" cy="80143"/>
              </a:xfrm>
              <a:prstGeom prst="rect">
                <a:avLst/>
              </a:prstGeom>
            </p:spPr>
          </p:pic>
        </p:grpSp>
        <p:pic>
          <p:nvPicPr>
            <p:cNvPr id="43" name="Picture 42" descr="AB Example.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53227" y="5375569"/>
              <a:ext cx="2298106" cy="998456"/>
            </a:xfrm>
            <a:prstGeom prst="rect">
              <a:avLst/>
            </a:prstGeom>
          </p:spPr>
        </p:pic>
        <p:pic>
          <p:nvPicPr>
            <p:cNvPr id="88" name="Picture 8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2686487" flipH="1">
              <a:off x="5437215" y="3830500"/>
              <a:ext cx="548596" cy="652218"/>
            </a:xfrm>
            <a:prstGeom prst="rect">
              <a:avLst/>
            </a:prstGeom>
          </p:spPr>
        </p:pic>
      </p:grpSp>
    </p:spTree>
    <p:custDataLst>
      <p:tags r:id="rId1"/>
    </p:custDataLst>
    <p:extLst>
      <p:ext uri="{BB962C8B-B14F-4D97-AF65-F5344CB8AC3E}">
        <p14:creationId xmlns:p14="http://schemas.microsoft.com/office/powerpoint/2010/main" val="263232887"/>
      </p:ext>
    </p:extLst>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52"/>
        <p14:stopEvt time="9779" objId="52"/>
      </p14:showEvtLst>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CONCEPTS</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2435" t="3966" r="13365"/>
          <a:stretch/>
        </p:blipFill>
        <p:spPr>
          <a:xfrm>
            <a:off x="2712380" y="4047368"/>
            <a:ext cx="1961855" cy="1692599"/>
          </a:xfrm>
          <a:prstGeom prst="roundRect">
            <a:avLst>
              <a:gd name="adj" fmla="val 8038"/>
            </a:avLst>
          </a:prstGeom>
          <a:effectLst>
            <a:outerShdw blurRad="50800" dist="38100" dir="2700000" algn="tl" rotWithShape="0">
              <a:prstClr val="black">
                <a:alpha val="40000"/>
              </a:prstClr>
            </a:outerShdw>
          </a:effectLst>
        </p:spPr>
      </p:pic>
      <p:grpSp>
        <p:nvGrpSpPr>
          <p:cNvPr id="5" name="Group 4"/>
          <p:cNvGrpSpPr/>
          <p:nvPr/>
        </p:nvGrpSpPr>
        <p:grpSpPr>
          <a:xfrm>
            <a:off x="2721865" y="1913186"/>
            <a:ext cx="1780847" cy="1235516"/>
            <a:chOff x="4294213" y="1491720"/>
            <a:chExt cx="2306495" cy="1600200"/>
          </a:xfrm>
        </p:grpSpPr>
        <p:pic>
          <p:nvPicPr>
            <p:cNvPr id="6" name="Picture 5" descr="Light blue circl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4213" y="1491720"/>
              <a:ext cx="2306495" cy="1600200"/>
            </a:xfrm>
            <a:prstGeom prst="rect">
              <a:avLst/>
            </a:prstGeom>
          </p:spPr>
        </p:pic>
        <p:pic>
          <p:nvPicPr>
            <p:cNvPr id="7" name="Picture 6" descr="Plan.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62486" y="1846876"/>
              <a:ext cx="855865" cy="904310"/>
            </a:xfrm>
            <a:prstGeom prst="rect">
              <a:avLst/>
            </a:prstGeom>
          </p:spPr>
        </p:pic>
      </p:grpSp>
      <p:grpSp>
        <p:nvGrpSpPr>
          <p:cNvPr id="8" name="Group 7"/>
          <p:cNvGrpSpPr/>
          <p:nvPr/>
        </p:nvGrpSpPr>
        <p:grpSpPr>
          <a:xfrm>
            <a:off x="4810591" y="1916112"/>
            <a:ext cx="3315059" cy="1235516"/>
            <a:chOff x="3573988" y="1333390"/>
            <a:chExt cx="4293556" cy="1600200"/>
          </a:xfrm>
        </p:grpSpPr>
        <p:grpSp>
          <p:nvGrpSpPr>
            <p:cNvPr id="9" name="Group 8"/>
            <p:cNvGrpSpPr/>
            <p:nvPr/>
          </p:nvGrpSpPr>
          <p:grpSpPr>
            <a:xfrm>
              <a:off x="3573988" y="1333390"/>
              <a:ext cx="4293556" cy="1600200"/>
              <a:chOff x="3573988" y="1333390"/>
              <a:chExt cx="4293556" cy="1600200"/>
            </a:xfrm>
          </p:grpSpPr>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73988" y="1939840"/>
                <a:ext cx="1502713" cy="418349"/>
              </a:xfrm>
              <a:prstGeom prst="rect">
                <a:avLst/>
              </a:prstGeom>
            </p:spPr>
          </p:pic>
          <p:pic>
            <p:nvPicPr>
              <p:cNvPr id="12" name="Picture 11" descr="Light blue circl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1049" y="1333390"/>
                <a:ext cx="2306495" cy="1600200"/>
              </a:xfrm>
              <a:prstGeom prst="rect">
                <a:avLst/>
              </a:prstGeom>
            </p:spPr>
          </p:pic>
        </p:grpSp>
        <p:pic>
          <p:nvPicPr>
            <p:cNvPr id="10" name="Picture 9" descr="Build.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58391" y="1687678"/>
              <a:ext cx="1056133" cy="905256"/>
            </a:xfrm>
            <a:prstGeom prst="rect">
              <a:avLst/>
            </a:prstGeom>
          </p:spPr>
        </p:pic>
      </p:grpSp>
      <p:grpSp>
        <p:nvGrpSpPr>
          <p:cNvPr id="13" name="Group 12"/>
          <p:cNvGrpSpPr/>
          <p:nvPr/>
        </p:nvGrpSpPr>
        <p:grpSpPr>
          <a:xfrm>
            <a:off x="4810590" y="3628044"/>
            <a:ext cx="3544101" cy="2112357"/>
            <a:chOff x="3573987" y="3550628"/>
            <a:chExt cx="4590204" cy="2735855"/>
          </a:xfrm>
        </p:grpSpPr>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23195" y="3550628"/>
              <a:ext cx="2740996" cy="2735855"/>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73987" y="4980645"/>
              <a:ext cx="1502713" cy="418351"/>
            </a:xfrm>
            <a:prstGeom prst="rect">
              <a:avLst/>
            </a:prstGeom>
          </p:spPr>
        </p:pic>
      </p:grpSp>
    </p:spTree>
    <p:custDataLst>
      <p:tags r:id="rId1"/>
    </p:custDataLst>
    <p:extLst>
      <p:ext uri="{BB962C8B-B14F-4D97-AF65-F5344CB8AC3E}">
        <p14:creationId xmlns:p14="http://schemas.microsoft.com/office/powerpoint/2010/main" val="196065802"/>
      </p:ext>
    </p:extLst>
  </p:cSld>
  <p:clrMapOvr>
    <a:masterClrMapping/>
  </p:clrMapOvr>
  <p:transition advTm="1171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18"/>
        <p14:stopEvt time="11718" objId="18"/>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&amp; PURPOSE</a:t>
            </a:r>
          </a:p>
        </p:txBody>
      </p:sp>
      <p:pic>
        <p:nvPicPr>
          <p:cNvPr id="45" name="Picture 44" descr="Classroom-Assessmen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3759" y="3490024"/>
            <a:ext cx="2596483" cy="1803046"/>
          </a:xfrm>
          <a:prstGeom prst="rect">
            <a:avLst/>
          </a:prstGeom>
        </p:spPr>
      </p:pic>
      <p:grpSp>
        <p:nvGrpSpPr>
          <p:cNvPr id="82" name="Group 81"/>
          <p:cNvGrpSpPr/>
          <p:nvPr/>
        </p:nvGrpSpPr>
        <p:grpSpPr>
          <a:xfrm>
            <a:off x="3463895" y="1192526"/>
            <a:ext cx="2216211" cy="2216211"/>
            <a:chOff x="5911313" y="1527743"/>
            <a:chExt cx="2216211" cy="2216211"/>
          </a:xfrm>
        </p:grpSpPr>
        <p:pic>
          <p:nvPicPr>
            <p:cNvPr id="83" name="Picture 82" descr="Navy blue box.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1313" y="1527743"/>
              <a:ext cx="2216211" cy="2216211"/>
            </a:xfrm>
            <a:prstGeom prst="rect">
              <a:avLst/>
            </a:prstGeom>
          </p:spPr>
        </p:pic>
        <p:pic>
          <p:nvPicPr>
            <p:cNvPr id="84" name="Picture 83"/>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300"/>
                      </a14:imgEffect>
                    </a14:imgLayer>
                  </a14:imgProps>
                </a:ext>
                <a:ext uri="{28A0092B-C50C-407E-A947-70E740481C1C}">
                  <a14:useLocalDpi xmlns:a14="http://schemas.microsoft.com/office/drawing/2010/main" val="0"/>
                </a:ext>
              </a:extLst>
            </a:blip>
            <a:stretch>
              <a:fillRect/>
            </a:stretch>
          </p:blipFill>
          <p:spPr>
            <a:xfrm>
              <a:off x="6019185" y="1605101"/>
              <a:ext cx="2011680" cy="2011680"/>
            </a:xfrm>
            <a:prstGeom prst="roundRect">
              <a:avLst>
                <a:gd name="adj" fmla="val 8670"/>
              </a:avLst>
            </a:prstGeom>
            <a:ln w="19050" cmpd="sng">
              <a:noFill/>
            </a:ln>
            <a:effectLst/>
          </p:spPr>
        </p:pic>
      </p:grpSp>
      <p:grpSp>
        <p:nvGrpSpPr>
          <p:cNvPr id="85" name="Group 84"/>
          <p:cNvGrpSpPr/>
          <p:nvPr/>
        </p:nvGrpSpPr>
        <p:grpSpPr>
          <a:xfrm>
            <a:off x="6326748" y="4159137"/>
            <a:ext cx="2216211" cy="2216211"/>
            <a:chOff x="5415166" y="4110076"/>
            <a:chExt cx="2216211" cy="2216211"/>
          </a:xfrm>
        </p:grpSpPr>
        <p:pic>
          <p:nvPicPr>
            <p:cNvPr id="86" name="Picture 85" descr="Navy blue box.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5166" y="4110076"/>
              <a:ext cx="2216211" cy="2216211"/>
            </a:xfrm>
            <a:prstGeom prst="rect">
              <a:avLst/>
            </a:prstGeom>
          </p:spPr>
        </p:pic>
        <p:pic>
          <p:nvPicPr>
            <p:cNvPr id="87" name="Picture 86"/>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8800"/>
                      </a14:imgEffect>
                    </a14:imgLayer>
                  </a14:imgProps>
                </a:ext>
                <a:ext uri="{28A0092B-C50C-407E-A947-70E740481C1C}">
                  <a14:useLocalDpi xmlns:a14="http://schemas.microsoft.com/office/drawing/2010/main" val="0"/>
                </a:ext>
              </a:extLst>
            </a:blip>
            <a:stretch>
              <a:fillRect/>
            </a:stretch>
          </p:blipFill>
          <p:spPr>
            <a:xfrm>
              <a:off x="5525995" y="4204368"/>
              <a:ext cx="2011680" cy="2011680"/>
            </a:xfrm>
            <a:prstGeom prst="roundRect">
              <a:avLst>
                <a:gd name="adj" fmla="val 8670"/>
              </a:avLst>
            </a:prstGeom>
            <a:ln w="19050" cmpd="sng">
              <a:noFill/>
            </a:ln>
            <a:effectLst/>
          </p:spPr>
        </p:pic>
      </p:grpSp>
      <p:grpSp>
        <p:nvGrpSpPr>
          <p:cNvPr id="88" name="Group 87"/>
          <p:cNvGrpSpPr/>
          <p:nvPr/>
        </p:nvGrpSpPr>
        <p:grpSpPr>
          <a:xfrm>
            <a:off x="637964" y="4156717"/>
            <a:ext cx="2216211" cy="2216211"/>
            <a:chOff x="2578833" y="2310064"/>
            <a:chExt cx="2216211" cy="2216211"/>
          </a:xfrm>
        </p:grpSpPr>
        <p:pic>
          <p:nvPicPr>
            <p:cNvPr id="89" name="Picture 88" descr="Navy blue box.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8833" y="2310064"/>
              <a:ext cx="2216211" cy="2216211"/>
            </a:xfrm>
            <a:prstGeom prst="rect">
              <a:avLst/>
            </a:prstGeom>
          </p:spPr>
        </p:pic>
        <p:pic>
          <p:nvPicPr>
            <p:cNvPr id="90" name="Picture 8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695011" y="2392175"/>
              <a:ext cx="2011680" cy="2011680"/>
            </a:xfrm>
            <a:prstGeom prst="roundRect">
              <a:avLst>
                <a:gd name="adj" fmla="val 8670"/>
              </a:avLst>
            </a:prstGeom>
            <a:ln w="19050" cmpd="sng">
              <a:noFill/>
            </a:ln>
            <a:effectLst/>
          </p:spPr>
        </p:pic>
      </p:grpSp>
      <p:grpSp>
        <p:nvGrpSpPr>
          <p:cNvPr id="8" name="Group 7"/>
          <p:cNvGrpSpPr/>
          <p:nvPr/>
        </p:nvGrpSpPr>
        <p:grpSpPr>
          <a:xfrm>
            <a:off x="634954" y="1920216"/>
            <a:ext cx="7911991" cy="1474512"/>
            <a:chOff x="634954" y="1920216"/>
            <a:chExt cx="7911991" cy="1474512"/>
          </a:xfrm>
        </p:grpSpPr>
        <p:grpSp>
          <p:nvGrpSpPr>
            <p:cNvPr id="5" name="Group 4"/>
            <p:cNvGrpSpPr/>
            <p:nvPr/>
          </p:nvGrpSpPr>
          <p:grpSpPr>
            <a:xfrm>
              <a:off x="1506969" y="2152172"/>
              <a:ext cx="1525582" cy="1242556"/>
              <a:chOff x="1506969" y="2152172"/>
              <a:chExt cx="1525582" cy="1242556"/>
            </a:xfrm>
          </p:grpSpPr>
          <p:grpSp>
            <p:nvGrpSpPr>
              <p:cNvPr id="72" name="Group 71"/>
              <p:cNvGrpSpPr/>
              <p:nvPr/>
            </p:nvGrpSpPr>
            <p:grpSpPr>
              <a:xfrm>
                <a:off x="1506969" y="2152172"/>
                <a:ext cx="1525582" cy="1242556"/>
                <a:chOff x="3644293" y="1554311"/>
                <a:chExt cx="2020824" cy="1645920"/>
              </a:xfrm>
            </p:grpSpPr>
            <p:pic>
              <p:nvPicPr>
                <p:cNvPr id="73" name="Picture 72" descr="Module screen.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67519" y="1567851"/>
                  <a:ext cx="1974327" cy="1604903"/>
                </a:xfrm>
                <a:prstGeom prst="rect">
                  <a:avLst/>
                </a:prstGeom>
              </p:spPr>
            </p:pic>
            <p:pic>
              <p:nvPicPr>
                <p:cNvPr id="74" name="Picture 73" descr="Green square.png"/>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3644293" y="1554311"/>
                  <a:ext cx="2020824" cy="1645920"/>
                </a:xfrm>
                <a:prstGeom prst="rect">
                  <a:avLst/>
                </a:prstGeom>
              </p:spPr>
            </p:pic>
          </p:grpSp>
          <p:pic>
            <p:nvPicPr>
              <p:cNvPr id="91" name="Picture 90" descr="Screen Shot 2015-04-07 at 9.02.42 PM.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33666" y="2271442"/>
                <a:ext cx="1275946" cy="922607"/>
              </a:xfrm>
              <a:prstGeom prst="rect">
                <a:avLst/>
              </a:prstGeom>
            </p:spPr>
          </p:pic>
        </p:grpSp>
        <p:grpSp>
          <p:nvGrpSpPr>
            <p:cNvPr id="4" name="Group 3"/>
            <p:cNvGrpSpPr/>
            <p:nvPr/>
          </p:nvGrpSpPr>
          <p:grpSpPr>
            <a:xfrm>
              <a:off x="7021363" y="2150319"/>
              <a:ext cx="1525582" cy="1242556"/>
              <a:chOff x="7021363" y="2150319"/>
              <a:chExt cx="1525582" cy="1242556"/>
            </a:xfrm>
          </p:grpSpPr>
          <p:grpSp>
            <p:nvGrpSpPr>
              <p:cNvPr id="78" name="Group 77"/>
              <p:cNvGrpSpPr/>
              <p:nvPr/>
            </p:nvGrpSpPr>
            <p:grpSpPr>
              <a:xfrm>
                <a:off x="7021363" y="2150319"/>
                <a:ext cx="1525582" cy="1242556"/>
                <a:chOff x="6513886" y="1551856"/>
                <a:chExt cx="2020824" cy="1645920"/>
              </a:xfrm>
            </p:grpSpPr>
            <p:pic>
              <p:nvPicPr>
                <p:cNvPr id="79" name="Picture 78" descr="Module screen.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37719" y="1567851"/>
                  <a:ext cx="1974327" cy="1604903"/>
                </a:xfrm>
                <a:prstGeom prst="rect">
                  <a:avLst/>
                </a:prstGeom>
              </p:spPr>
            </p:pic>
            <p:pic>
              <p:nvPicPr>
                <p:cNvPr id="80" name="Picture 79" descr="Red square.png"/>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6513886" y="1551856"/>
                  <a:ext cx="2020824" cy="1645920"/>
                </a:xfrm>
                <a:prstGeom prst="rect">
                  <a:avLst/>
                </a:prstGeom>
              </p:spPr>
            </p:pic>
          </p:grpSp>
          <p:pic>
            <p:nvPicPr>
              <p:cNvPr id="92" name="Picture 91" descr="Screen Shot 2015-04-07 at 9.02.42 PM.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50546" y="2271442"/>
                <a:ext cx="1275946" cy="922607"/>
              </a:xfrm>
              <a:prstGeom prst="rect">
                <a:avLst/>
              </a:prstGeom>
            </p:spPr>
          </p:pic>
        </p:grpSp>
        <p:grpSp>
          <p:nvGrpSpPr>
            <p:cNvPr id="7" name="Group 6"/>
            <p:cNvGrpSpPr/>
            <p:nvPr/>
          </p:nvGrpSpPr>
          <p:grpSpPr>
            <a:xfrm>
              <a:off x="5938420" y="1920216"/>
              <a:ext cx="1525582" cy="1242556"/>
              <a:chOff x="5938420" y="1920216"/>
              <a:chExt cx="1525582" cy="1242556"/>
            </a:xfrm>
          </p:grpSpPr>
          <p:grpSp>
            <p:nvGrpSpPr>
              <p:cNvPr id="75" name="Group 74"/>
              <p:cNvGrpSpPr/>
              <p:nvPr/>
            </p:nvGrpSpPr>
            <p:grpSpPr>
              <a:xfrm>
                <a:off x="5938420" y="1920216"/>
                <a:ext cx="1525582" cy="1242556"/>
                <a:chOff x="5079393" y="1247056"/>
                <a:chExt cx="2020824" cy="1645920"/>
              </a:xfrm>
            </p:grpSpPr>
            <p:pic>
              <p:nvPicPr>
                <p:cNvPr id="76" name="Picture 75" descr="Module screen.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02619" y="1263051"/>
                  <a:ext cx="1974327" cy="1604903"/>
                </a:xfrm>
                <a:prstGeom prst="rect">
                  <a:avLst/>
                </a:prstGeom>
              </p:spPr>
            </p:pic>
            <p:pic>
              <p:nvPicPr>
                <p:cNvPr id="77" name="Picture 76" descr="Light blue square.png"/>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5079393" y="1247056"/>
                  <a:ext cx="2020824" cy="1645920"/>
                </a:xfrm>
                <a:prstGeom prst="rect">
                  <a:avLst/>
                </a:prstGeom>
              </p:spPr>
            </p:pic>
          </p:grpSp>
          <p:pic>
            <p:nvPicPr>
              <p:cNvPr id="93" name="Picture 92" descr="Screen Shot 2015-04-07 at 9.02.42 PM.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62156" y="2032682"/>
                <a:ext cx="1275946" cy="922607"/>
              </a:xfrm>
              <a:prstGeom prst="rect">
                <a:avLst/>
              </a:prstGeom>
            </p:spPr>
          </p:pic>
        </p:grpSp>
        <p:grpSp>
          <p:nvGrpSpPr>
            <p:cNvPr id="6" name="Group 5"/>
            <p:cNvGrpSpPr/>
            <p:nvPr/>
          </p:nvGrpSpPr>
          <p:grpSpPr>
            <a:xfrm>
              <a:off x="634954" y="1927950"/>
              <a:ext cx="1524432" cy="1243171"/>
              <a:chOff x="634954" y="1927950"/>
              <a:chExt cx="1524432" cy="1243171"/>
            </a:xfrm>
          </p:grpSpPr>
          <p:grpSp>
            <p:nvGrpSpPr>
              <p:cNvPr id="69" name="Group 68"/>
              <p:cNvGrpSpPr/>
              <p:nvPr/>
            </p:nvGrpSpPr>
            <p:grpSpPr>
              <a:xfrm>
                <a:off x="634954" y="1927950"/>
                <a:ext cx="1524432" cy="1243171"/>
                <a:chOff x="2857500" y="1689100"/>
                <a:chExt cx="3441700" cy="2806700"/>
              </a:xfrm>
            </p:grpSpPr>
            <p:pic>
              <p:nvPicPr>
                <p:cNvPr id="70" name="Picture 69" descr="Module screen.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96052" y="1720549"/>
                  <a:ext cx="3365048" cy="2735402"/>
                </a:xfrm>
                <a:prstGeom prst="rect">
                  <a:avLst/>
                </a:prstGeom>
              </p:spPr>
            </p:pic>
            <p:pic>
              <p:nvPicPr>
                <p:cNvPr id="71" name="Picture 70" descr="Blue square.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857500" y="1689100"/>
                  <a:ext cx="3441700" cy="2806700"/>
                </a:xfrm>
                <a:prstGeom prst="rect">
                  <a:avLst/>
                </a:prstGeom>
              </p:spPr>
            </p:pic>
          </p:grpSp>
          <p:pic>
            <p:nvPicPr>
              <p:cNvPr id="94" name="Picture 93" descr="Screen Shot 2015-04-07 at 9.02.42 PM.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9906" y="2051732"/>
                <a:ext cx="1275946" cy="922607"/>
              </a:xfrm>
              <a:prstGeom prst="rect">
                <a:avLst/>
              </a:prstGeom>
            </p:spPr>
          </p:pic>
        </p:grpSp>
      </p:grpSp>
    </p:spTree>
    <p:custDataLst>
      <p:tags r:id="rId1"/>
    </p:custDataLst>
    <p:extLst>
      <p:ext uri="{BB962C8B-B14F-4D97-AF65-F5344CB8AC3E}">
        <p14:creationId xmlns:p14="http://schemas.microsoft.com/office/powerpoint/2010/main" val="3595028398"/>
      </p:ext>
    </p:extLst>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34"/>
        <p14:stopEvt time="21682" objId="34"/>
      </p14:showEvtLst>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CONCEPTS</a:t>
            </a:r>
          </a:p>
        </p:txBody>
      </p:sp>
      <p:grpSp>
        <p:nvGrpSpPr>
          <p:cNvPr id="4" name="Group 3"/>
          <p:cNvGrpSpPr/>
          <p:nvPr/>
        </p:nvGrpSpPr>
        <p:grpSpPr>
          <a:xfrm>
            <a:off x="2721865" y="1913186"/>
            <a:ext cx="5403785" cy="3141985"/>
            <a:chOff x="868739" y="1329600"/>
            <a:chExt cx="6998805" cy="4069396"/>
          </a:xfrm>
        </p:grpSpPr>
        <p:grpSp>
          <p:nvGrpSpPr>
            <p:cNvPr id="6" name="Group 5"/>
            <p:cNvGrpSpPr/>
            <p:nvPr/>
          </p:nvGrpSpPr>
          <p:grpSpPr>
            <a:xfrm>
              <a:off x="868739" y="1329600"/>
              <a:ext cx="2306495" cy="1600200"/>
              <a:chOff x="4294213" y="1491720"/>
              <a:chExt cx="2306495" cy="1600200"/>
            </a:xfrm>
          </p:grpSpPr>
          <p:pic>
            <p:nvPicPr>
              <p:cNvPr id="15" name="Picture 14" descr="Light blue circ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4213" y="1491720"/>
                <a:ext cx="2306495" cy="1600200"/>
              </a:xfrm>
              <a:prstGeom prst="rect">
                <a:avLst/>
              </a:prstGeom>
            </p:spPr>
          </p:pic>
          <p:pic>
            <p:nvPicPr>
              <p:cNvPr id="16" name="Picture 15" descr="Pla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2486" y="1846876"/>
                <a:ext cx="855865" cy="904310"/>
              </a:xfrm>
              <a:prstGeom prst="rect">
                <a:avLst/>
              </a:prstGeom>
            </p:spPr>
          </p:pic>
        </p:grpSp>
        <p:grpSp>
          <p:nvGrpSpPr>
            <p:cNvPr id="11" name="Group 10"/>
            <p:cNvGrpSpPr/>
            <p:nvPr/>
          </p:nvGrpSpPr>
          <p:grpSpPr>
            <a:xfrm>
              <a:off x="3573988" y="1333390"/>
              <a:ext cx="4293556" cy="1600200"/>
              <a:chOff x="3573988" y="1333390"/>
              <a:chExt cx="4293556" cy="1600200"/>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3988" y="1939840"/>
                <a:ext cx="1502713" cy="418349"/>
              </a:xfrm>
              <a:prstGeom prst="rect">
                <a:avLst/>
              </a:prstGeom>
            </p:spPr>
          </p:pic>
          <p:pic>
            <p:nvPicPr>
              <p:cNvPr id="14" name="Picture 13" descr="Light blue circ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1049" y="1333390"/>
                <a:ext cx="2306495" cy="1600200"/>
              </a:xfrm>
              <a:prstGeom prst="rect">
                <a:avLst/>
              </a:prstGeom>
            </p:spPr>
          </p:pic>
        </p:gr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3987" y="4980645"/>
              <a:ext cx="1502713" cy="418351"/>
            </a:xfrm>
            <a:prstGeom prst="rect">
              <a:avLst/>
            </a:prstGeom>
          </p:spPr>
        </p:pic>
      </p:gr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5100" y="3977753"/>
            <a:ext cx="2044880" cy="1699147"/>
          </a:xfrm>
          <a:prstGeom prst="rect">
            <a:avLst/>
          </a:prstGeom>
        </p:spPr>
      </p:pic>
      <p:pic>
        <p:nvPicPr>
          <p:cNvPr id="20" name="Picture 19" descr="Classroom-Assessment.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56646" y="4172173"/>
            <a:ext cx="2148601" cy="1492028"/>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20452" y="2028998"/>
            <a:ext cx="1029548" cy="1079141"/>
          </a:xfrm>
          <a:prstGeom prst="rect">
            <a:avLst/>
          </a:prstGeom>
        </p:spPr>
      </p:pic>
    </p:spTree>
    <p:extLst>
      <p:ext uri="{BB962C8B-B14F-4D97-AF65-F5344CB8AC3E}">
        <p14:creationId xmlns:p14="http://schemas.microsoft.com/office/powerpoint/2010/main" val="2392302452"/>
      </p:ext>
    </p:extLst>
  </p:cSld>
  <p:clrMapOvr>
    <a:masterClrMapping/>
  </p:clrMapOvr>
  <p:transition advTm="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CONCEPTS</a:t>
            </a:r>
          </a:p>
        </p:txBody>
      </p:sp>
      <p:sp>
        <p:nvSpPr>
          <p:cNvPr id="9" name="TextBox 8"/>
          <p:cNvSpPr txBox="1"/>
          <p:nvPr/>
        </p:nvSpPr>
        <p:spPr>
          <a:xfrm>
            <a:off x="2300687" y="6001296"/>
            <a:ext cx="6469784" cy="415498"/>
          </a:xfrm>
          <a:prstGeom prst="rect">
            <a:avLst/>
          </a:prstGeom>
          <a:noFill/>
        </p:spPr>
        <p:txBody>
          <a:bodyPr wrap="square" rtlCol="0">
            <a:spAutoFit/>
          </a:bodyPr>
          <a:lstStyle/>
          <a:p>
            <a:pPr lvl="0"/>
            <a:r>
              <a:rPr lang="en-US" sz="1000" b="1" dirty="0" smtClean="0">
                <a:solidFill>
                  <a:srgbClr val="4B4B4B"/>
                </a:solidFill>
                <a:latin typeface="Calibri"/>
                <a:ea typeface="Corbel" panose="020B0503020204020204" pitchFamily="34" charset="0"/>
                <a:cs typeface="Calibri"/>
              </a:rPr>
              <a:t>Source</a:t>
            </a:r>
            <a:r>
              <a:rPr lang="en-US" sz="1000" dirty="0" smtClean="0">
                <a:solidFill>
                  <a:srgbClr val="4B4B4B"/>
                </a:solidFill>
                <a:latin typeface="Calibri"/>
                <a:ea typeface="Corbel" panose="020B0503020204020204" pitchFamily="34" charset="0"/>
                <a:cs typeface="Calibri"/>
              </a:rPr>
              <a:t>: </a:t>
            </a:r>
            <a:r>
              <a:rPr lang="en-US" sz="1000" dirty="0">
                <a:latin typeface="Calibri"/>
                <a:cs typeface="Calibri"/>
              </a:rPr>
              <a:t>Adapted from Ohio Department of Education, “Assessment Literacy: Identifying and Developing Valid and Reliable Assessments” (2013). </a:t>
            </a:r>
            <a:endParaRPr lang="en-US" sz="1000" dirty="0">
              <a:solidFill>
                <a:srgbClr val="4B4B4B"/>
              </a:solidFill>
              <a:latin typeface="Calibri"/>
              <a:ea typeface="Corbel" panose="020B0503020204020204" pitchFamily="34" charset="0"/>
              <a:cs typeface="Calibri"/>
            </a:endParaRPr>
          </a:p>
        </p:txBody>
      </p:sp>
      <p:grpSp>
        <p:nvGrpSpPr>
          <p:cNvPr id="4" name="Group 3"/>
          <p:cNvGrpSpPr/>
          <p:nvPr/>
        </p:nvGrpSpPr>
        <p:grpSpPr>
          <a:xfrm>
            <a:off x="5722471" y="2323559"/>
            <a:ext cx="2554941" cy="3339147"/>
            <a:chOff x="5722471" y="2323559"/>
            <a:chExt cx="2554941" cy="3339147"/>
          </a:xfrm>
        </p:grpSpPr>
        <p:pic>
          <p:nvPicPr>
            <p:cNvPr id="16" name="Picture 15" descr="Screen Shot 2015-04-08 at 8.06.2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8445" y="2405530"/>
              <a:ext cx="2459202" cy="3183301"/>
            </a:xfrm>
            <a:prstGeom prst="rect">
              <a:avLst/>
            </a:prstGeom>
          </p:spPr>
        </p:pic>
        <p:pic>
          <p:nvPicPr>
            <p:cNvPr id="13" name="Picture 12" descr="Blue squar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471" y="2323559"/>
              <a:ext cx="2554941" cy="3339147"/>
            </a:xfrm>
            <a:prstGeom prst="rect">
              <a:avLst/>
            </a:prstGeom>
          </p:spPr>
        </p:pic>
      </p:grpSp>
      <p:grpSp>
        <p:nvGrpSpPr>
          <p:cNvPr id="2" name="Group 1"/>
          <p:cNvGrpSpPr/>
          <p:nvPr/>
        </p:nvGrpSpPr>
        <p:grpSpPr>
          <a:xfrm>
            <a:off x="2677460" y="1504783"/>
            <a:ext cx="2554941" cy="3339147"/>
            <a:chOff x="2677460" y="1504783"/>
            <a:chExt cx="2554941" cy="3339147"/>
          </a:xfrm>
        </p:grpSpPr>
        <p:pic>
          <p:nvPicPr>
            <p:cNvPr id="15" name="Picture 14" descr="Screen Shot 2015-04-08 at 8.05.59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9295" y="1583765"/>
              <a:ext cx="2456726" cy="3183300"/>
            </a:xfrm>
            <a:prstGeom prst="rect">
              <a:avLst/>
            </a:prstGeom>
          </p:spPr>
        </p:pic>
        <p:pic>
          <p:nvPicPr>
            <p:cNvPr id="14" name="Picture 13" descr="Blue squar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7460" y="1504783"/>
              <a:ext cx="2554941" cy="3339147"/>
            </a:xfrm>
            <a:prstGeom prst="rect">
              <a:avLst/>
            </a:prstGeom>
          </p:spPr>
        </p:pic>
      </p:grpSp>
    </p:spTree>
    <p:extLst>
      <p:ext uri="{BB962C8B-B14F-4D97-AF65-F5344CB8AC3E}">
        <p14:creationId xmlns:p14="http://schemas.microsoft.com/office/powerpoint/2010/main" val="3532879375"/>
      </p:ext>
    </p:extLst>
  </p:cSld>
  <p:clrMapOvr>
    <a:masterClrMapping/>
  </p:clrMapOvr>
  <p:transition advTm="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021628543"/>
              </p:ext>
            </p:extLst>
          </p:nvPr>
        </p:nvGraphicFramePr>
        <p:xfrm>
          <a:off x="2362166" y="1211941"/>
          <a:ext cx="6306670" cy="4644999"/>
        </p:xfrm>
        <a:graphic>
          <a:graphicData uri="http://schemas.openxmlformats.org/drawingml/2006/table">
            <a:tbl>
              <a:tblPr firstRow="1" firstCol="1" bandRow="1"/>
              <a:tblGrid>
                <a:gridCol w="393734">
                  <a:extLst>
                    <a:ext uri="{9D8B030D-6E8A-4147-A177-3AD203B41FA5}">
                      <a16:colId xmlns="" xmlns:a16="http://schemas.microsoft.com/office/drawing/2014/main" val="20000"/>
                    </a:ext>
                  </a:extLst>
                </a:gridCol>
                <a:gridCol w="1333500">
                  <a:extLst>
                    <a:ext uri="{9D8B030D-6E8A-4147-A177-3AD203B41FA5}">
                      <a16:colId xmlns="" xmlns:a16="http://schemas.microsoft.com/office/drawing/2014/main" val="20001"/>
                    </a:ext>
                  </a:extLst>
                </a:gridCol>
                <a:gridCol w="795434">
                  <a:extLst>
                    <a:ext uri="{9D8B030D-6E8A-4147-A177-3AD203B41FA5}">
                      <a16:colId xmlns="" xmlns:a16="http://schemas.microsoft.com/office/drawing/2014/main" val="20002"/>
                    </a:ext>
                  </a:extLst>
                </a:gridCol>
                <a:gridCol w="1261334">
                  <a:extLst>
                    <a:ext uri="{9D8B030D-6E8A-4147-A177-3AD203B41FA5}">
                      <a16:colId xmlns="" xmlns:a16="http://schemas.microsoft.com/office/drawing/2014/main" val="20003"/>
                    </a:ext>
                  </a:extLst>
                </a:gridCol>
                <a:gridCol w="1084751">
                  <a:extLst>
                    <a:ext uri="{9D8B030D-6E8A-4147-A177-3AD203B41FA5}">
                      <a16:colId xmlns="" xmlns:a16="http://schemas.microsoft.com/office/drawing/2014/main" val="20004"/>
                    </a:ext>
                  </a:extLst>
                </a:gridCol>
                <a:gridCol w="1437917">
                  <a:extLst>
                    <a:ext uri="{9D8B030D-6E8A-4147-A177-3AD203B41FA5}">
                      <a16:colId xmlns="" xmlns:a16="http://schemas.microsoft.com/office/drawing/2014/main" val="20005"/>
                    </a:ext>
                  </a:extLst>
                </a:gridCol>
              </a:tblGrid>
              <a:tr h="210836">
                <a:tc gridSpan="4">
                  <a:txBody>
                    <a:bodyPr/>
                    <a:lstStyle/>
                    <a:p>
                      <a:pPr marL="0" marR="0" algn="l">
                        <a:spcBef>
                          <a:spcPts val="0"/>
                        </a:spcBef>
                        <a:spcAft>
                          <a:spcPts val="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1. </a:t>
                      </a:r>
                      <a:r>
                        <a:rPr lang="en-US" sz="800" b="1" dirty="0" smtClean="0">
                          <a:solidFill>
                            <a:srgbClr val="FFFFFF"/>
                          </a:solidFill>
                          <a:effectLst/>
                          <a:latin typeface="+mn-lt"/>
                          <a:ea typeface="Times New Roman" panose="02020603050405020304" pitchFamily="18" charset="0"/>
                          <a:cs typeface="Times New Roman" panose="02020603050405020304" pitchFamily="18" charset="0"/>
                        </a:rPr>
                        <a:t>Primary </a:t>
                      </a:r>
                      <a:r>
                        <a:rPr lang="en-US" sz="800" b="1" dirty="0">
                          <a:solidFill>
                            <a:srgbClr val="FFFFFF"/>
                          </a:solidFill>
                          <a:effectLst/>
                          <a:latin typeface="+mn-lt"/>
                          <a:ea typeface="Times New Roman" panose="02020603050405020304" pitchFamily="18" charset="0"/>
                          <a:cs typeface="Times New Roman" panose="02020603050405020304" pitchFamily="18" charset="0"/>
                        </a:rPr>
                        <a:t>Purpose of the Assessment</a:t>
                      </a:r>
                      <a:endParaRPr lang="en-US" sz="8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1B487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a:r>
                        <a:rPr lang="en-US" sz="800" dirty="0">
                          <a:effectLst/>
                          <a:latin typeface="+mn-lt"/>
                          <a:ea typeface="Times New Roman" panose="02020603050405020304" pitchFamily="18" charset="0"/>
                          <a:cs typeface="Times New Roman" panose="02020603050405020304" pitchFamily="18" charset="0"/>
                        </a:rPr>
                        <a:t>Summative</a:t>
                      </a:r>
                      <a:endParaRPr lang="en-US" sz="800" dirty="0">
                        <a:effectLst/>
                        <a:latin typeface="+mn-lt"/>
                      </a:endParaRPr>
                    </a:p>
                  </a:txBody>
                  <a:tcPr marL="41487" marR="41487" marT="41487" marB="41487" anchor="ctr">
                    <a:lnL w="12700" cap="flat" cmpd="sng" algn="ctr">
                      <a:noFill/>
                      <a:prstDash val="solid"/>
                      <a:round/>
                      <a:headEnd type="none" w="med" len="med"/>
                      <a:tailEnd type="none" w="med" len="med"/>
                    </a:lnL>
                    <a:lnR w="19050" cap="flat" cmpd="sng" algn="ctr">
                      <a:solidFill>
                        <a:srgbClr val="1B4873"/>
                      </a:solidFill>
                      <a:prstDash val="solid"/>
                      <a:round/>
                      <a:headEnd type="none" w="med" len="med"/>
                      <a:tailEnd type="none" w="med" len="med"/>
                    </a:lnR>
                    <a:lnT w="19050" cap="flat" cmpd="sng" algn="ctr">
                      <a:solidFill>
                        <a:srgbClr val="1B4873"/>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 xmlns:a16="http://schemas.microsoft.com/office/drawing/2014/main" val="10000"/>
                  </a:ext>
                </a:extLst>
              </a:tr>
              <a:tr h="210836">
                <a:tc gridSpan="3">
                  <a:txBody>
                    <a:bodyPr/>
                    <a:lstStyle/>
                    <a:p>
                      <a:pPr marL="0" marR="0" algn="l">
                        <a:spcBef>
                          <a:spcPts val="0"/>
                        </a:spcBef>
                        <a:spcAft>
                          <a:spcPts val="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2. </a:t>
                      </a:r>
                      <a:r>
                        <a:rPr lang="en-US" sz="800" b="1" dirty="0" smtClean="0">
                          <a:solidFill>
                            <a:srgbClr val="FFFFFF"/>
                          </a:solidFill>
                          <a:effectLst/>
                          <a:latin typeface="+mn-lt"/>
                          <a:ea typeface="Times New Roman" panose="02020603050405020304" pitchFamily="18" charset="0"/>
                          <a:cs typeface="Times New Roman" panose="02020603050405020304" pitchFamily="18" charset="0"/>
                        </a:rPr>
                        <a:t>Standard(s) (one per row)</a:t>
                      </a:r>
                      <a:endParaRPr lang="en-US" sz="8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1B4873"/>
                    </a:solidFill>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3. </a:t>
                      </a:r>
                      <a:r>
                        <a:rPr lang="en-US" sz="800" b="1" dirty="0" smtClean="0">
                          <a:solidFill>
                            <a:srgbClr val="FFFFFF"/>
                          </a:solidFill>
                          <a:effectLst/>
                          <a:latin typeface="+mn-lt"/>
                          <a:ea typeface="Times New Roman" panose="02020603050405020304" pitchFamily="18" charset="0"/>
                          <a:cs typeface="Times New Roman" panose="02020603050405020304" pitchFamily="18" charset="0"/>
                        </a:rPr>
                        <a:t>Skill(s) (one per row)</a:t>
                      </a:r>
                      <a:endParaRPr lang="en-US" sz="8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1B4873"/>
                    </a:solidFill>
                  </a:tcPr>
                </a:tc>
                <a:tc>
                  <a:txBody>
                    <a:bodyPr/>
                    <a:lstStyle/>
                    <a:p>
                      <a:pPr marL="0" marR="0" algn="l">
                        <a:spcBef>
                          <a:spcPts val="0"/>
                        </a:spcBef>
                        <a:spcAft>
                          <a:spcPts val="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4. Level(s) of Rigor </a:t>
                      </a:r>
                      <a:endParaRPr lang="en-US" sz="8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B4873"/>
                    </a:solidFill>
                  </a:tcPr>
                </a:tc>
                <a:tc>
                  <a:txBody>
                    <a:bodyPr/>
                    <a:lstStyle/>
                    <a:p>
                      <a:pPr marL="0" marR="0" algn="l">
                        <a:spcBef>
                          <a:spcPts val="0"/>
                        </a:spcBef>
                        <a:spcAft>
                          <a:spcPts val="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5. Possible Type(s) of </a:t>
                      </a:r>
                      <a:r>
                        <a:rPr lang="en-US" sz="800" b="1" dirty="0" smtClean="0">
                          <a:solidFill>
                            <a:srgbClr val="FFFFFF"/>
                          </a:solidFill>
                          <a:effectLst/>
                          <a:latin typeface="+mn-lt"/>
                          <a:ea typeface="Times New Roman" panose="02020603050405020304" pitchFamily="18" charset="0"/>
                          <a:cs typeface="Times New Roman" panose="02020603050405020304" pitchFamily="18" charset="0"/>
                        </a:rPr>
                        <a:t>Items</a:t>
                      </a:r>
                      <a:endParaRPr lang="en-US" sz="8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B4873"/>
                    </a:solidFill>
                  </a:tcPr>
                </a:tc>
                <a:extLst>
                  <a:ext uri="{0D108BD9-81ED-4DB2-BD59-A6C34878D82A}">
                    <a16:rowId xmlns="" xmlns:a16="http://schemas.microsoft.com/office/drawing/2014/main" val="10001"/>
                  </a:ext>
                </a:extLst>
              </a:tr>
              <a:tr h="537020">
                <a:tc gridSpan="3">
                  <a:txBody>
                    <a:bodyPr/>
                    <a:lstStyle/>
                    <a:p>
                      <a:pPr algn="l">
                        <a:lnSpc>
                          <a:spcPct val="90000"/>
                        </a:lnSpc>
                      </a:pPr>
                      <a:r>
                        <a:rPr lang="en-US" sz="800" b="1" dirty="0">
                          <a:solidFill>
                            <a:srgbClr val="4B4B4B"/>
                          </a:solidFill>
                          <a:effectLst/>
                          <a:latin typeface="+mn-lt"/>
                        </a:rPr>
                        <a:t>Reading Informational </a:t>
                      </a:r>
                      <a:r>
                        <a:rPr lang="en-US" sz="800" b="1" dirty="0" smtClean="0">
                          <a:solidFill>
                            <a:srgbClr val="4B4B4B"/>
                          </a:solidFill>
                          <a:effectLst/>
                          <a:latin typeface="+mn-lt"/>
                        </a:rPr>
                        <a:t>Text 1:</a:t>
                      </a:r>
                    </a:p>
                    <a:p>
                      <a:pPr algn="l">
                        <a:lnSpc>
                          <a:spcPct val="90000"/>
                        </a:lnSpc>
                      </a:pPr>
                      <a:r>
                        <a:rPr lang="en-US" sz="800" dirty="0" smtClean="0">
                          <a:solidFill>
                            <a:srgbClr val="4B4B4B"/>
                          </a:solidFill>
                          <a:effectLst/>
                          <a:latin typeface="+mn-lt"/>
                        </a:rPr>
                        <a:t>Quote </a:t>
                      </a:r>
                      <a:r>
                        <a:rPr lang="en-US" sz="800" dirty="0">
                          <a:solidFill>
                            <a:srgbClr val="4B4B4B"/>
                          </a:solidFill>
                          <a:effectLst/>
                          <a:latin typeface="+mn-lt"/>
                        </a:rPr>
                        <a:t>accurately from a text when explaining what the text says explicitly and when drawing inferences from the text.</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Quote accurately from the text (explicitly and making inferences).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1</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SR</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extLst>
                  <a:ext uri="{0D108BD9-81ED-4DB2-BD59-A6C34878D82A}">
                    <a16:rowId xmlns="" xmlns:a16="http://schemas.microsoft.com/office/drawing/2014/main" val="10002"/>
                  </a:ext>
                </a:extLst>
              </a:tr>
              <a:tr h="537020">
                <a:tc gridSpan="3">
                  <a:txBody>
                    <a:bodyPr/>
                    <a:lstStyle/>
                    <a:p>
                      <a:pPr algn="l">
                        <a:lnSpc>
                          <a:spcPct val="90000"/>
                        </a:lnSpc>
                      </a:pPr>
                      <a:r>
                        <a:rPr lang="en-US" sz="800" b="1" dirty="0">
                          <a:solidFill>
                            <a:srgbClr val="4B4B4B"/>
                          </a:solidFill>
                          <a:effectLst/>
                          <a:latin typeface="+mn-lt"/>
                        </a:rPr>
                        <a:t>Reading Informational </a:t>
                      </a:r>
                      <a:r>
                        <a:rPr lang="en-US" sz="800" b="1" dirty="0" smtClean="0">
                          <a:solidFill>
                            <a:srgbClr val="4B4B4B"/>
                          </a:solidFill>
                          <a:effectLst/>
                          <a:latin typeface="+mn-lt"/>
                        </a:rPr>
                        <a:t>Text 2:</a:t>
                      </a:r>
                    </a:p>
                    <a:p>
                      <a:pPr algn="l">
                        <a:lnSpc>
                          <a:spcPct val="90000"/>
                        </a:lnSpc>
                      </a:pPr>
                      <a:r>
                        <a:rPr lang="en-US" sz="800" dirty="0" smtClean="0">
                          <a:solidFill>
                            <a:srgbClr val="4B4B4B"/>
                          </a:solidFill>
                          <a:effectLst/>
                          <a:latin typeface="+mn-lt"/>
                        </a:rPr>
                        <a:t>Determine </a:t>
                      </a:r>
                      <a:r>
                        <a:rPr lang="en-US" sz="800" dirty="0">
                          <a:solidFill>
                            <a:srgbClr val="4B4B4B"/>
                          </a:solidFill>
                          <a:effectLst/>
                          <a:latin typeface="+mn-lt"/>
                        </a:rPr>
                        <a:t>two or more main ideas of a text and explain how they are supported by key details; summarize the text.</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Identify main ideas and how key details support them.</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2</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CR</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extLst>
                  <a:ext uri="{0D108BD9-81ED-4DB2-BD59-A6C34878D82A}">
                    <a16:rowId xmlns="" xmlns:a16="http://schemas.microsoft.com/office/drawing/2014/main" val="10003"/>
                  </a:ext>
                </a:extLst>
              </a:tr>
              <a:tr h="537020">
                <a:tc gridSpan="3">
                  <a:txBody>
                    <a:bodyPr/>
                    <a:lstStyle/>
                    <a:p>
                      <a:pPr algn="l">
                        <a:lnSpc>
                          <a:spcPct val="90000"/>
                        </a:lnSpc>
                      </a:pPr>
                      <a:r>
                        <a:rPr lang="en-US" sz="800" b="1" dirty="0">
                          <a:solidFill>
                            <a:srgbClr val="4B4B4B"/>
                          </a:solidFill>
                          <a:effectLst/>
                          <a:latin typeface="+mn-lt"/>
                        </a:rPr>
                        <a:t>Reading Informational </a:t>
                      </a:r>
                      <a:r>
                        <a:rPr lang="en-US" sz="800" b="1" dirty="0" smtClean="0">
                          <a:solidFill>
                            <a:srgbClr val="4B4B4B"/>
                          </a:solidFill>
                          <a:effectLst/>
                          <a:latin typeface="+mn-lt"/>
                        </a:rPr>
                        <a:t>Text 4:</a:t>
                      </a:r>
                    </a:p>
                    <a:p>
                      <a:pPr algn="l">
                        <a:lnSpc>
                          <a:spcPct val="90000"/>
                        </a:lnSpc>
                      </a:pPr>
                      <a:r>
                        <a:rPr lang="en-US" sz="800" dirty="0" smtClean="0">
                          <a:solidFill>
                            <a:srgbClr val="4B4B4B"/>
                          </a:solidFill>
                          <a:effectLst/>
                          <a:latin typeface="+mn-lt"/>
                        </a:rPr>
                        <a:t>Determine </a:t>
                      </a:r>
                      <a:r>
                        <a:rPr lang="en-US" sz="800" dirty="0">
                          <a:solidFill>
                            <a:srgbClr val="4B4B4B"/>
                          </a:solidFill>
                          <a:effectLst/>
                          <a:latin typeface="+mn-lt"/>
                        </a:rPr>
                        <a:t>the meaning of general academic and domain-specific words and phrases in a text relevant to a grade 5 topic or subject area.</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Determine the meaning of new vocabulary words.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2</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SR</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extLst>
                  <a:ext uri="{0D108BD9-81ED-4DB2-BD59-A6C34878D82A}">
                    <a16:rowId xmlns="" xmlns:a16="http://schemas.microsoft.com/office/drawing/2014/main" val="10004"/>
                  </a:ext>
                </a:extLst>
              </a:tr>
              <a:tr h="537020">
                <a:tc gridSpan="3">
                  <a:txBody>
                    <a:bodyPr/>
                    <a:lstStyle/>
                    <a:p>
                      <a:pPr algn="l">
                        <a:lnSpc>
                          <a:spcPct val="90000"/>
                        </a:lnSpc>
                      </a:pPr>
                      <a:r>
                        <a:rPr lang="en-US" sz="800" b="1" dirty="0">
                          <a:solidFill>
                            <a:srgbClr val="4B4B4B"/>
                          </a:solidFill>
                          <a:effectLst/>
                          <a:latin typeface="+mn-lt"/>
                        </a:rPr>
                        <a:t>Reading Informational </a:t>
                      </a:r>
                      <a:r>
                        <a:rPr lang="en-US" sz="800" b="1" dirty="0" smtClean="0">
                          <a:solidFill>
                            <a:srgbClr val="4B4B4B"/>
                          </a:solidFill>
                          <a:effectLst/>
                          <a:latin typeface="+mn-lt"/>
                        </a:rPr>
                        <a:t>Text 8:</a:t>
                      </a:r>
                    </a:p>
                    <a:p>
                      <a:pPr algn="l">
                        <a:lnSpc>
                          <a:spcPct val="90000"/>
                        </a:lnSpc>
                      </a:pPr>
                      <a:r>
                        <a:rPr lang="en-US" sz="800" dirty="0" smtClean="0">
                          <a:solidFill>
                            <a:srgbClr val="4B4B4B"/>
                          </a:solidFill>
                          <a:effectLst/>
                          <a:latin typeface="+mn-lt"/>
                        </a:rPr>
                        <a:t>Explain </a:t>
                      </a:r>
                      <a:r>
                        <a:rPr lang="en-US" sz="800" dirty="0">
                          <a:solidFill>
                            <a:srgbClr val="4B4B4B"/>
                          </a:solidFill>
                          <a:effectLst/>
                          <a:latin typeface="+mn-lt"/>
                        </a:rPr>
                        <a:t>how an author uses reasons and evidence to support particular points in a text, identifying which reasons and evidence support which point(s).</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Explain how the author uses evidence to support his or her claims.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4</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CR</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extLst>
                  <a:ext uri="{0D108BD9-81ED-4DB2-BD59-A6C34878D82A}">
                    <a16:rowId xmlns="" xmlns:a16="http://schemas.microsoft.com/office/drawing/2014/main" val="10005"/>
                  </a:ext>
                </a:extLst>
              </a:tr>
              <a:tr h="282275">
                <a:tc rowSpan="2" gridSpan="3">
                  <a:txBody>
                    <a:bodyPr/>
                    <a:lstStyle/>
                    <a:p>
                      <a:pPr algn="l">
                        <a:lnSpc>
                          <a:spcPct val="90000"/>
                        </a:lnSpc>
                      </a:pPr>
                      <a:r>
                        <a:rPr lang="en-US" sz="800" b="1" dirty="0">
                          <a:solidFill>
                            <a:srgbClr val="4B4B4B"/>
                          </a:solidFill>
                          <a:effectLst/>
                          <a:latin typeface="+mn-lt"/>
                        </a:rPr>
                        <a:t>Writing </a:t>
                      </a:r>
                      <a:r>
                        <a:rPr lang="en-US" sz="800" b="1" dirty="0" smtClean="0">
                          <a:solidFill>
                            <a:srgbClr val="4B4B4B"/>
                          </a:solidFill>
                          <a:effectLst/>
                          <a:latin typeface="+mn-lt"/>
                        </a:rPr>
                        <a:t>1:</a:t>
                      </a:r>
                    </a:p>
                    <a:p>
                      <a:pPr algn="l">
                        <a:lnSpc>
                          <a:spcPct val="90000"/>
                        </a:lnSpc>
                      </a:pPr>
                      <a:r>
                        <a:rPr lang="en-US" sz="800" dirty="0" smtClean="0">
                          <a:solidFill>
                            <a:srgbClr val="4B4B4B"/>
                          </a:solidFill>
                          <a:effectLst/>
                          <a:latin typeface="+mn-lt"/>
                        </a:rPr>
                        <a:t>Write </a:t>
                      </a:r>
                      <a:r>
                        <a:rPr lang="en-US" sz="800" dirty="0">
                          <a:solidFill>
                            <a:srgbClr val="4B4B4B"/>
                          </a:solidFill>
                          <a:effectLst/>
                          <a:latin typeface="+mn-lt"/>
                        </a:rPr>
                        <a:t>opinion pieces on topics or texts, supporting a point of view with reasons and information</a:t>
                      </a:r>
                      <a:r>
                        <a:rPr lang="en-US" sz="800" dirty="0" smtClean="0">
                          <a:solidFill>
                            <a:srgbClr val="4B4B4B"/>
                          </a:solidFill>
                          <a:effectLst/>
                          <a:latin typeface="+mn-lt"/>
                        </a:rPr>
                        <a:t>.</a:t>
                      </a:r>
                      <a:endParaRPr lang="en-US" sz="800" dirty="0">
                        <a:solidFill>
                          <a:srgbClr val="4B4B4B"/>
                        </a:solidFill>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rowSpan="2" hMerge="1">
                  <a:txBody>
                    <a:bodyPr/>
                    <a:lstStyle/>
                    <a:p>
                      <a:endParaRPr lang="en-US"/>
                    </a:p>
                  </a:txBody>
                  <a:tcPr/>
                </a:tc>
                <a:tc rowSpan="2" hMerge="1">
                  <a:txBody>
                    <a:bodyPr/>
                    <a:lstStyle/>
                    <a:p>
                      <a:endParaRPr lang="en-US"/>
                    </a:p>
                  </a:txBody>
                  <a:tcPr/>
                </a:tc>
                <a:tc>
                  <a:txBody>
                    <a:bodyPr/>
                    <a:lstStyle/>
                    <a:p>
                      <a:pPr algn="l"/>
                      <a:r>
                        <a:rPr lang="en-US" sz="800" b="0" dirty="0">
                          <a:solidFill>
                            <a:srgbClr val="4B4B4B"/>
                          </a:solidFill>
                          <a:effectLst/>
                          <a:latin typeface="+mn-lt"/>
                        </a:rPr>
                        <a:t>Write an opinion piece on texts. </a:t>
                      </a: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5</a:t>
                      </a: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CR, PT</a:t>
                      </a: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extLst>
                  <a:ext uri="{0D108BD9-81ED-4DB2-BD59-A6C34878D82A}">
                    <a16:rowId xmlns="" xmlns:a16="http://schemas.microsoft.com/office/drawing/2014/main" val="10006"/>
                  </a:ext>
                </a:extLst>
              </a:tr>
              <a:tr h="282275">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rgbClr val="4B4B4B"/>
                          </a:solidFill>
                          <a:effectLst/>
                          <a:latin typeface="+mn-lt"/>
                        </a:rPr>
                        <a:t>Support your point of view with evidence.</a:t>
                      </a: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marL="0" indent="0" algn="l">
                        <a:lnSpc>
                          <a:spcPct val="90000"/>
                        </a:lnSpc>
                      </a:pPr>
                      <a:r>
                        <a:rPr lang="en-US" sz="800" dirty="0" smtClean="0">
                          <a:solidFill>
                            <a:srgbClr val="4B4B4B"/>
                          </a:solidFill>
                          <a:effectLst/>
                          <a:latin typeface="+mn-lt"/>
                        </a:rPr>
                        <a:t> 5</a:t>
                      </a:r>
                      <a:endParaRPr lang="en-US" sz="800" dirty="0">
                        <a:solidFill>
                          <a:srgbClr val="4B4B4B"/>
                        </a:solidFill>
                        <a:effectLst/>
                        <a:latin typeface="+mn-lt"/>
                      </a:endParaRPr>
                    </a:p>
                  </a:txBody>
                  <a:tcPr marL="41487" marR="41487" marT="41487" marB="41487">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rgbClr val="4B4B4B"/>
                          </a:solidFill>
                          <a:effectLst/>
                          <a:latin typeface="+mn-lt"/>
                          <a:ea typeface="Times New Roman" panose="02020603050405020304" pitchFamily="18" charset="0"/>
                          <a:cs typeface="Times New Roman" panose="02020603050405020304" pitchFamily="18" charset="0"/>
                        </a:rPr>
                        <a:t> CR, PT</a:t>
                      </a:r>
                    </a:p>
                  </a:txBody>
                  <a:tcPr marL="41487" marR="41487" marT="41487" marB="41487">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extLst>
                  <a:ext uri="{0D108BD9-81ED-4DB2-BD59-A6C34878D82A}">
                    <a16:rowId xmlns="" xmlns:a16="http://schemas.microsoft.com/office/drawing/2014/main" val="10007"/>
                  </a:ext>
                </a:extLst>
              </a:tr>
              <a:tr h="210836">
                <a:tc gridSpan="6">
                  <a:txBody>
                    <a:bodyPr/>
                    <a:lstStyle/>
                    <a:p>
                      <a:pPr marL="0" marR="0" algn="l">
                        <a:spcBef>
                          <a:spcPts val="0"/>
                        </a:spcBef>
                        <a:spcAft>
                          <a:spcPts val="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6. Write and/or Select Assessment Items</a:t>
                      </a:r>
                      <a:endParaRPr lang="en-US" sz="8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B487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210836">
                <a:tc>
                  <a:txBody>
                    <a:bodyPr/>
                    <a:lstStyle/>
                    <a:p>
                      <a:pPr algn="l">
                        <a:spcAft>
                          <a:spcPts val="1000"/>
                        </a:spcAft>
                      </a:pPr>
                      <a:r>
                        <a:rPr lang="en-US" sz="800" dirty="0" smtClean="0">
                          <a:solidFill>
                            <a:schemeClr val="bg1"/>
                          </a:solidFill>
                          <a:effectLst/>
                          <a:latin typeface="+mn-lt"/>
                        </a:rPr>
                        <a:t>Item #</a:t>
                      </a:r>
                      <a:endParaRPr lang="en-US" sz="800" dirty="0">
                        <a:solidFill>
                          <a:schemeClr val="bg1"/>
                        </a:solidFill>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B4873"/>
                    </a:solidFill>
                  </a:tcP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800" b="1" dirty="0" smtClean="0">
                          <a:solidFill>
                            <a:srgbClr val="FFFFFF"/>
                          </a:solidFill>
                          <a:effectLst/>
                          <a:latin typeface="+mn-lt"/>
                          <a:ea typeface="Times New Roman" panose="02020603050405020304" pitchFamily="18" charset="0"/>
                          <a:cs typeface="Times New Roman" panose="02020603050405020304" pitchFamily="18" charset="0"/>
                        </a:rPr>
                        <a:t>Standard(s) and/or Skill(s)</a:t>
                      </a:r>
                      <a:endParaRPr lang="en-US" sz="800" dirty="0" smtClean="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B4873"/>
                    </a:solidFill>
                  </a:tcPr>
                </a:tc>
                <a:tc>
                  <a:txBody>
                    <a:bodyPr/>
                    <a:lstStyle/>
                    <a:p>
                      <a:pPr algn="l">
                        <a:spcAft>
                          <a:spcPts val="100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Type of Item</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B4873"/>
                    </a:solidFill>
                  </a:tcPr>
                </a:tc>
                <a:tc>
                  <a:txBody>
                    <a:bodyPr/>
                    <a:lstStyle/>
                    <a:p>
                      <a:pPr algn="l"/>
                      <a:r>
                        <a:rPr lang="en-US" sz="800" b="1" dirty="0">
                          <a:solidFill>
                            <a:srgbClr val="FFFFFF"/>
                          </a:solidFill>
                          <a:effectLst/>
                          <a:latin typeface="+mn-lt"/>
                          <a:ea typeface="Times New Roman" panose="02020603050405020304" pitchFamily="18" charset="0"/>
                          <a:cs typeface="Times New Roman" panose="02020603050405020304" pitchFamily="18" charset="0"/>
                        </a:rPr>
                        <a:t>Level(s) of Rigor</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B4873"/>
                    </a:solidFill>
                  </a:tcPr>
                </a:tc>
                <a:tc>
                  <a:txBody>
                    <a:bodyPr/>
                    <a:lstStyle/>
                    <a:p>
                      <a:pPr algn="l"/>
                      <a:r>
                        <a:rPr lang="en-US" sz="800" b="1" dirty="0">
                          <a:solidFill>
                            <a:srgbClr val="FFFFFF"/>
                          </a:solidFill>
                          <a:effectLst/>
                          <a:latin typeface="+mn-lt"/>
                          <a:ea typeface="Times New Roman" panose="02020603050405020304" pitchFamily="18" charset="0"/>
                          <a:cs typeface="Times New Roman" panose="02020603050405020304" pitchFamily="18" charset="0"/>
                        </a:rPr>
                        <a:t># of Points</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B4873"/>
                    </a:solidFill>
                  </a:tcPr>
                </a:tc>
                <a:tc>
                  <a:txBody>
                    <a:bodyPr/>
                    <a:lstStyle/>
                    <a:p>
                      <a:pPr algn="l"/>
                      <a:r>
                        <a:rPr lang="en-US" sz="800" b="1" dirty="0">
                          <a:solidFill>
                            <a:srgbClr val="FFFFFF"/>
                          </a:solidFill>
                          <a:effectLst/>
                          <a:latin typeface="+mn-lt"/>
                          <a:ea typeface="Times New Roman" panose="02020603050405020304" pitchFamily="18" charset="0"/>
                          <a:cs typeface="Times New Roman" panose="02020603050405020304" pitchFamily="18" charset="0"/>
                        </a:rPr>
                        <a:t>% of Assessment</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B4873"/>
                    </a:solidFill>
                  </a:tcPr>
                </a:tc>
                <a:extLst>
                  <a:ext uri="{0D108BD9-81ED-4DB2-BD59-A6C34878D82A}">
                    <a16:rowId xmlns="" xmlns:a16="http://schemas.microsoft.com/office/drawing/2014/main" val="10009"/>
                  </a:ext>
                </a:extLst>
              </a:tr>
              <a:tr h="250911">
                <a:tc>
                  <a:txBody>
                    <a:bodyPr/>
                    <a:lstStyle/>
                    <a:p>
                      <a:pPr marL="0" marR="0">
                        <a:spcBef>
                          <a:spcPts val="300"/>
                        </a:spcBef>
                        <a:spcAft>
                          <a:spcPts val="300"/>
                        </a:spcAft>
                      </a:pPr>
                      <a:r>
                        <a:rPr lang="en-US" sz="800">
                          <a:effectLst/>
                          <a:latin typeface="Corbel"/>
                          <a:ea typeface="Times New Roman"/>
                          <a:cs typeface="Times New Roman"/>
                        </a:rPr>
                        <a:t>1</a:t>
                      </a:r>
                      <a:endParaRPr lang="en-US" sz="80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r>
                        <a:rPr lang="en-US" sz="800">
                          <a:effectLst/>
                          <a:latin typeface="Corbel"/>
                          <a:ea typeface="Times New Roman"/>
                          <a:cs typeface="Times New Roman"/>
                        </a:rPr>
                        <a:t>Determine the meaning of new vocabulary words.</a:t>
                      </a: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800">
                          <a:effectLst/>
                          <a:latin typeface="Corbel"/>
                          <a:ea typeface="Times New Roman"/>
                          <a:cs typeface="Times New Roman"/>
                        </a:rPr>
                        <a:t>SR-MC</a:t>
                      </a: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800">
                          <a:effectLst/>
                          <a:latin typeface="Corbel"/>
                          <a:ea typeface="Times New Roman"/>
                          <a:cs typeface="Times New Roman"/>
                        </a:rPr>
                        <a:t>1–3</a:t>
                      </a: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800" dirty="0">
                          <a:effectLst/>
                          <a:latin typeface="Corbel"/>
                          <a:ea typeface="Times New Roman"/>
                          <a:cs typeface="Times New Roman"/>
                        </a:rPr>
                        <a:t>5</a:t>
                      </a: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r>
                        <a:rPr lang="en-US" sz="800">
                          <a:effectLst/>
                          <a:latin typeface="Corbel"/>
                          <a:ea typeface="Times New Roman"/>
                          <a:cs typeface="Times New Roman"/>
                        </a:rPr>
                        <a:t>14</a:t>
                      </a: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extLst>
                  <a:ext uri="{0D108BD9-81ED-4DB2-BD59-A6C34878D82A}">
                    <a16:rowId xmlns="" xmlns:a16="http://schemas.microsoft.com/office/drawing/2014/main" val="10010"/>
                  </a:ext>
                </a:extLst>
              </a:tr>
              <a:tr h="376367">
                <a:tc>
                  <a:txBody>
                    <a:bodyPr/>
                    <a:lstStyle/>
                    <a:p>
                      <a:pPr marL="0" marR="0">
                        <a:spcBef>
                          <a:spcPts val="300"/>
                        </a:spcBef>
                        <a:spcAft>
                          <a:spcPts val="300"/>
                        </a:spcAft>
                      </a:pPr>
                      <a:r>
                        <a:rPr lang="en-US" sz="800">
                          <a:effectLst/>
                          <a:latin typeface="Corbel"/>
                          <a:ea typeface="Times New Roman"/>
                          <a:cs typeface="Times New Roman"/>
                        </a:rPr>
                        <a:t>2</a:t>
                      </a:r>
                      <a:endParaRPr lang="en-US" sz="80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r>
                        <a:rPr lang="en-US" sz="800">
                          <a:effectLst/>
                          <a:latin typeface="Corbel"/>
                          <a:ea typeface="Times New Roman"/>
                          <a:cs typeface="Times New Roman"/>
                        </a:rPr>
                        <a:t>Quote accurately, identify main ideas and explain how the author uses evidence.</a:t>
                      </a: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800">
                          <a:effectLst/>
                          <a:latin typeface="Corbel"/>
                          <a:ea typeface="Times New Roman"/>
                          <a:cs typeface="Times New Roman"/>
                        </a:rPr>
                        <a:t>CR-Short Answer</a:t>
                      </a: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800">
                          <a:effectLst/>
                          <a:latin typeface="Corbel"/>
                          <a:ea typeface="Times New Roman"/>
                          <a:cs typeface="Times New Roman"/>
                        </a:rPr>
                        <a:t>1–4</a:t>
                      </a: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800" dirty="0">
                          <a:effectLst/>
                          <a:latin typeface="Corbel"/>
                          <a:ea typeface="Times New Roman"/>
                          <a:cs typeface="Times New Roman"/>
                        </a:rPr>
                        <a:t>12</a:t>
                      </a: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r>
                        <a:rPr lang="en-US" sz="800" dirty="0">
                          <a:effectLst/>
                          <a:latin typeface="Corbel"/>
                          <a:ea typeface="Times New Roman"/>
                          <a:cs typeface="Times New Roman"/>
                        </a:rPr>
                        <a:t>34</a:t>
                      </a: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extLst>
                  <a:ext uri="{0D108BD9-81ED-4DB2-BD59-A6C34878D82A}">
                    <a16:rowId xmlns="" xmlns:a16="http://schemas.microsoft.com/office/drawing/2014/main" val="10011"/>
                  </a:ext>
                </a:extLst>
              </a:tr>
              <a:tr h="250911">
                <a:tc>
                  <a:txBody>
                    <a:bodyPr/>
                    <a:lstStyle/>
                    <a:p>
                      <a:pPr marL="0" marR="0">
                        <a:spcBef>
                          <a:spcPts val="300"/>
                        </a:spcBef>
                        <a:spcAft>
                          <a:spcPts val="300"/>
                        </a:spcAft>
                      </a:pPr>
                      <a:r>
                        <a:rPr lang="en-US" sz="800">
                          <a:effectLst/>
                          <a:latin typeface="Corbel"/>
                          <a:ea typeface="Times New Roman"/>
                          <a:cs typeface="Times New Roman"/>
                        </a:rPr>
                        <a:t>3</a:t>
                      </a:r>
                      <a:endParaRPr lang="en-US" sz="80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300"/>
                        </a:spcBef>
                        <a:spcAft>
                          <a:spcPts val="300"/>
                        </a:spcAft>
                      </a:pPr>
                      <a:r>
                        <a:rPr lang="en-US" sz="800">
                          <a:effectLst/>
                          <a:latin typeface="Corbel"/>
                          <a:ea typeface="Times New Roman"/>
                          <a:cs typeface="Times New Roman"/>
                        </a:rPr>
                        <a:t>Write an opinion, and support your point of view. </a:t>
                      </a: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r>
                        <a:rPr lang="en-US" sz="800">
                          <a:effectLst/>
                          <a:latin typeface="Corbel"/>
                          <a:ea typeface="Times New Roman"/>
                          <a:cs typeface="Times New Roman"/>
                        </a:rPr>
                        <a:t>PT-Essay</a:t>
                      </a: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r>
                        <a:rPr lang="en-US" sz="800" dirty="0">
                          <a:effectLst/>
                          <a:latin typeface="Corbel"/>
                          <a:ea typeface="Times New Roman"/>
                          <a:cs typeface="Times New Roman"/>
                        </a:rPr>
                        <a:t>5</a:t>
                      </a: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r>
                        <a:rPr lang="en-US" sz="800">
                          <a:effectLst/>
                          <a:latin typeface="Corbel"/>
                          <a:ea typeface="Times New Roman"/>
                          <a:cs typeface="Times New Roman"/>
                        </a:rPr>
                        <a:t>18</a:t>
                      </a: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300"/>
                        </a:spcBef>
                        <a:spcAft>
                          <a:spcPts val="300"/>
                        </a:spcAft>
                      </a:pPr>
                      <a:r>
                        <a:rPr lang="en-US" sz="800" dirty="0">
                          <a:effectLst/>
                          <a:latin typeface="Corbel"/>
                          <a:ea typeface="Times New Roman"/>
                          <a:cs typeface="Times New Roman"/>
                        </a:rPr>
                        <a:t>51</a:t>
                      </a: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 xmlns:a16="http://schemas.microsoft.com/office/drawing/2014/main" val="10012"/>
                  </a:ext>
                </a:extLst>
              </a:tr>
              <a:tr h="210836">
                <a:tc>
                  <a:txBody>
                    <a:bodyPr/>
                    <a:lstStyle/>
                    <a:p>
                      <a:pPr algn="l"/>
                      <a:r>
                        <a:rPr lang="en-US" sz="800" b="1" dirty="0">
                          <a:solidFill>
                            <a:srgbClr val="FFFFFF"/>
                          </a:solidFill>
                          <a:effectLst/>
                          <a:latin typeface="+mn-lt"/>
                          <a:ea typeface="Times New Roman" panose="02020603050405020304" pitchFamily="18" charset="0"/>
                          <a:cs typeface="Times New Roman" panose="02020603050405020304" pitchFamily="18" charset="0"/>
                        </a:rPr>
                        <a:t>TOTAL</a:t>
                      </a:r>
                      <a:endParaRPr lang="en-US" sz="800" dirty="0">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rgbClr val="1B4873"/>
                    </a:solidFill>
                  </a:tcPr>
                </a:tc>
                <a:tc>
                  <a:txBody>
                    <a:bodyPr/>
                    <a:lstStyle/>
                    <a:p>
                      <a:pPr algn="l"/>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rgbClr val="1B4873"/>
                    </a:solidFill>
                  </a:tcPr>
                </a:tc>
                <a:tc>
                  <a:txBody>
                    <a:bodyPr/>
                    <a:lstStyle/>
                    <a:p>
                      <a:pPr algn="l"/>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rgbClr val="1B4873"/>
                    </a:solidFill>
                  </a:tcPr>
                </a:tc>
                <a:tc>
                  <a:txBody>
                    <a:bodyPr/>
                    <a:lstStyle/>
                    <a:p>
                      <a:pPr algn="l"/>
                      <a:r>
                        <a:rPr lang="en-US" sz="800" b="1" dirty="0">
                          <a:solidFill>
                            <a:srgbClr val="FFFFFF"/>
                          </a:solidFill>
                          <a:effectLst/>
                          <a:latin typeface="+mn-lt"/>
                          <a:ea typeface="Times New Roman" panose="02020603050405020304" pitchFamily="18" charset="0"/>
                          <a:cs typeface="Times New Roman" panose="02020603050405020304" pitchFamily="18" charset="0"/>
                        </a:rPr>
                        <a:t> </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rgbClr val="1B4873"/>
                    </a:solidFill>
                  </a:tcPr>
                </a:tc>
                <a:tc>
                  <a:txBody>
                    <a:bodyPr/>
                    <a:lstStyle/>
                    <a:p>
                      <a:pPr algn="l"/>
                      <a:r>
                        <a:rPr lang="en-US" sz="800" b="1" dirty="0">
                          <a:solidFill>
                            <a:srgbClr val="FFFFFF"/>
                          </a:solidFill>
                          <a:effectLst/>
                          <a:latin typeface="+mn-lt"/>
                        </a:rPr>
                        <a:t> </a:t>
                      </a:r>
                      <a:r>
                        <a:rPr lang="en-US" sz="800" b="1" dirty="0" smtClean="0">
                          <a:solidFill>
                            <a:srgbClr val="FFFFFF"/>
                          </a:solidFill>
                          <a:effectLst/>
                          <a:latin typeface="+mn-lt"/>
                        </a:rPr>
                        <a:t>35</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rgbClr val="1B4873"/>
                    </a:solidFill>
                  </a:tcPr>
                </a:tc>
                <a:tc>
                  <a:txBody>
                    <a:bodyPr/>
                    <a:lstStyle/>
                    <a:p>
                      <a:pPr algn="l"/>
                      <a:r>
                        <a:rPr lang="en-US" sz="800" b="1" dirty="0">
                          <a:solidFill>
                            <a:srgbClr val="FFFFFF"/>
                          </a:solidFill>
                          <a:effectLst/>
                          <a:latin typeface="+mn-lt"/>
                          <a:ea typeface="Times New Roman" panose="02020603050405020304" pitchFamily="18" charset="0"/>
                          <a:cs typeface="Times New Roman" panose="02020603050405020304" pitchFamily="18" charset="0"/>
                        </a:rPr>
                        <a:t> </a:t>
                      </a:r>
                      <a:r>
                        <a:rPr lang="en-US" sz="800" b="1" dirty="0" smtClean="0">
                          <a:solidFill>
                            <a:srgbClr val="FFFFFF"/>
                          </a:solidFill>
                          <a:effectLst/>
                          <a:latin typeface="+mn-lt"/>
                          <a:ea typeface="Times New Roman" panose="02020603050405020304" pitchFamily="18" charset="0"/>
                          <a:cs typeface="Times New Roman" panose="02020603050405020304" pitchFamily="18" charset="0"/>
                        </a:rPr>
                        <a:t>100%</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rgbClr val="1B4873"/>
                    </a:solidFill>
                  </a:tcPr>
                </a:tc>
                <a:extLst>
                  <a:ext uri="{0D108BD9-81ED-4DB2-BD59-A6C34878D82A}">
                    <a16:rowId xmlns="" xmlns:a16="http://schemas.microsoft.com/office/drawing/2014/main" val="10013"/>
                  </a:ext>
                </a:extLst>
              </a:tr>
            </a:tbl>
          </a:graphicData>
        </a:graphic>
      </p:graphicFrame>
      <p:sp>
        <p:nvSpPr>
          <p:cNvPr id="8" name="TextBox 7"/>
          <p:cNvSpPr txBox="1"/>
          <p:nvPr/>
        </p:nvSpPr>
        <p:spPr>
          <a:xfrm>
            <a:off x="2300687" y="5881082"/>
            <a:ext cx="6470780" cy="553998"/>
          </a:xfrm>
          <a:prstGeom prst="rect">
            <a:avLst/>
          </a:prstGeom>
          <a:noFill/>
        </p:spPr>
        <p:txBody>
          <a:bodyPr wrap="square" rtlCol="0">
            <a:spAutoFit/>
          </a:bodyPr>
          <a:lstStyle/>
          <a:p>
            <a:pPr lvl="0"/>
            <a:r>
              <a:rPr lang="en-US" sz="1000" b="1" dirty="0" smtClean="0">
                <a:solidFill>
                  <a:srgbClr val="4B4B4B"/>
                </a:solidFill>
                <a:latin typeface="Calibri"/>
                <a:ea typeface="Corbel" panose="020B0503020204020204" pitchFamily="34" charset="0"/>
                <a:cs typeface="Calibri"/>
              </a:rPr>
              <a:t>Sources</a:t>
            </a:r>
            <a:r>
              <a:rPr lang="en-US" sz="1000" dirty="0" smtClean="0">
                <a:solidFill>
                  <a:srgbClr val="4B4B4B"/>
                </a:solidFill>
                <a:latin typeface="Calibri"/>
                <a:ea typeface="Corbel" panose="020B0503020204020204" pitchFamily="34" charset="0"/>
                <a:cs typeface="Calibri"/>
              </a:rPr>
              <a:t>: Ohio </a:t>
            </a:r>
            <a:r>
              <a:rPr lang="en-US" sz="1000" dirty="0">
                <a:solidFill>
                  <a:srgbClr val="4B4B4B"/>
                </a:solidFill>
                <a:latin typeface="Calibri"/>
                <a:ea typeface="Corbel" panose="020B0503020204020204" pitchFamily="34" charset="0"/>
                <a:cs typeface="Calibri"/>
              </a:rPr>
              <a:t>Department of Education, “Ohio’s New Learning Standards: English Language Standards” (2010); Student Achievement Partners, “Mini-assessment for </a:t>
            </a:r>
            <a:r>
              <a:rPr lang="en-US" sz="1000" i="1" dirty="0">
                <a:solidFill>
                  <a:srgbClr val="4B4B4B"/>
                </a:solidFill>
                <a:latin typeface="Calibri"/>
                <a:ea typeface="Corbel" panose="020B0503020204020204" pitchFamily="34" charset="0"/>
                <a:cs typeface="Calibri"/>
              </a:rPr>
              <a:t>Who was Marco </a:t>
            </a:r>
            <a:r>
              <a:rPr lang="en-US" sz="1000" i="1" dirty="0" smtClean="0">
                <a:solidFill>
                  <a:srgbClr val="4B4B4B"/>
                </a:solidFill>
                <a:latin typeface="Calibri"/>
                <a:ea typeface="Corbel" panose="020B0503020204020204" pitchFamily="34" charset="0"/>
                <a:cs typeface="Calibri"/>
              </a:rPr>
              <a:t>Polo? </a:t>
            </a:r>
            <a:r>
              <a:rPr lang="en-US" sz="1000" dirty="0">
                <a:solidFill>
                  <a:srgbClr val="4B4B4B"/>
                </a:solidFill>
                <a:latin typeface="Calibri"/>
                <a:ea typeface="Corbel" panose="020B0503020204020204" pitchFamily="34" charset="0"/>
                <a:cs typeface="Calibri"/>
              </a:rPr>
              <a:t>by Joan </a:t>
            </a:r>
            <a:r>
              <a:rPr lang="en-US" sz="1000" dirty="0" err="1" smtClean="0">
                <a:solidFill>
                  <a:srgbClr val="4B4B4B"/>
                </a:solidFill>
                <a:latin typeface="Calibri"/>
                <a:ea typeface="Corbel" panose="020B0503020204020204" pitchFamily="34" charset="0"/>
                <a:cs typeface="Calibri"/>
              </a:rPr>
              <a:t>Holub</a:t>
            </a:r>
            <a:r>
              <a:rPr lang="en-US" sz="1000" dirty="0" smtClean="0">
                <a:solidFill>
                  <a:srgbClr val="4B4B4B"/>
                </a:solidFill>
                <a:latin typeface="Calibri"/>
                <a:ea typeface="Corbel" panose="020B0503020204020204" pitchFamily="34" charset="0"/>
                <a:cs typeface="Calibri"/>
              </a:rPr>
              <a:t> and </a:t>
            </a:r>
            <a:r>
              <a:rPr lang="en-US" sz="1000" i="1" dirty="0" smtClean="0">
                <a:solidFill>
                  <a:srgbClr val="4B4B4B"/>
                </a:solidFill>
                <a:latin typeface="Calibri"/>
                <a:ea typeface="Corbel" panose="020B0503020204020204" pitchFamily="34" charset="0"/>
                <a:cs typeface="Calibri"/>
              </a:rPr>
              <a:t>The Adventures of Marco Polo</a:t>
            </a:r>
            <a:r>
              <a:rPr lang="en-US" sz="1000" dirty="0" smtClean="0">
                <a:solidFill>
                  <a:srgbClr val="4B4B4B"/>
                </a:solidFill>
                <a:latin typeface="Calibri"/>
                <a:ea typeface="Corbel" panose="020B0503020204020204" pitchFamily="34" charset="0"/>
                <a:cs typeface="Calibri"/>
              </a:rPr>
              <a:t> by Russell Freedman” </a:t>
            </a:r>
            <a:r>
              <a:rPr lang="en-US" sz="1000" dirty="0">
                <a:solidFill>
                  <a:srgbClr val="4B4B4B"/>
                </a:solidFill>
                <a:latin typeface="Calibri"/>
                <a:ea typeface="Corbel" panose="020B0503020204020204" pitchFamily="34" charset="0"/>
                <a:cs typeface="Calibri"/>
              </a:rPr>
              <a:t>(2014).</a:t>
            </a:r>
          </a:p>
        </p:txBody>
      </p:sp>
      <p:grpSp>
        <p:nvGrpSpPr>
          <p:cNvPr id="4" name="Group 3"/>
          <p:cNvGrpSpPr/>
          <p:nvPr/>
        </p:nvGrpSpPr>
        <p:grpSpPr>
          <a:xfrm>
            <a:off x="6051175" y="1985274"/>
            <a:ext cx="2521933" cy="3346704"/>
            <a:chOff x="6051175" y="1985274"/>
            <a:chExt cx="2521933" cy="3346704"/>
          </a:xfrm>
        </p:grpSpPr>
        <p:pic>
          <p:nvPicPr>
            <p:cNvPr id="29" name="Picture 28" descr="Screen Shot 2015-04-08 at 8.02.00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3276" y="2040128"/>
              <a:ext cx="2463912" cy="3197412"/>
            </a:xfrm>
            <a:prstGeom prst="rect">
              <a:avLst/>
            </a:prstGeom>
          </p:spPr>
        </p:pic>
        <p:pic>
          <p:nvPicPr>
            <p:cNvPr id="2" name="Picture 1" descr="Red square.png"/>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051175" y="1985274"/>
              <a:ext cx="2521933" cy="3346704"/>
            </a:xfrm>
            <a:prstGeom prst="rect">
              <a:avLst/>
            </a:prstGeom>
          </p:spPr>
        </p:pic>
      </p:grpSp>
      <p:sp>
        <p:nvSpPr>
          <p:cNvPr id="3" name="Title 2"/>
          <p:cNvSpPr>
            <a:spLocks noGrp="1"/>
          </p:cNvSpPr>
          <p:nvPr>
            <p:ph type="title"/>
          </p:nvPr>
        </p:nvSpPr>
        <p:spPr/>
        <p:txBody>
          <a:bodyPr/>
          <a:lstStyle/>
          <a:p>
            <a:r>
              <a:rPr lang="en-US" dirty="0"/>
              <a:t>KEY CONCEPTS</a:t>
            </a: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1751" y="3514608"/>
            <a:ext cx="1604671" cy="1894098"/>
          </a:xfrm>
          <a:prstGeom prst="rect">
            <a:avLst/>
          </a:prstGeom>
        </p:spPr>
      </p:pic>
    </p:spTree>
    <p:extLst>
      <p:ext uri="{BB962C8B-B14F-4D97-AF65-F5344CB8AC3E}">
        <p14:creationId xmlns:p14="http://schemas.microsoft.com/office/powerpoint/2010/main" val="1008970677"/>
      </p:ext>
    </p:extLst>
  </p:cSld>
  <p:clrMapOvr>
    <a:masterClrMapping/>
  </p:clrMapOvr>
  <p:transition advTm="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p:cNvGraphicFramePr>
            <a:graphicFrameLocks noGrp="1"/>
          </p:cNvGraphicFramePr>
          <p:nvPr>
            <p:extLst>
              <p:ext uri="{D42A27DB-BD31-4B8C-83A1-F6EECF244321}">
                <p14:modId xmlns:p14="http://schemas.microsoft.com/office/powerpoint/2010/main" val="627861470"/>
              </p:ext>
            </p:extLst>
          </p:nvPr>
        </p:nvGraphicFramePr>
        <p:xfrm>
          <a:off x="2362166" y="1211939"/>
          <a:ext cx="6306670" cy="5138060"/>
        </p:xfrm>
        <a:graphic>
          <a:graphicData uri="http://schemas.openxmlformats.org/drawingml/2006/table">
            <a:tbl>
              <a:tblPr firstRow="1" firstCol="1" bandRow="1"/>
              <a:tblGrid>
                <a:gridCol w="393734">
                  <a:extLst>
                    <a:ext uri="{9D8B030D-6E8A-4147-A177-3AD203B41FA5}">
                      <a16:colId xmlns="" xmlns:a16="http://schemas.microsoft.com/office/drawing/2014/main" val="20000"/>
                    </a:ext>
                  </a:extLst>
                </a:gridCol>
                <a:gridCol w="1333500">
                  <a:extLst>
                    <a:ext uri="{9D8B030D-6E8A-4147-A177-3AD203B41FA5}">
                      <a16:colId xmlns="" xmlns:a16="http://schemas.microsoft.com/office/drawing/2014/main" val="20001"/>
                    </a:ext>
                  </a:extLst>
                </a:gridCol>
                <a:gridCol w="795434">
                  <a:extLst>
                    <a:ext uri="{9D8B030D-6E8A-4147-A177-3AD203B41FA5}">
                      <a16:colId xmlns="" xmlns:a16="http://schemas.microsoft.com/office/drawing/2014/main" val="20002"/>
                    </a:ext>
                  </a:extLst>
                </a:gridCol>
                <a:gridCol w="1261334">
                  <a:extLst>
                    <a:ext uri="{9D8B030D-6E8A-4147-A177-3AD203B41FA5}">
                      <a16:colId xmlns="" xmlns:a16="http://schemas.microsoft.com/office/drawing/2014/main" val="20003"/>
                    </a:ext>
                  </a:extLst>
                </a:gridCol>
                <a:gridCol w="1084751">
                  <a:extLst>
                    <a:ext uri="{9D8B030D-6E8A-4147-A177-3AD203B41FA5}">
                      <a16:colId xmlns="" xmlns:a16="http://schemas.microsoft.com/office/drawing/2014/main" val="20004"/>
                    </a:ext>
                  </a:extLst>
                </a:gridCol>
                <a:gridCol w="1437917">
                  <a:extLst>
                    <a:ext uri="{9D8B030D-6E8A-4147-A177-3AD203B41FA5}">
                      <a16:colId xmlns="" xmlns:a16="http://schemas.microsoft.com/office/drawing/2014/main" val="20005"/>
                    </a:ext>
                  </a:extLst>
                </a:gridCol>
              </a:tblGrid>
              <a:tr h="247224">
                <a:tc gridSpan="4">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1. </a:t>
                      </a:r>
                      <a:r>
                        <a:rPr lang="en-US" sz="900" b="1" dirty="0" smtClean="0">
                          <a:solidFill>
                            <a:srgbClr val="FFFFFF"/>
                          </a:solidFill>
                          <a:effectLst/>
                          <a:latin typeface="+mn-lt"/>
                          <a:ea typeface="Times New Roman" panose="02020603050405020304" pitchFamily="18" charset="0"/>
                          <a:cs typeface="Times New Roman" panose="02020603050405020304" pitchFamily="18" charset="0"/>
                        </a:rPr>
                        <a:t>Primary </a:t>
                      </a:r>
                      <a:r>
                        <a:rPr lang="en-US" sz="900" b="1" dirty="0">
                          <a:solidFill>
                            <a:srgbClr val="FFFFFF"/>
                          </a:solidFill>
                          <a:effectLst/>
                          <a:latin typeface="+mn-lt"/>
                          <a:ea typeface="Times New Roman" panose="02020603050405020304" pitchFamily="18" charset="0"/>
                          <a:cs typeface="Times New Roman" panose="02020603050405020304" pitchFamily="18" charset="0"/>
                        </a:rPr>
                        <a:t>Purpose of the Assessment</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1B487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a:endParaRPr lang="en-US" sz="900" dirty="0">
                        <a:effectLst/>
                        <a:latin typeface="+mn-lt"/>
                      </a:endParaRPr>
                    </a:p>
                  </a:txBody>
                  <a:tcPr marL="41487" marR="41487" marT="41487" marB="41487" anchor="ctr">
                    <a:lnL w="12700" cap="flat" cmpd="sng" algn="ctr">
                      <a:noFill/>
                      <a:prstDash val="solid"/>
                      <a:round/>
                      <a:headEnd type="none" w="med" len="med"/>
                      <a:tailEnd type="none" w="med" len="med"/>
                    </a:lnL>
                    <a:lnR w="19050" cap="flat" cmpd="sng" algn="ctr">
                      <a:solidFill>
                        <a:srgbClr val="1B4873"/>
                      </a:solidFill>
                      <a:prstDash val="solid"/>
                      <a:round/>
                      <a:headEnd type="none" w="med" len="med"/>
                      <a:tailEnd type="none" w="med" len="med"/>
                    </a:lnR>
                    <a:lnT w="19050" cap="flat" cmpd="sng" algn="ctr">
                      <a:solidFill>
                        <a:srgbClr val="1B4873"/>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 xmlns:a16="http://schemas.microsoft.com/office/drawing/2014/main" val="10000"/>
                  </a:ext>
                </a:extLst>
              </a:tr>
              <a:tr h="247224">
                <a:tc gridSpan="3">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2. </a:t>
                      </a:r>
                      <a:r>
                        <a:rPr lang="en-US" sz="900" b="1" dirty="0" smtClean="0">
                          <a:solidFill>
                            <a:srgbClr val="FFFFFF"/>
                          </a:solidFill>
                          <a:effectLst/>
                          <a:latin typeface="+mn-lt"/>
                          <a:ea typeface="Times New Roman" panose="02020603050405020304" pitchFamily="18" charset="0"/>
                          <a:cs typeface="Times New Roman" panose="02020603050405020304" pitchFamily="18" charset="0"/>
                        </a:rPr>
                        <a:t>Standard(s) (one per row)</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1B4873"/>
                    </a:solidFill>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3. </a:t>
                      </a:r>
                      <a:r>
                        <a:rPr lang="en-US" sz="900" b="1" dirty="0" smtClean="0">
                          <a:solidFill>
                            <a:srgbClr val="FFFFFF"/>
                          </a:solidFill>
                          <a:effectLst/>
                          <a:latin typeface="+mn-lt"/>
                          <a:ea typeface="Times New Roman" panose="02020603050405020304" pitchFamily="18" charset="0"/>
                          <a:cs typeface="Times New Roman" panose="02020603050405020304" pitchFamily="18" charset="0"/>
                        </a:rPr>
                        <a:t>Skill(s) (one per row)</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1B4873"/>
                    </a:solidFill>
                  </a:tcPr>
                </a:tc>
                <a:tc>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4. Level(s) of Rigor </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B4873"/>
                    </a:solidFill>
                  </a:tcPr>
                </a:tc>
                <a:tc>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5. Possible Type(s) of </a:t>
                      </a:r>
                      <a:r>
                        <a:rPr lang="en-US" sz="900" b="1" dirty="0" smtClean="0">
                          <a:solidFill>
                            <a:srgbClr val="FFFFFF"/>
                          </a:solidFill>
                          <a:effectLst/>
                          <a:latin typeface="+mn-lt"/>
                          <a:ea typeface="Times New Roman" panose="02020603050405020304" pitchFamily="18" charset="0"/>
                          <a:cs typeface="Times New Roman" panose="02020603050405020304" pitchFamily="18" charset="0"/>
                        </a:rPr>
                        <a:t>Items</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B4873"/>
                    </a:solidFill>
                  </a:tcPr>
                </a:tc>
                <a:extLst>
                  <a:ext uri="{0D108BD9-81ED-4DB2-BD59-A6C34878D82A}">
                    <a16:rowId xmlns="" xmlns:a16="http://schemas.microsoft.com/office/drawing/2014/main" val="10001"/>
                  </a:ext>
                </a:extLst>
              </a:tr>
              <a:tr h="586109">
                <a:tc gridSpan="3">
                  <a:txBody>
                    <a:bodyPr/>
                    <a:lstStyle/>
                    <a:p>
                      <a:pPr algn="l">
                        <a:lnSpc>
                          <a:spcPct val="90000"/>
                        </a:lnSpc>
                      </a:pPr>
                      <a:endParaRPr lang="en-US" sz="800" dirty="0">
                        <a:solidFill>
                          <a:srgbClr val="4B4B4B"/>
                        </a:solidFill>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extLst>
                  <a:ext uri="{0D108BD9-81ED-4DB2-BD59-A6C34878D82A}">
                    <a16:rowId xmlns="" xmlns:a16="http://schemas.microsoft.com/office/drawing/2014/main" val="10002"/>
                  </a:ext>
                </a:extLst>
              </a:tr>
              <a:tr h="586109">
                <a:tc gridSpan="3">
                  <a:txBody>
                    <a:bodyPr/>
                    <a:lstStyle/>
                    <a:p>
                      <a:pPr algn="l">
                        <a:lnSpc>
                          <a:spcPct val="90000"/>
                        </a:lnSpc>
                      </a:pPr>
                      <a:endParaRPr lang="en-US" sz="800" dirty="0">
                        <a:solidFill>
                          <a:srgbClr val="4B4B4B"/>
                        </a:solidFill>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extLst>
                  <a:ext uri="{0D108BD9-81ED-4DB2-BD59-A6C34878D82A}">
                    <a16:rowId xmlns="" xmlns:a16="http://schemas.microsoft.com/office/drawing/2014/main" val="10003"/>
                  </a:ext>
                </a:extLst>
              </a:tr>
              <a:tr h="586109">
                <a:tc gridSpan="3">
                  <a:txBody>
                    <a:bodyPr/>
                    <a:lstStyle/>
                    <a:p>
                      <a:pPr algn="l">
                        <a:lnSpc>
                          <a:spcPct val="90000"/>
                        </a:lnSpc>
                      </a:pPr>
                      <a:endParaRPr lang="en-US" sz="800" dirty="0">
                        <a:solidFill>
                          <a:srgbClr val="4B4B4B"/>
                        </a:solidFill>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extLst>
                  <a:ext uri="{0D108BD9-81ED-4DB2-BD59-A6C34878D82A}">
                    <a16:rowId xmlns="" xmlns:a16="http://schemas.microsoft.com/office/drawing/2014/main" val="10004"/>
                  </a:ext>
                </a:extLst>
              </a:tr>
              <a:tr h="586109">
                <a:tc gridSpan="3">
                  <a:txBody>
                    <a:bodyPr/>
                    <a:lstStyle/>
                    <a:p>
                      <a:pPr algn="l">
                        <a:lnSpc>
                          <a:spcPct val="90000"/>
                        </a:lnSpc>
                      </a:pPr>
                      <a:endParaRPr lang="en-US" sz="800" dirty="0">
                        <a:solidFill>
                          <a:srgbClr val="4B4B4B"/>
                        </a:solidFill>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extLst>
                  <a:ext uri="{0D108BD9-81ED-4DB2-BD59-A6C34878D82A}">
                    <a16:rowId xmlns="" xmlns:a16="http://schemas.microsoft.com/office/drawing/2014/main" val="10005"/>
                  </a:ext>
                </a:extLst>
              </a:tr>
              <a:tr h="308078">
                <a:tc rowSpan="2" gridSpan="3">
                  <a:txBody>
                    <a:bodyPr/>
                    <a:lstStyle/>
                    <a:p>
                      <a:pPr algn="l">
                        <a:lnSpc>
                          <a:spcPct val="90000"/>
                        </a:lnSpc>
                      </a:pPr>
                      <a:endParaRPr lang="en-US" sz="800" dirty="0">
                        <a:solidFill>
                          <a:srgbClr val="4B4B4B"/>
                        </a:solidFill>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rowSpan="2" hMerge="1">
                  <a:txBody>
                    <a:bodyPr/>
                    <a:lstStyle/>
                    <a:p>
                      <a:endParaRPr lang="en-US"/>
                    </a:p>
                  </a:txBody>
                  <a:tcPr/>
                </a:tc>
                <a:tc rowSpan="2" hMerge="1">
                  <a:txBody>
                    <a:bodyPr/>
                    <a:lstStyle/>
                    <a:p>
                      <a:endParaRPr lang="en-US"/>
                    </a:p>
                  </a:txBody>
                  <a:tcPr/>
                </a:tc>
                <a:tc>
                  <a:txBody>
                    <a:bodyPr/>
                    <a:lstStyle/>
                    <a:p>
                      <a:pPr algn="l"/>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endParaRPr lang="en-US" sz="800" dirty="0" smtClean="0">
                        <a:solidFill>
                          <a:srgbClr val="4B4B4B"/>
                        </a:solidFill>
                        <a:effectLst/>
                        <a:latin typeface="+mn-lt"/>
                        <a:ea typeface="Times New Roman" panose="02020603050405020304" pitchFamily="18" charset="0"/>
                        <a:cs typeface="Times New Roman" panose="02020603050405020304" pitchFamily="18" charset="0"/>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endParaRPr lang="en-US" sz="800" dirty="0" smtClean="0">
                        <a:solidFill>
                          <a:srgbClr val="4B4B4B"/>
                        </a:solidFill>
                        <a:effectLst/>
                        <a:latin typeface="+mn-lt"/>
                        <a:ea typeface="Times New Roman" panose="02020603050405020304" pitchFamily="18" charset="0"/>
                        <a:cs typeface="Times New Roman" panose="02020603050405020304" pitchFamily="18" charset="0"/>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extLst>
                  <a:ext uri="{0D108BD9-81ED-4DB2-BD59-A6C34878D82A}">
                    <a16:rowId xmlns="" xmlns:a16="http://schemas.microsoft.com/office/drawing/2014/main" val="10006"/>
                  </a:ext>
                </a:extLst>
              </a:tr>
              <a:tr h="308078">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0" dirty="0" smtClean="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marL="0" indent="0" algn="l">
                        <a:lnSpc>
                          <a:spcPct val="90000"/>
                        </a:lnSpc>
                      </a:pPr>
                      <a:endParaRPr lang="en-US" sz="800" dirty="0">
                        <a:solidFill>
                          <a:srgbClr val="4B4B4B"/>
                        </a:solidFill>
                        <a:effectLst/>
                        <a:latin typeface="+mn-lt"/>
                      </a:endParaRPr>
                    </a:p>
                  </a:txBody>
                  <a:tcPr marL="41487" marR="41487" marT="41487" marB="41487">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en-US" sz="800" dirty="0" smtClean="0">
                        <a:solidFill>
                          <a:srgbClr val="4B4B4B"/>
                        </a:solidFill>
                        <a:effectLst/>
                        <a:latin typeface="+mn-lt"/>
                        <a:ea typeface="Times New Roman" panose="02020603050405020304" pitchFamily="18" charset="0"/>
                        <a:cs typeface="Times New Roman" panose="02020603050405020304" pitchFamily="18" charset="0"/>
                      </a:endParaRPr>
                    </a:p>
                  </a:txBody>
                  <a:tcPr marL="41487" marR="41487" marT="41487" marB="41487">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extLst>
                  <a:ext uri="{0D108BD9-81ED-4DB2-BD59-A6C34878D82A}">
                    <a16:rowId xmlns="" xmlns:a16="http://schemas.microsoft.com/office/drawing/2014/main" val="10007"/>
                  </a:ext>
                </a:extLst>
              </a:tr>
              <a:tr h="230108">
                <a:tc gridSpan="6">
                  <a:txBody>
                    <a:bodyPr/>
                    <a:lstStyle/>
                    <a:p>
                      <a:pPr marL="0" marR="0" algn="l">
                        <a:spcBef>
                          <a:spcPts val="0"/>
                        </a:spcBef>
                        <a:spcAft>
                          <a:spcPts val="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6. Write and/or Select Assessment Items</a:t>
                      </a:r>
                      <a:endParaRPr lang="en-US" sz="8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B487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247224">
                <a:tc>
                  <a:txBody>
                    <a:bodyPr/>
                    <a:lstStyle/>
                    <a:p>
                      <a:pPr algn="l">
                        <a:spcAft>
                          <a:spcPts val="1000"/>
                        </a:spcAft>
                      </a:pPr>
                      <a:r>
                        <a:rPr lang="en-US" sz="800" dirty="0" smtClean="0">
                          <a:solidFill>
                            <a:schemeClr val="bg1"/>
                          </a:solidFill>
                          <a:effectLst/>
                          <a:latin typeface="+mn-lt"/>
                        </a:rPr>
                        <a:t>Item #</a:t>
                      </a:r>
                      <a:endParaRPr lang="en-US" sz="800" dirty="0">
                        <a:solidFill>
                          <a:schemeClr val="bg1"/>
                        </a:solidFill>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B4873"/>
                    </a:solidFill>
                  </a:tcP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800" b="1" dirty="0" smtClean="0">
                          <a:solidFill>
                            <a:srgbClr val="FFFFFF"/>
                          </a:solidFill>
                          <a:effectLst/>
                          <a:latin typeface="+mn-lt"/>
                          <a:ea typeface="Times New Roman" panose="02020603050405020304" pitchFamily="18" charset="0"/>
                          <a:cs typeface="Times New Roman" panose="02020603050405020304" pitchFamily="18" charset="0"/>
                        </a:rPr>
                        <a:t>Standard(s) and/or Skill(s)</a:t>
                      </a:r>
                      <a:endParaRPr lang="en-US" sz="800" dirty="0" smtClean="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B4873"/>
                    </a:solidFill>
                  </a:tcPr>
                </a:tc>
                <a:tc>
                  <a:txBody>
                    <a:bodyPr/>
                    <a:lstStyle/>
                    <a:p>
                      <a:pPr algn="l">
                        <a:spcAft>
                          <a:spcPts val="100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Type of Item</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B4873"/>
                    </a:solidFill>
                  </a:tcPr>
                </a:tc>
                <a:tc>
                  <a:txBody>
                    <a:bodyPr/>
                    <a:lstStyle/>
                    <a:p>
                      <a:pPr algn="l"/>
                      <a:r>
                        <a:rPr lang="en-US" sz="800" b="1" dirty="0">
                          <a:solidFill>
                            <a:srgbClr val="FFFFFF"/>
                          </a:solidFill>
                          <a:effectLst/>
                          <a:latin typeface="+mn-lt"/>
                          <a:ea typeface="Times New Roman" panose="02020603050405020304" pitchFamily="18" charset="0"/>
                          <a:cs typeface="Times New Roman" panose="02020603050405020304" pitchFamily="18" charset="0"/>
                        </a:rPr>
                        <a:t>Level(s) of Rigor</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B4873"/>
                    </a:solidFill>
                  </a:tcPr>
                </a:tc>
                <a:tc>
                  <a:txBody>
                    <a:bodyPr/>
                    <a:lstStyle/>
                    <a:p>
                      <a:pPr algn="l"/>
                      <a:r>
                        <a:rPr lang="en-US" sz="900" b="1" dirty="0">
                          <a:solidFill>
                            <a:srgbClr val="FFFFFF"/>
                          </a:solidFill>
                          <a:effectLst/>
                          <a:latin typeface="+mn-lt"/>
                          <a:ea typeface="Times New Roman" panose="02020603050405020304" pitchFamily="18" charset="0"/>
                          <a:cs typeface="Times New Roman" panose="02020603050405020304" pitchFamily="18" charset="0"/>
                        </a:rPr>
                        <a:t># of Points</a:t>
                      </a:r>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B4873"/>
                    </a:solidFill>
                  </a:tcPr>
                </a:tc>
                <a:tc>
                  <a:txBody>
                    <a:bodyPr/>
                    <a:lstStyle/>
                    <a:p>
                      <a:pPr algn="l"/>
                      <a:r>
                        <a:rPr lang="en-US" sz="900" b="1" dirty="0">
                          <a:solidFill>
                            <a:srgbClr val="FFFFFF"/>
                          </a:solidFill>
                          <a:effectLst/>
                          <a:latin typeface="+mn-lt"/>
                          <a:ea typeface="Times New Roman" panose="02020603050405020304" pitchFamily="18" charset="0"/>
                          <a:cs typeface="Times New Roman" panose="02020603050405020304" pitchFamily="18" charset="0"/>
                        </a:rPr>
                        <a:t>% of Assessment</a:t>
                      </a:r>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B4873"/>
                    </a:solidFill>
                  </a:tcPr>
                </a:tc>
                <a:extLst>
                  <a:ext uri="{0D108BD9-81ED-4DB2-BD59-A6C34878D82A}">
                    <a16:rowId xmlns="" xmlns:a16="http://schemas.microsoft.com/office/drawing/2014/main" val="10009"/>
                  </a:ext>
                </a:extLst>
              </a:tr>
              <a:tr h="273847">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extLst>
                  <a:ext uri="{0D108BD9-81ED-4DB2-BD59-A6C34878D82A}">
                    <a16:rowId xmlns="" xmlns:a16="http://schemas.microsoft.com/office/drawing/2014/main" val="10010"/>
                  </a:ext>
                </a:extLst>
              </a:tr>
              <a:tr h="410770">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extLst>
                  <a:ext uri="{0D108BD9-81ED-4DB2-BD59-A6C34878D82A}">
                    <a16:rowId xmlns="" xmlns:a16="http://schemas.microsoft.com/office/drawing/2014/main" val="10011"/>
                  </a:ext>
                </a:extLst>
              </a:tr>
              <a:tr h="273847">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 xmlns:a16="http://schemas.microsoft.com/office/drawing/2014/main" val="10012"/>
                  </a:ext>
                </a:extLst>
              </a:tr>
              <a:tr h="247224">
                <a:tc>
                  <a:txBody>
                    <a:bodyPr/>
                    <a:lstStyle/>
                    <a:p>
                      <a:pPr algn="l"/>
                      <a:r>
                        <a:rPr lang="en-US" sz="900" b="1" dirty="0">
                          <a:solidFill>
                            <a:srgbClr val="FFFFFF"/>
                          </a:solidFill>
                          <a:effectLst/>
                          <a:latin typeface="+mn-lt"/>
                          <a:ea typeface="Times New Roman" panose="02020603050405020304" pitchFamily="18" charset="0"/>
                          <a:cs typeface="Times New Roman" panose="02020603050405020304" pitchFamily="18" charset="0"/>
                        </a:rPr>
                        <a:t>TOTAL</a:t>
                      </a:r>
                      <a:endParaRPr lang="en-US" sz="900" dirty="0">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rgbClr val="1B4873"/>
                    </a:solidFill>
                  </a:tcPr>
                </a:tc>
                <a:tc>
                  <a:txBody>
                    <a:bodyPr/>
                    <a:lstStyle/>
                    <a:p>
                      <a:pPr algn="l"/>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rgbClr val="1B4873"/>
                    </a:solidFill>
                  </a:tcPr>
                </a:tc>
                <a:tc>
                  <a:txBody>
                    <a:bodyPr/>
                    <a:lstStyle/>
                    <a:p>
                      <a:pPr algn="l"/>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rgbClr val="1B4873"/>
                    </a:solidFill>
                  </a:tcPr>
                </a:tc>
                <a:tc>
                  <a:txBody>
                    <a:bodyPr/>
                    <a:lstStyle/>
                    <a:p>
                      <a:pPr algn="l"/>
                      <a:r>
                        <a:rPr lang="en-US" sz="900" b="1" dirty="0">
                          <a:solidFill>
                            <a:srgbClr val="FFFFFF"/>
                          </a:solidFill>
                          <a:effectLst/>
                          <a:latin typeface="+mn-lt"/>
                          <a:ea typeface="Times New Roman" panose="02020603050405020304" pitchFamily="18" charset="0"/>
                          <a:cs typeface="Times New Roman" panose="02020603050405020304" pitchFamily="18" charset="0"/>
                        </a:rPr>
                        <a:t> </a:t>
                      </a:r>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rgbClr val="1B4873"/>
                    </a:solidFill>
                  </a:tcPr>
                </a:tc>
                <a:tc>
                  <a:txBody>
                    <a:bodyPr/>
                    <a:lstStyle/>
                    <a:p>
                      <a:pPr algn="l"/>
                      <a:r>
                        <a:rPr lang="en-US" sz="900" b="1" dirty="0">
                          <a:solidFill>
                            <a:srgbClr val="FFFFFF"/>
                          </a:solidFill>
                          <a:effectLst/>
                          <a:latin typeface="+mn-lt"/>
                        </a:rPr>
                        <a:t> </a:t>
                      </a:r>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rgbClr val="1B4873"/>
                    </a:solidFill>
                  </a:tcPr>
                </a:tc>
                <a:tc>
                  <a:txBody>
                    <a:bodyPr/>
                    <a:lstStyle/>
                    <a:p>
                      <a:pPr algn="l"/>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rgbClr val="1B4873"/>
                    </a:solidFill>
                  </a:tcPr>
                </a:tc>
                <a:extLst>
                  <a:ext uri="{0D108BD9-81ED-4DB2-BD59-A6C34878D82A}">
                    <a16:rowId xmlns="" xmlns:a16="http://schemas.microsoft.com/office/drawing/2014/main" val="10013"/>
                  </a:ext>
                </a:extLst>
              </a:tr>
            </a:tbl>
          </a:graphicData>
        </a:graphic>
      </p:graphicFrame>
      <p:sp>
        <p:nvSpPr>
          <p:cNvPr id="3" name="Title 2"/>
          <p:cNvSpPr>
            <a:spLocks noGrp="1"/>
          </p:cNvSpPr>
          <p:nvPr>
            <p:ph type="title"/>
          </p:nvPr>
        </p:nvSpPr>
        <p:spPr/>
        <p:txBody>
          <a:bodyPr/>
          <a:lstStyle/>
          <a:p>
            <a:r>
              <a:rPr lang="en-US" dirty="0"/>
              <a:t>KEY CONCEPTS</a:t>
            </a:r>
          </a:p>
        </p:txBody>
      </p:sp>
      <p:grpSp>
        <p:nvGrpSpPr>
          <p:cNvPr id="7" name="Group 6"/>
          <p:cNvGrpSpPr/>
          <p:nvPr/>
        </p:nvGrpSpPr>
        <p:grpSpPr>
          <a:xfrm>
            <a:off x="6784614" y="228803"/>
            <a:ext cx="1097280" cy="1005840"/>
            <a:chOff x="2785586" y="119563"/>
            <a:chExt cx="1097280" cy="1005840"/>
          </a:xfrm>
        </p:grpSpPr>
        <p:sp>
          <p:nvSpPr>
            <p:cNvPr id="8" name="Rounded Rectangular Callout 7"/>
            <p:cNvSpPr/>
            <p:nvPr/>
          </p:nvSpPr>
          <p:spPr>
            <a:xfrm>
              <a:off x="2785586" y="119563"/>
              <a:ext cx="1097280" cy="1005840"/>
            </a:xfrm>
            <a:prstGeom prst="wedgeRoundRectCallout">
              <a:avLst>
                <a:gd name="adj1" fmla="val -22078"/>
                <a:gd name="adj2" fmla="val 65592"/>
                <a:gd name="adj3" fmla="val 16667"/>
              </a:avLst>
            </a:prstGeom>
            <a:solidFill>
              <a:schemeClr val="accent4"/>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enna Sue" pitchFamily="2" charset="0"/>
              </a:endParaRPr>
            </a:p>
          </p:txBody>
        </p:sp>
        <p:pic>
          <p:nvPicPr>
            <p:cNvPr id="9" name="Picture 8" descr="Primary Purpos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3528" y="237719"/>
              <a:ext cx="763399" cy="776249"/>
            </a:xfrm>
            <a:prstGeom prst="rect">
              <a:avLst/>
            </a:prstGeom>
          </p:spPr>
        </p:pic>
      </p:grpSp>
      <p:grpSp>
        <p:nvGrpSpPr>
          <p:cNvPr id="10" name="Group 9"/>
          <p:cNvGrpSpPr/>
          <p:nvPr/>
        </p:nvGrpSpPr>
        <p:grpSpPr>
          <a:xfrm>
            <a:off x="2638763" y="1962741"/>
            <a:ext cx="1328114" cy="1005840"/>
            <a:chOff x="2638763" y="1962741"/>
            <a:chExt cx="1328114" cy="1005840"/>
          </a:xfrm>
        </p:grpSpPr>
        <p:sp>
          <p:nvSpPr>
            <p:cNvPr id="11" name="Rounded Rectangular Callout 10"/>
            <p:cNvSpPr/>
            <p:nvPr/>
          </p:nvSpPr>
          <p:spPr>
            <a:xfrm>
              <a:off x="2638763" y="1962741"/>
              <a:ext cx="1328114" cy="1005840"/>
            </a:xfrm>
            <a:prstGeom prst="wedgeRoundRectCallout">
              <a:avLst>
                <a:gd name="adj1" fmla="val -22108"/>
                <a:gd name="adj2" fmla="val -79610"/>
                <a:gd name="adj3" fmla="val 16667"/>
              </a:avLst>
            </a:prstGeom>
            <a:solidFill>
              <a:schemeClr val="accent4"/>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enna Sue" pitchFamily="2" charset="0"/>
              </a:endParaRPr>
            </a:p>
          </p:txBody>
        </p:sp>
        <p:pic>
          <p:nvPicPr>
            <p:cNvPr id="12" name="Picture 11" descr="Standard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9631" y="2212916"/>
              <a:ext cx="1207993" cy="493776"/>
            </a:xfrm>
            <a:prstGeom prst="rect">
              <a:avLst/>
            </a:prstGeom>
          </p:spPr>
        </p:pic>
      </p:grpSp>
      <p:grpSp>
        <p:nvGrpSpPr>
          <p:cNvPr id="13" name="Group 12"/>
          <p:cNvGrpSpPr/>
          <p:nvPr/>
        </p:nvGrpSpPr>
        <p:grpSpPr>
          <a:xfrm>
            <a:off x="4176309" y="1965281"/>
            <a:ext cx="1328114" cy="1005840"/>
            <a:chOff x="4176309" y="1965281"/>
            <a:chExt cx="1328114" cy="1005840"/>
          </a:xfrm>
        </p:grpSpPr>
        <p:sp>
          <p:nvSpPr>
            <p:cNvPr id="14" name="Rounded Rectangular Callout 13"/>
            <p:cNvSpPr/>
            <p:nvPr/>
          </p:nvSpPr>
          <p:spPr>
            <a:xfrm flipH="1">
              <a:off x="4176309" y="1965281"/>
              <a:ext cx="1328114" cy="1005840"/>
            </a:xfrm>
            <a:prstGeom prst="wedgeRoundRectCallout">
              <a:avLst>
                <a:gd name="adj1" fmla="val -22108"/>
                <a:gd name="adj2" fmla="val -79610"/>
                <a:gd name="adj3" fmla="val 16667"/>
              </a:avLst>
            </a:prstGeom>
            <a:solidFill>
              <a:schemeClr val="accent4"/>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enna Sue" pitchFamily="2" charset="0"/>
              </a:endParaRPr>
            </a:p>
          </p:txBody>
        </p:sp>
        <p:pic>
          <p:nvPicPr>
            <p:cNvPr id="15" name="Picture 14" descr="Skill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0121" y="2212916"/>
              <a:ext cx="721560" cy="493776"/>
            </a:xfrm>
            <a:prstGeom prst="rect">
              <a:avLst/>
            </a:prstGeom>
          </p:spPr>
        </p:pic>
      </p:grpSp>
      <p:grpSp>
        <p:nvGrpSpPr>
          <p:cNvPr id="16" name="Group 15"/>
          <p:cNvGrpSpPr/>
          <p:nvPr/>
        </p:nvGrpSpPr>
        <p:grpSpPr>
          <a:xfrm>
            <a:off x="5710469" y="1965281"/>
            <a:ext cx="1328114" cy="1005840"/>
            <a:chOff x="5710469" y="1965281"/>
            <a:chExt cx="1328114" cy="1005840"/>
          </a:xfrm>
        </p:grpSpPr>
        <p:sp>
          <p:nvSpPr>
            <p:cNvPr id="17" name="Rounded Rectangular Callout 16"/>
            <p:cNvSpPr/>
            <p:nvPr/>
          </p:nvSpPr>
          <p:spPr>
            <a:xfrm flipH="1">
              <a:off x="5710469" y="1965281"/>
              <a:ext cx="1328114" cy="1005840"/>
            </a:xfrm>
            <a:prstGeom prst="wedgeRoundRectCallout">
              <a:avLst>
                <a:gd name="adj1" fmla="val -22108"/>
                <a:gd name="adj2" fmla="val -79610"/>
                <a:gd name="adj3" fmla="val 16667"/>
              </a:avLst>
            </a:prstGeom>
            <a:solidFill>
              <a:schemeClr val="accent4"/>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enna Sue" pitchFamily="2" charset="0"/>
              </a:endParaRPr>
            </a:p>
          </p:txBody>
        </p:sp>
        <p:pic>
          <p:nvPicPr>
            <p:cNvPr id="18" name="Picture 17" descr="Levels of Rigo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81759" y="2091918"/>
              <a:ext cx="978695" cy="777240"/>
            </a:xfrm>
            <a:prstGeom prst="rect">
              <a:avLst/>
            </a:prstGeom>
          </p:spPr>
        </p:pic>
      </p:grpSp>
      <p:grpSp>
        <p:nvGrpSpPr>
          <p:cNvPr id="19" name="Group 18"/>
          <p:cNvGrpSpPr/>
          <p:nvPr/>
        </p:nvGrpSpPr>
        <p:grpSpPr>
          <a:xfrm>
            <a:off x="7224309" y="1965281"/>
            <a:ext cx="1328114" cy="1005840"/>
            <a:chOff x="7224309" y="1965281"/>
            <a:chExt cx="1328114" cy="1005840"/>
          </a:xfrm>
        </p:grpSpPr>
        <p:sp>
          <p:nvSpPr>
            <p:cNvPr id="20" name="Rounded Rectangular Callout 19"/>
            <p:cNvSpPr/>
            <p:nvPr/>
          </p:nvSpPr>
          <p:spPr>
            <a:xfrm flipH="1">
              <a:off x="7224309" y="1965281"/>
              <a:ext cx="1328114" cy="1005840"/>
            </a:xfrm>
            <a:prstGeom prst="wedgeRoundRectCallout">
              <a:avLst>
                <a:gd name="adj1" fmla="val -22108"/>
                <a:gd name="adj2" fmla="val -79610"/>
                <a:gd name="adj3" fmla="val 16667"/>
              </a:avLst>
            </a:prstGeom>
            <a:solidFill>
              <a:schemeClr val="accent4"/>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enna Sue" pitchFamily="2" charset="0"/>
              </a:endParaRPr>
            </a:p>
          </p:txBody>
        </p:sp>
        <p:pic>
          <p:nvPicPr>
            <p:cNvPr id="21" name="Picture 20" descr="Types of Items.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82220" y="2108850"/>
              <a:ext cx="1008698" cy="777240"/>
            </a:xfrm>
            <a:prstGeom prst="rect">
              <a:avLst/>
            </a:prstGeom>
          </p:spPr>
        </p:pic>
      </p:grpSp>
      <p:grpSp>
        <p:nvGrpSpPr>
          <p:cNvPr id="2" name="Group 1"/>
          <p:cNvGrpSpPr/>
          <p:nvPr/>
        </p:nvGrpSpPr>
        <p:grpSpPr>
          <a:xfrm>
            <a:off x="4049806" y="3388786"/>
            <a:ext cx="2184725" cy="1005840"/>
            <a:chOff x="4049806" y="3388786"/>
            <a:chExt cx="2184725" cy="1005840"/>
          </a:xfrm>
        </p:grpSpPr>
        <p:sp>
          <p:nvSpPr>
            <p:cNvPr id="27" name="Rounded Rectangular Callout 26"/>
            <p:cNvSpPr/>
            <p:nvPr/>
          </p:nvSpPr>
          <p:spPr>
            <a:xfrm>
              <a:off x="4049806" y="3388786"/>
              <a:ext cx="2184725" cy="1005840"/>
            </a:xfrm>
            <a:prstGeom prst="wedgeRoundRectCallout">
              <a:avLst>
                <a:gd name="adj1" fmla="val -21101"/>
                <a:gd name="adj2" fmla="val 94484"/>
                <a:gd name="adj3" fmla="val 16667"/>
              </a:avLst>
            </a:prstGeom>
            <a:solidFill>
              <a:schemeClr val="accent4"/>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enna Sue" pitchFamily="2" charset="0"/>
              </a:endParaRPr>
            </a:p>
          </p:txBody>
        </p:sp>
        <p:pic>
          <p:nvPicPr>
            <p:cNvPr id="28" name="Picture 27" descr="Write and or select assessment items.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19523" y="3499641"/>
              <a:ext cx="1860233" cy="777240"/>
            </a:xfrm>
            <a:prstGeom prst="rect">
              <a:avLst/>
            </a:prstGeom>
          </p:spPr>
        </p:pic>
      </p:grpSp>
    </p:spTree>
    <p:custDataLst>
      <p:tags r:id="rId1"/>
    </p:custDataLst>
    <p:extLst>
      <p:ext uri="{BB962C8B-B14F-4D97-AF65-F5344CB8AC3E}">
        <p14:creationId xmlns:p14="http://schemas.microsoft.com/office/powerpoint/2010/main" val="1302673080"/>
      </p:ext>
    </p:extLst>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25"/>
        <p14:stopEvt time="33102" objId="25"/>
      </p14:showEvtLst>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CONCEPTS</a:t>
            </a:r>
          </a:p>
        </p:txBody>
      </p:sp>
      <p:grpSp>
        <p:nvGrpSpPr>
          <p:cNvPr id="4" name="Group 3"/>
          <p:cNvGrpSpPr/>
          <p:nvPr/>
        </p:nvGrpSpPr>
        <p:grpSpPr>
          <a:xfrm>
            <a:off x="2437527" y="3012588"/>
            <a:ext cx="1174914" cy="1360193"/>
            <a:chOff x="7338232" y="4417059"/>
            <a:chExt cx="1174914" cy="1360193"/>
          </a:xfrm>
        </p:grpSpPr>
        <p:pic>
          <p:nvPicPr>
            <p:cNvPr id="5" name="Picture 4" descr="Standard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8232" y="5326397"/>
              <a:ext cx="971485" cy="45085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0515" y="4417059"/>
              <a:ext cx="516754" cy="88961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1818" y="4417059"/>
              <a:ext cx="516754" cy="88961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6392" y="4417059"/>
              <a:ext cx="516754" cy="889618"/>
            </a:xfrm>
            <a:prstGeom prst="rect">
              <a:avLst/>
            </a:prstGeom>
          </p:spPr>
        </p:pic>
      </p:grpSp>
      <p:cxnSp>
        <p:nvCxnSpPr>
          <p:cNvPr id="10" name="Straight Connector 9"/>
          <p:cNvCxnSpPr/>
          <p:nvPr/>
        </p:nvCxnSpPr>
        <p:spPr>
          <a:xfrm>
            <a:off x="3227294" y="3642399"/>
            <a:ext cx="1473564"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7419666" y="3061217"/>
            <a:ext cx="1042341" cy="1311563"/>
            <a:chOff x="2668372" y="4465688"/>
            <a:chExt cx="1042341" cy="1311563"/>
          </a:xfrm>
        </p:grpSpPr>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8372" y="4465688"/>
              <a:ext cx="709240" cy="661340"/>
            </a:xfrm>
            <a:prstGeom prst="rect">
              <a:avLst/>
            </a:prstGeom>
          </p:spPr>
        </p:pic>
        <p:pic>
          <p:nvPicPr>
            <p:cNvPr id="13" name="Picture 12" descr="Instruction.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37910" y="5326396"/>
              <a:ext cx="943306" cy="45085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30911" y="4837224"/>
              <a:ext cx="579802" cy="531444"/>
            </a:xfrm>
            <a:prstGeom prst="rect">
              <a:avLst/>
            </a:prstGeom>
            <a:effectLst>
              <a:outerShdw blurRad="63500" sx="101000" sy="101000" algn="ctr" rotWithShape="0">
                <a:prstClr val="black">
                  <a:alpha val="40000"/>
                </a:prstClr>
              </a:outerShdw>
            </a:effectLst>
          </p:spPr>
        </p:pic>
      </p:grpSp>
      <p:grpSp>
        <p:nvGrpSpPr>
          <p:cNvPr id="15" name="Group 14"/>
          <p:cNvGrpSpPr/>
          <p:nvPr/>
        </p:nvGrpSpPr>
        <p:grpSpPr>
          <a:xfrm>
            <a:off x="4722944" y="3061216"/>
            <a:ext cx="2714488" cy="1179495"/>
            <a:chOff x="4722944" y="4465687"/>
            <a:chExt cx="2714488" cy="1179495"/>
          </a:xfrm>
        </p:grpSpPr>
        <p:pic>
          <p:nvPicPr>
            <p:cNvPr id="16" name="Picture 15" descr="Classroom-Assessment.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22944" y="4465687"/>
              <a:ext cx="1698536" cy="1179495"/>
            </a:xfrm>
            <a:prstGeom prst="rect">
              <a:avLst/>
            </a:prstGeom>
          </p:spPr>
        </p:pic>
        <p:cxnSp>
          <p:nvCxnSpPr>
            <p:cNvPr id="17" name="Straight Connector 16"/>
            <p:cNvCxnSpPr/>
            <p:nvPr/>
          </p:nvCxnSpPr>
          <p:spPr>
            <a:xfrm>
              <a:off x="6480321" y="5033618"/>
              <a:ext cx="957111"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997740">
            <a:off x="3881598" y="2732776"/>
            <a:ext cx="548596" cy="652218"/>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997740">
            <a:off x="6379763" y="2735764"/>
            <a:ext cx="548596" cy="652218"/>
          </a:xfrm>
          <a:prstGeom prst="rect">
            <a:avLst/>
          </a:prstGeom>
        </p:spPr>
      </p:pic>
      <p:sp>
        <p:nvSpPr>
          <p:cNvPr id="18" name="TextBox 17"/>
          <p:cNvSpPr txBox="1"/>
          <p:nvPr/>
        </p:nvSpPr>
        <p:spPr>
          <a:xfrm>
            <a:off x="2300687" y="6187661"/>
            <a:ext cx="6470780" cy="246221"/>
          </a:xfrm>
          <a:prstGeom prst="rect">
            <a:avLst/>
          </a:prstGeom>
          <a:noFill/>
        </p:spPr>
        <p:txBody>
          <a:bodyPr wrap="square" rtlCol="0" anchor="t">
            <a:spAutoFit/>
          </a:bodyPr>
          <a:lstStyle/>
          <a:p>
            <a:r>
              <a:rPr lang="en-US" sz="1000" b="1" dirty="0" smtClean="0">
                <a:solidFill>
                  <a:srgbClr val="4B4B4B"/>
                </a:solidFill>
                <a:latin typeface="Calibri"/>
                <a:ea typeface="Corbel" panose="020B0503020204020204" pitchFamily="34" charset="0"/>
                <a:cs typeface="Calibri"/>
              </a:rPr>
              <a:t>Source</a:t>
            </a:r>
            <a:r>
              <a:rPr lang="en-US" sz="1000" dirty="0" smtClean="0">
                <a:solidFill>
                  <a:srgbClr val="4B4B4B"/>
                </a:solidFill>
                <a:latin typeface="Calibri"/>
                <a:ea typeface="Corbel" panose="020B0503020204020204" pitchFamily="34" charset="0"/>
                <a:cs typeface="Calibri"/>
              </a:rPr>
              <a:t>: </a:t>
            </a:r>
            <a:r>
              <a:rPr lang="en-US" sz="1000" dirty="0" smtClean="0"/>
              <a:t>Moody, Michael, and Jason </a:t>
            </a:r>
            <a:r>
              <a:rPr lang="en-US" sz="1000" dirty="0"/>
              <a:t>Stricker, </a:t>
            </a:r>
            <a:r>
              <a:rPr lang="en-US" sz="1000" i="1" dirty="0"/>
              <a:t>Strategic Design for Student Achievement</a:t>
            </a:r>
            <a:r>
              <a:rPr lang="en-US" sz="1000" dirty="0"/>
              <a:t> (2008).</a:t>
            </a:r>
          </a:p>
        </p:txBody>
      </p:sp>
    </p:spTree>
    <p:custDataLst>
      <p:tags r:id="rId1"/>
    </p:custDataLst>
    <p:extLst>
      <p:ext uri="{BB962C8B-B14F-4D97-AF65-F5344CB8AC3E}">
        <p14:creationId xmlns:p14="http://schemas.microsoft.com/office/powerpoint/2010/main" val="1328521784"/>
      </p:ext>
    </p:extLst>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23"/>
        <p14:stopEvt time="15525" objId="23"/>
      </p14:showEvtLst>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CONCEPTS</a:t>
            </a:r>
          </a:p>
        </p:txBody>
      </p:sp>
      <p:graphicFrame>
        <p:nvGraphicFramePr>
          <p:cNvPr id="4" name="Table 3"/>
          <p:cNvGraphicFramePr>
            <a:graphicFrameLocks noGrp="1"/>
          </p:cNvGraphicFramePr>
          <p:nvPr>
            <p:extLst>
              <p:ext uri="{D42A27DB-BD31-4B8C-83A1-F6EECF244321}">
                <p14:modId xmlns:p14="http://schemas.microsoft.com/office/powerpoint/2010/main" val="368398781"/>
              </p:ext>
            </p:extLst>
          </p:nvPr>
        </p:nvGraphicFramePr>
        <p:xfrm>
          <a:off x="2362166" y="1211941"/>
          <a:ext cx="6306670" cy="5182536"/>
        </p:xfrm>
        <a:graphic>
          <a:graphicData uri="http://schemas.openxmlformats.org/drawingml/2006/table">
            <a:tbl>
              <a:tblPr firstRow="1" firstCol="1" bandRow="1"/>
              <a:tblGrid>
                <a:gridCol w="393734">
                  <a:extLst>
                    <a:ext uri="{9D8B030D-6E8A-4147-A177-3AD203B41FA5}">
                      <a16:colId xmlns="" xmlns:a16="http://schemas.microsoft.com/office/drawing/2014/main" val="20000"/>
                    </a:ext>
                  </a:extLst>
                </a:gridCol>
                <a:gridCol w="1333500">
                  <a:extLst>
                    <a:ext uri="{9D8B030D-6E8A-4147-A177-3AD203B41FA5}">
                      <a16:colId xmlns="" xmlns:a16="http://schemas.microsoft.com/office/drawing/2014/main" val="20001"/>
                    </a:ext>
                  </a:extLst>
                </a:gridCol>
                <a:gridCol w="795434">
                  <a:extLst>
                    <a:ext uri="{9D8B030D-6E8A-4147-A177-3AD203B41FA5}">
                      <a16:colId xmlns="" xmlns:a16="http://schemas.microsoft.com/office/drawing/2014/main" val="20002"/>
                    </a:ext>
                  </a:extLst>
                </a:gridCol>
                <a:gridCol w="1261334">
                  <a:extLst>
                    <a:ext uri="{9D8B030D-6E8A-4147-A177-3AD203B41FA5}">
                      <a16:colId xmlns="" xmlns:a16="http://schemas.microsoft.com/office/drawing/2014/main" val="20003"/>
                    </a:ext>
                  </a:extLst>
                </a:gridCol>
                <a:gridCol w="1084751">
                  <a:extLst>
                    <a:ext uri="{9D8B030D-6E8A-4147-A177-3AD203B41FA5}">
                      <a16:colId xmlns="" xmlns:a16="http://schemas.microsoft.com/office/drawing/2014/main" val="20004"/>
                    </a:ext>
                  </a:extLst>
                </a:gridCol>
                <a:gridCol w="1437917">
                  <a:extLst>
                    <a:ext uri="{9D8B030D-6E8A-4147-A177-3AD203B41FA5}">
                      <a16:colId xmlns="" xmlns:a16="http://schemas.microsoft.com/office/drawing/2014/main" val="20005"/>
                    </a:ext>
                  </a:extLst>
                </a:gridCol>
              </a:tblGrid>
              <a:tr h="235235">
                <a:tc gridSpan="4">
                  <a:txBody>
                    <a:bodyPr/>
                    <a:lstStyle/>
                    <a:p>
                      <a:pPr marL="0" marR="0" algn="l">
                        <a:spcBef>
                          <a:spcPts val="0"/>
                        </a:spcBef>
                        <a:spcAft>
                          <a:spcPts val="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1. </a:t>
                      </a:r>
                      <a:r>
                        <a:rPr lang="en-US" sz="800" b="1" dirty="0" smtClean="0">
                          <a:solidFill>
                            <a:srgbClr val="FFFFFF"/>
                          </a:solidFill>
                          <a:effectLst/>
                          <a:latin typeface="+mn-lt"/>
                          <a:ea typeface="Times New Roman" panose="02020603050405020304" pitchFamily="18" charset="0"/>
                          <a:cs typeface="Times New Roman" panose="02020603050405020304" pitchFamily="18" charset="0"/>
                        </a:rPr>
                        <a:t>Primary </a:t>
                      </a:r>
                      <a:r>
                        <a:rPr lang="en-US" sz="800" b="1" dirty="0">
                          <a:solidFill>
                            <a:srgbClr val="FFFFFF"/>
                          </a:solidFill>
                          <a:effectLst/>
                          <a:latin typeface="+mn-lt"/>
                          <a:ea typeface="Times New Roman" panose="02020603050405020304" pitchFamily="18" charset="0"/>
                          <a:cs typeface="Times New Roman" panose="02020603050405020304" pitchFamily="18" charset="0"/>
                        </a:rPr>
                        <a:t>Purpose of the Assessment</a:t>
                      </a:r>
                      <a:endParaRPr lang="en-US" sz="8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1B487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a:r>
                        <a:rPr lang="en-US" sz="800" dirty="0">
                          <a:effectLst/>
                          <a:latin typeface="+mn-lt"/>
                          <a:ea typeface="Times New Roman" panose="02020603050405020304" pitchFamily="18" charset="0"/>
                          <a:cs typeface="Times New Roman" panose="02020603050405020304" pitchFamily="18" charset="0"/>
                        </a:rPr>
                        <a:t>Summative</a:t>
                      </a:r>
                      <a:endParaRPr lang="en-US" sz="800" dirty="0">
                        <a:effectLst/>
                        <a:latin typeface="+mn-lt"/>
                      </a:endParaRPr>
                    </a:p>
                  </a:txBody>
                  <a:tcPr marL="41487" marR="41487" marT="41487" marB="41487" anchor="ctr">
                    <a:lnL w="12700" cap="flat" cmpd="sng" algn="ctr">
                      <a:noFill/>
                      <a:prstDash val="solid"/>
                      <a:round/>
                      <a:headEnd type="none" w="med" len="med"/>
                      <a:tailEnd type="none" w="med" len="med"/>
                    </a:lnL>
                    <a:lnR w="19050" cap="flat" cmpd="sng" algn="ctr">
                      <a:solidFill>
                        <a:srgbClr val="1B4873"/>
                      </a:solidFill>
                      <a:prstDash val="solid"/>
                      <a:round/>
                      <a:headEnd type="none" w="med" len="med"/>
                      <a:tailEnd type="none" w="med" len="med"/>
                    </a:lnR>
                    <a:lnT w="19050" cap="flat" cmpd="sng" algn="ctr">
                      <a:solidFill>
                        <a:srgbClr val="1B4873"/>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 xmlns:a16="http://schemas.microsoft.com/office/drawing/2014/main" val="10000"/>
                  </a:ext>
                </a:extLst>
              </a:tr>
              <a:tr h="235235">
                <a:tc gridSpan="3">
                  <a:txBody>
                    <a:bodyPr/>
                    <a:lstStyle/>
                    <a:p>
                      <a:pPr marL="0" marR="0" algn="l">
                        <a:spcBef>
                          <a:spcPts val="0"/>
                        </a:spcBef>
                        <a:spcAft>
                          <a:spcPts val="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2. </a:t>
                      </a:r>
                      <a:r>
                        <a:rPr lang="en-US" sz="800" b="1" dirty="0" smtClean="0">
                          <a:solidFill>
                            <a:srgbClr val="FFFFFF"/>
                          </a:solidFill>
                          <a:effectLst/>
                          <a:latin typeface="+mn-lt"/>
                          <a:ea typeface="Times New Roman" panose="02020603050405020304" pitchFamily="18" charset="0"/>
                          <a:cs typeface="Times New Roman" panose="02020603050405020304" pitchFamily="18" charset="0"/>
                        </a:rPr>
                        <a:t>Standard(s) (one per row)</a:t>
                      </a:r>
                      <a:endParaRPr lang="en-US" sz="8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1B4873"/>
                    </a:solidFill>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3. </a:t>
                      </a:r>
                      <a:r>
                        <a:rPr lang="en-US" sz="800" b="1" dirty="0" smtClean="0">
                          <a:solidFill>
                            <a:srgbClr val="FFFFFF"/>
                          </a:solidFill>
                          <a:effectLst/>
                          <a:latin typeface="+mn-lt"/>
                          <a:ea typeface="Times New Roman" panose="02020603050405020304" pitchFamily="18" charset="0"/>
                          <a:cs typeface="Times New Roman" panose="02020603050405020304" pitchFamily="18" charset="0"/>
                        </a:rPr>
                        <a:t>Skill(s) (one per row)</a:t>
                      </a:r>
                      <a:endParaRPr lang="en-US" sz="8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1B4873"/>
                    </a:solidFill>
                  </a:tcPr>
                </a:tc>
                <a:tc>
                  <a:txBody>
                    <a:bodyPr/>
                    <a:lstStyle/>
                    <a:p>
                      <a:pPr marL="0" marR="0" algn="l">
                        <a:spcBef>
                          <a:spcPts val="0"/>
                        </a:spcBef>
                        <a:spcAft>
                          <a:spcPts val="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4. Level(s) of Rigor </a:t>
                      </a:r>
                      <a:endParaRPr lang="en-US" sz="8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B4873"/>
                    </a:solidFill>
                  </a:tcPr>
                </a:tc>
                <a:tc>
                  <a:txBody>
                    <a:bodyPr/>
                    <a:lstStyle/>
                    <a:p>
                      <a:pPr marL="0" marR="0" algn="l">
                        <a:spcBef>
                          <a:spcPts val="0"/>
                        </a:spcBef>
                        <a:spcAft>
                          <a:spcPts val="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5. Possible Type(s) of </a:t>
                      </a:r>
                      <a:r>
                        <a:rPr lang="en-US" sz="800" b="1" dirty="0" smtClean="0">
                          <a:solidFill>
                            <a:srgbClr val="FFFFFF"/>
                          </a:solidFill>
                          <a:effectLst/>
                          <a:latin typeface="+mn-lt"/>
                          <a:ea typeface="Times New Roman" panose="02020603050405020304" pitchFamily="18" charset="0"/>
                          <a:cs typeface="Times New Roman" panose="02020603050405020304" pitchFamily="18" charset="0"/>
                        </a:rPr>
                        <a:t>Items</a:t>
                      </a:r>
                      <a:endParaRPr lang="en-US" sz="8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B4873"/>
                    </a:solidFill>
                  </a:tcPr>
                </a:tc>
                <a:extLst>
                  <a:ext uri="{0D108BD9-81ED-4DB2-BD59-A6C34878D82A}">
                    <a16:rowId xmlns="" xmlns:a16="http://schemas.microsoft.com/office/drawing/2014/main" val="10001"/>
                  </a:ext>
                </a:extLst>
              </a:tr>
              <a:tr h="599166">
                <a:tc gridSpan="3">
                  <a:txBody>
                    <a:bodyPr/>
                    <a:lstStyle/>
                    <a:p>
                      <a:pPr algn="l">
                        <a:lnSpc>
                          <a:spcPct val="90000"/>
                        </a:lnSpc>
                      </a:pPr>
                      <a:r>
                        <a:rPr lang="en-US" sz="800" b="1" dirty="0">
                          <a:solidFill>
                            <a:srgbClr val="4B4B4B"/>
                          </a:solidFill>
                          <a:effectLst/>
                          <a:latin typeface="+mn-lt"/>
                        </a:rPr>
                        <a:t>Reading Informational </a:t>
                      </a:r>
                      <a:r>
                        <a:rPr lang="en-US" sz="800" b="1" dirty="0" smtClean="0">
                          <a:solidFill>
                            <a:srgbClr val="4B4B4B"/>
                          </a:solidFill>
                          <a:effectLst/>
                          <a:latin typeface="+mn-lt"/>
                        </a:rPr>
                        <a:t>Text 1:</a:t>
                      </a:r>
                    </a:p>
                    <a:p>
                      <a:pPr algn="l">
                        <a:lnSpc>
                          <a:spcPct val="90000"/>
                        </a:lnSpc>
                      </a:pPr>
                      <a:r>
                        <a:rPr lang="en-US" sz="800" dirty="0" smtClean="0">
                          <a:solidFill>
                            <a:srgbClr val="4B4B4B"/>
                          </a:solidFill>
                          <a:effectLst/>
                          <a:latin typeface="+mn-lt"/>
                        </a:rPr>
                        <a:t>Quote </a:t>
                      </a:r>
                      <a:r>
                        <a:rPr lang="en-US" sz="800" dirty="0">
                          <a:solidFill>
                            <a:srgbClr val="4B4B4B"/>
                          </a:solidFill>
                          <a:effectLst/>
                          <a:latin typeface="+mn-lt"/>
                        </a:rPr>
                        <a:t>accurately from a text when explaining what the text says explicitly and when drawing inferences from the text.</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Quote accurately from the text (explicitly and making inferences).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1</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SR</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extLst>
                  <a:ext uri="{0D108BD9-81ED-4DB2-BD59-A6C34878D82A}">
                    <a16:rowId xmlns="" xmlns:a16="http://schemas.microsoft.com/office/drawing/2014/main" val="10002"/>
                  </a:ext>
                </a:extLst>
              </a:tr>
              <a:tr h="599166">
                <a:tc gridSpan="3">
                  <a:txBody>
                    <a:bodyPr/>
                    <a:lstStyle/>
                    <a:p>
                      <a:pPr algn="l">
                        <a:lnSpc>
                          <a:spcPct val="90000"/>
                        </a:lnSpc>
                      </a:pPr>
                      <a:r>
                        <a:rPr lang="en-US" sz="800" b="1" dirty="0">
                          <a:solidFill>
                            <a:srgbClr val="4B4B4B"/>
                          </a:solidFill>
                          <a:effectLst/>
                          <a:latin typeface="+mn-lt"/>
                        </a:rPr>
                        <a:t>Reading Informational </a:t>
                      </a:r>
                      <a:r>
                        <a:rPr lang="en-US" sz="800" b="1" dirty="0" smtClean="0">
                          <a:solidFill>
                            <a:srgbClr val="4B4B4B"/>
                          </a:solidFill>
                          <a:effectLst/>
                          <a:latin typeface="+mn-lt"/>
                        </a:rPr>
                        <a:t>Text 2:</a:t>
                      </a:r>
                    </a:p>
                    <a:p>
                      <a:pPr algn="l">
                        <a:lnSpc>
                          <a:spcPct val="90000"/>
                        </a:lnSpc>
                      </a:pPr>
                      <a:r>
                        <a:rPr lang="en-US" sz="800" dirty="0" smtClean="0">
                          <a:solidFill>
                            <a:srgbClr val="4B4B4B"/>
                          </a:solidFill>
                          <a:effectLst/>
                          <a:latin typeface="+mn-lt"/>
                        </a:rPr>
                        <a:t>Determine </a:t>
                      </a:r>
                      <a:r>
                        <a:rPr lang="en-US" sz="800" dirty="0">
                          <a:solidFill>
                            <a:srgbClr val="4B4B4B"/>
                          </a:solidFill>
                          <a:effectLst/>
                          <a:latin typeface="+mn-lt"/>
                        </a:rPr>
                        <a:t>two or more main ideas of a text and explain how they are supported by key details; summarize the text.</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Identify main ideas and how key details support them.</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2</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CR</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extLst>
                  <a:ext uri="{0D108BD9-81ED-4DB2-BD59-A6C34878D82A}">
                    <a16:rowId xmlns="" xmlns:a16="http://schemas.microsoft.com/office/drawing/2014/main" val="10003"/>
                  </a:ext>
                </a:extLst>
              </a:tr>
              <a:tr h="599166">
                <a:tc gridSpan="3">
                  <a:txBody>
                    <a:bodyPr/>
                    <a:lstStyle/>
                    <a:p>
                      <a:pPr algn="l">
                        <a:lnSpc>
                          <a:spcPct val="90000"/>
                        </a:lnSpc>
                      </a:pPr>
                      <a:r>
                        <a:rPr lang="en-US" sz="800" b="1" dirty="0">
                          <a:solidFill>
                            <a:srgbClr val="4B4B4B"/>
                          </a:solidFill>
                          <a:effectLst/>
                          <a:latin typeface="+mn-lt"/>
                        </a:rPr>
                        <a:t>Reading Informational </a:t>
                      </a:r>
                      <a:r>
                        <a:rPr lang="en-US" sz="800" b="1" dirty="0" smtClean="0">
                          <a:solidFill>
                            <a:srgbClr val="4B4B4B"/>
                          </a:solidFill>
                          <a:effectLst/>
                          <a:latin typeface="+mn-lt"/>
                        </a:rPr>
                        <a:t>Text 4:</a:t>
                      </a:r>
                    </a:p>
                    <a:p>
                      <a:pPr algn="l">
                        <a:lnSpc>
                          <a:spcPct val="90000"/>
                        </a:lnSpc>
                      </a:pPr>
                      <a:r>
                        <a:rPr lang="en-US" sz="800" dirty="0" smtClean="0">
                          <a:solidFill>
                            <a:srgbClr val="4B4B4B"/>
                          </a:solidFill>
                          <a:effectLst/>
                          <a:latin typeface="+mn-lt"/>
                        </a:rPr>
                        <a:t>Determine </a:t>
                      </a:r>
                      <a:r>
                        <a:rPr lang="en-US" sz="800" dirty="0">
                          <a:solidFill>
                            <a:srgbClr val="4B4B4B"/>
                          </a:solidFill>
                          <a:effectLst/>
                          <a:latin typeface="+mn-lt"/>
                        </a:rPr>
                        <a:t>the meaning of general academic and domain-specific words and phrases in a text relevant to a grade 5 topic or subject area.</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Determine the meaning of new vocabulary words.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2</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SR</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extLst>
                  <a:ext uri="{0D108BD9-81ED-4DB2-BD59-A6C34878D82A}">
                    <a16:rowId xmlns="" xmlns:a16="http://schemas.microsoft.com/office/drawing/2014/main" val="10004"/>
                  </a:ext>
                </a:extLst>
              </a:tr>
              <a:tr h="599166">
                <a:tc gridSpan="3">
                  <a:txBody>
                    <a:bodyPr/>
                    <a:lstStyle/>
                    <a:p>
                      <a:pPr algn="l">
                        <a:lnSpc>
                          <a:spcPct val="90000"/>
                        </a:lnSpc>
                      </a:pPr>
                      <a:r>
                        <a:rPr lang="en-US" sz="800" b="1" dirty="0">
                          <a:solidFill>
                            <a:srgbClr val="4B4B4B"/>
                          </a:solidFill>
                          <a:effectLst/>
                          <a:latin typeface="+mn-lt"/>
                        </a:rPr>
                        <a:t>Reading Informational </a:t>
                      </a:r>
                      <a:r>
                        <a:rPr lang="en-US" sz="800" b="1" dirty="0" smtClean="0">
                          <a:solidFill>
                            <a:srgbClr val="4B4B4B"/>
                          </a:solidFill>
                          <a:effectLst/>
                          <a:latin typeface="+mn-lt"/>
                        </a:rPr>
                        <a:t>Text 8:</a:t>
                      </a:r>
                    </a:p>
                    <a:p>
                      <a:pPr algn="l">
                        <a:lnSpc>
                          <a:spcPct val="90000"/>
                        </a:lnSpc>
                      </a:pPr>
                      <a:r>
                        <a:rPr lang="en-US" sz="800" dirty="0" smtClean="0">
                          <a:solidFill>
                            <a:srgbClr val="4B4B4B"/>
                          </a:solidFill>
                          <a:effectLst/>
                          <a:latin typeface="+mn-lt"/>
                        </a:rPr>
                        <a:t>Explain </a:t>
                      </a:r>
                      <a:r>
                        <a:rPr lang="en-US" sz="800" dirty="0">
                          <a:solidFill>
                            <a:srgbClr val="4B4B4B"/>
                          </a:solidFill>
                          <a:effectLst/>
                          <a:latin typeface="+mn-lt"/>
                        </a:rPr>
                        <a:t>how an author uses reasons and evidence to support particular points in a text, identifying which reasons and evidence support which point(s).</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Explain how the author uses evidence to support his or her claims.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4</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CR</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extLst>
                  <a:ext uri="{0D108BD9-81ED-4DB2-BD59-A6C34878D82A}">
                    <a16:rowId xmlns="" xmlns:a16="http://schemas.microsoft.com/office/drawing/2014/main" val="10005"/>
                  </a:ext>
                </a:extLst>
              </a:tr>
              <a:tr h="314941">
                <a:tc rowSpan="2" gridSpan="3">
                  <a:txBody>
                    <a:bodyPr/>
                    <a:lstStyle/>
                    <a:p>
                      <a:pPr algn="l">
                        <a:lnSpc>
                          <a:spcPct val="90000"/>
                        </a:lnSpc>
                      </a:pPr>
                      <a:r>
                        <a:rPr lang="en-US" sz="800" b="1" dirty="0">
                          <a:solidFill>
                            <a:srgbClr val="4B4B4B"/>
                          </a:solidFill>
                          <a:effectLst/>
                          <a:latin typeface="+mn-lt"/>
                        </a:rPr>
                        <a:t>Writing </a:t>
                      </a:r>
                      <a:r>
                        <a:rPr lang="en-US" sz="800" b="1" dirty="0" smtClean="0">
                          <a:solidFill>
                            <a:srgbClr val="4B4B4B"/>
                          </a:solidFill>
                          <a:effectLst/>
                          <a:latin typeface="+mn-lt"/>
                        </a:rPr>
                        <a:t>1:</a:t>
                      </a:r>
                    </a:p>
                    <a:p>
                      <a:pPr algn="l">
                        <a:lnSpc>
                          <a:spcPct val="90000"/>
                        </a:lnSpc>
                      </a:pPr>
                      <a:r>
                        <a:rPr lang="en-US" sz="800" dirty="0" smtClean="0">
                          <a:solidFill>
                            <a:srgbClr val="4B4B4B"/>
                          </a:solidFill>
                          <a:effectLst/>
                          <a:latin typeface="+mn-lt"/>
                        </a:rPr>
                        <a:t>Write </a:t>
                      </a:r>
                      <a:r>
                        <a:rPr lang="en-US" sz="800" dirty="0">
                          <a:solidFill>
                            <a:srgbClr val="4B4B4B"/>
                          </a:solidFill>
                          <a:effectLst/>
                          <a:latin typeface="+mn-lt"/>
                        </a:rPr>
                        <a:t>opinion pieces on topics or texts, supporting a point of view with reasons and information</a:t>
                      </a:r>
                      <a:r>
                        <a:rPr lang="en-US" sz="800" dirty="0" smtClean="0">
                          <a:solidFill>
                            <a:srgbClr val="4B4B4B"/>
                          </a:solidFill>
                          <a:effectLst/>
                          <a:latin typeface="+mn-lt"/>
                        </a:rPr>
                        <a:t>.</a:t>
                      </a:r>
                      <a:endParaRPr lang="en-US" sz="800" dirty="0">
                        <a:solidFill>
                          <a:srgbClr val="4B4B4B"/>
                        </a:solidFill>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rowSpan="2" hMerge="1">
                  <a:txBody>
                    <a:bodyPr/>
                    <a:lstStyle/>
                    <a:p>
                      <a:endParaRPr lang="en-US"/>
                    </a:p>
                  </a:txBody>
                  <a:tcPr/>
                </a:tc>
                <a:tc rowSpan="2" hMerge="1">
                  <a:txBody>
                    <a:bodyPr/>
                    <a:lstStyle/>
                    <a:p>
                      <a:endParaRPr lang="en-US"/>
                    </a:p>
                  </a:txBody>
                  <a:tcPr/>
                </a:tc>
                <a:tc>
                  <a:txBody>
                    <a:bodyPr/>
                    <a:lstStyle/>
                    <a:p>
                      <a:pPr algn="l"/>
                      <a:r>
                        <a:rPr lang="en-US" sz="800" b="0" dirty="0">
                          <a:solidFill>
                            <a:srgbClr val="4B4B4B"/>
                          </a:solidFill>
                          <a:effectLst/>
                          <a:latin typeface="+mn-lt"/>
                        </a:rPr>
                        <a:t>Write an opinion piece on texts. </a:t>
                      </a: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5</a:t>
                      </a: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CR, PT</a:t>
                      </a: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extLst>
                  <a:ext uri="{0D108BD9-81ED-4DB2-BD59-A6C34878D82A}">
                    <a16:rowId xmlns="" xmlns:a16="http://schemas.microsoft.com/office/drawing/2014/main" val="10006"/>
                  </a:ext>
                </a:extLst>
              </a:tr>
              <a:tr h="314941">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rgbClr val="4B4B4B"/>
                          </a:solidFill>
                          <a:effectLst/>
                          <a:latin typeface="+mn-lt"/>
                        </a:rPr>
                        <a:t>Support your point of view with evidence.</a:t>
                      </a: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marL="0" indent="0" algn="l">
                        <a:lnSpc>
                          <a:spcPct val="90000"/>
                        </a:lnSpc>
                      </a:pPr>
                      <a:r>
                        <a:rPr lang="en-US" sz="800" dirty="0" smtClean="0">
                          <a:solidFill>
                            <a:srgbClr val="4B4B4B"/>
                          </a:solidFill>
                          <a:effectLst/>
                          <a:latin typeface="+mn-lt"/>
                        </a:rPr>
                        <a:t> 5</a:t>
                      </a:r>
                      <a:endParaRPr lang="en-US" sz="800" dirty="0">
                        <a:solidFill>
                          <a:srgbClr val="4B4B4B"/>
                        </a:solidFill>
                        <a:effectLst/>
                        <a:latin typeface="+mn-lt"/>
                      </a:endParaRPr>
                    </a:p>
                  </a:txBody>
                  <a:tcPr marL="41487" marR="41487" marT="41487" marB="41487">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rgbClr val="4B4B4B"/>
                          </a:solidFill>
                          <a:effectLst/>
                          <a:latin typeface="+mn-lt"/>
                          <a:ea typeface="Times New Roman" panose="02020603050405020304" pitchFamily="18" charset="0"/>
                          <a:cs typeface="Times New Roman" panose="02020603050405020304" pitchFamily="18" charset="0"/>
                        </a:rPr>
                        <a:t> CR, PT</a:t>
                      </a:r>
                    </a:p>
                  </a:txBody>
                  <a:tcPr marL="41487" marR="41487" marT="41487" marB="41487">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extLst>
                  <a:ext uri="{0D108BD9-81ED-4DB2-BD59-A6C34878D82A}">
                    <a16:rowId xmlns="" xmlns:a16="http://schemas.microsoft.com/office/drawing/2014/main" val="10007"/>
                  </a:ext>
                </a:extLst>
              </a:tr>
              <a:tr h="235235">
                <a:tc gridSpan="6">
                  <a:txBody>
                    <a:bodyPr/>
                    <a:lstStyle/>
                    <a:p>
                      <a:pPr marL="0" marR="0" algn="l">
                        <a:spcBef>
                          <a:spcPts val="0"/>
                        </a:spcBef>
                        <a:spcAft>
                          <a:spcPts val="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6. Write and/or Select Assessment Items</a:t>
                      </a:r>
                      <a:endParaRPr lang="en-US" sz="8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B487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235235">
                <a:tc>
                  <a:txBody>
                    <a:bodyPr/>
                    <a:lstStyle/>
                    <a:p>
                      <a:pPr algn="l">
                        <a:spcAft>
                          <a:spcPts val="1000"/>
                        </a:spcAft>
                      </a:pPr>
                      <a:r>
                        <a:rPr lang="en-US" sz="800" dirty="0" smtClean="0">
                          <a:solidFill>
                            <a:schemeClr val="bg1"/>
                          </a:solidFill>
                          <a:effectLst/>
                          <a:latin typeface="+mn-lt"/>
                        </a:rPr>
                        <a:t>Item #</a:t>
                      </a:r>
                      <a:endParaRPr lang="en-US" sz="800" dirty="0">
                        <a:solidFill>
                          <a:schemeClr val="bg1"/>
                        </a:solidFill>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B4873"/>
                    </a:solidFill>
                  </a:tcP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800" b="1" dirty="0" smtClean="0">
                          <a:solidFill>
                            <a:srgbClr val="FFFFFF"/>
                          </a:solidFill>
                          <a:effectLst/>
                          <a:latin typeface="+mn-lt"/>
                          <a:ea typeface="Times New Roman" panose="02020603050405020304" pitchFamily="18" charset="0"/>
                          <a:cs typeface="Times New Roman" panose="02020603050405020304" pitchFamily="18" charset="0"/>
                        </a:rPr>
                        <a:t>Standard(s) and/or Skill(s)</a:t>
                      </a:r>
                      <a:endParaRPr lang="en-US" sz="800" dirty="0" smtClean="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B4873"/>
                    </a:solidFill>
                  </a:tcPr>
                </a:tc>
                <a:tc>
                  <a:txBody>
                    <a:bodyPr/>
                    <a:lstStyle/>
                    <a:p>
                      <a:pPr algn="l">
                        <a:spcAft>
                          <a:spcPts val="100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Type of Item</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B4873"/>
                    </a:solidFill>
                  </a:tcPr>
                </a:tc>
                <a:tc>
                  <a:txBody>
                    <a:bodyPr/>
                    <a:lstStyle/>
                    <a:p>
                      <a:pPr algn="l"/>
                      <a:r>
                        <a:rPr lang="en-US" sz="800" b="1" dirty="0">
                          <a:solidFill>
                            <a:srgbClr val="FFFFFF"/>
                          </a:solidFill>
                          <a:effectLst/>
                          <a:latin typeface="+mn-lt"/>
                          <a:ea typeface="Times New Roman" panose="02020603050405020304" pitchFamily="18" charset="0"/>
                          <a:cs typeface="Times New Roman" panose="02020603050405020304" pitchFamily="18" charset="0"/>
                        </a:rPr>
                        <a:t>Level(s) of Rigor</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B4873"/>
                    </a:solidFill>
                  </a:tcPr>
                </a:tc>
                <a:tc>
                  <a:txBody>
                    <a:bodyPr/>
                    <a:lstStyle/>
                    <a:p>
                      <a:pPr algn="l"/>
                      <a:r>
                        <a:rPr lang="en-US" sz="800" b="1" dirty="0">
                          <a:solidFill>
                            <a:srgbClr val="FFFFFF"/>
                          </a:solidFill>
                          <a:effectLst/>
                          <a:latin typeface="+mn-lt"/>
                          <a:ea typeface="Times New Roman" panose="02020603050405020304" pitchFamily="18" charset="0"/>
                          <a:cs typeface="Times New Roman" panose="02020603050405020304" pitchFamily="18" charset="0"/>
                        </a:rPr>
                        <a:t># of Points</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B4873"/>
                    </a:solidFill>
                  </a:tcPr>
                </a:tc>
                <a:tc>
                  <a:txBody>
                    <a:bodyPr/>
                    <a:lstStyle/>
                    <a:p>
                      <a:pPr algn="l"/>
                      <a:r>
                        <a:rPr lang="en-US" sz="800" b="1" dirty="0">
                          <a:solidFill>
                            <a:srgbClr val="FFFFFF"/>
                          </a:solidFill>
                          <a:effectLst/>
                          <a:latin typeface="+mn-lt"/>
                          <a:ea typeface="Times New Roman" panose="02020603050405020304" pitchFamily="18" charset="0"/>
                          <a:cs typeface="Times New Roman" panose="02020603050405020304" pitchFamily="18" charset="0"/>
                        </a:rPr>
                        <a:t>% of Assessment</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B4873"/>
                    </a:solidFill>
                  </a:tcPr>
                </a:tc>
                <a:extLst>
                  <a:ext uri="{0D108BD9-81ED-4DB2-BD59-A6C34878D82A}">
                    <a16:rowId xmlns="" xmlns:a16="http://schemas.microsoft.com/office/drawing/2014/main" val="10009"/>
                  </a:ext>
                </a:extLst>
              </a:tr>
              <a:tr h="279947">
                <a:tc>
                  <a:txBody>
                    <a:bodyPr/>
                    <a:lstStyle/>
                    <a:p>
                      <a:pPr marL="0" marR="0">
                        <a:spcBef>
                          <a:spcPts val="300"/>
                        </a:spcBef>
                        <a:spcAft>
                          <a:spcPts val="300"/>
                        </a:spcAft>
                      </a:pPr>
                      <a:r>
                        <a:rPr lang="en-US" sz="800">
                          <a:effectLst/>
                          <a:latin typeface="Corbel"/>
                          <a:ea typeface="Times New Roman"/>
                          <a:cs typeface="Times New Roman"/>
                        </a:rPr>
                        <a:t>1</a:t>
                      </a:r>
                      <a:endParaRPr lang="en-US" sz="80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r>
                        <a:rPr lang="en-US" sz="800" dirty="0">
                          <a:effectLst/>
                          <a:latin typeface="Corbel"/>
                          <a:ea typeface="Times New Roman"/>
                          <a:cs typeface="Times New Roman"/>
                        </a:rPr>
                        <a:t>Determine the meaning of new vocabulary words.</a:t>
                      </a: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800">
                          <a:effectLst/>
                          <a:latin typeface="Corbel"/>
                          <a:ea typeface="Times New Roman"/>
                          <a:cs typeface="Times New Roman"/>
                        </a:rPr>
                        <a:t>SR-MC</a:t>
                      </a: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800">
                          <a:effectLst/>
                          <a:latin typeface="Corbel"/>
                          <a:ea typeface="Times New Roman"/>
                          <a:cs typeface="Times New Roman"/>
                        </a:rPr>
                        <a:t>1–3</a:t>
                      </a: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800" dirty="0">
                          <a:effectLst/>
                          <a:latin typeface="Corbel"/>
                          <a:ea typeface="Times New Roman"/>
                          <a:cs typeface="Times New Roman"/>
                        </a:rPr>
                        <a:t>5</a:t>
                      </a: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r>
                        <a:rPr lang="en-US" sz="800">
                          <a:effectLst/>
                          <a:latin typeface="Corbel"/>
                          <a:ea typeface="Times New Roman"/>
                          <a:cs typeface="Times New Roman"/>
                        </a:rPr>
                        <a:t>14</a:t>
                      </a: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extLst>
                  <a:ext uri="{0D108BD9-81ED-4DB2-BD59-A6C34878D82A}">
                    <a16:rowId xmlns="" xmlns:a16="http://schemas.microsoft.com/office/drawing/2014/main" val="10010"/>
                  </a:ext>
                </a:extLst>
              </a:tr>
              <a:tr h="419921">
                <a:tc>
                  <a:txBody>
                    <a:bodyPr/>
                    <a:lstStyle/>
                    <a:p>
                      <a:pPr marL="0" marR="0">
                        <a:spcBef>
                          <a:spcPts val="300"/>
                        </a:spcBef>
                        <a:spcAft>
                          <a:spcPts val="300"/>
                        </a:spcAft>
                      </a:pPr>
                      <a:r>
                        <a:rPr lang="en-US" sz="800">
                          <a:effectLst/>
                          <a:latin typeface="Corbel"/>
                          <a:ea typeface="Times New Roman"/>
                          <a:cs typeface="Times New Roman"/>
                        </a:rPr>
                        <a:t>2</a:t>
                      </a:r>
                      <a:endParaRPr lang="en-US" sz="80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r>
                        <a:rPr lang="en-US" sz="800">
                          <a:effectLst/>
                          <a:latin typeface="Corbel"/>
                          <a:ea typeface="Times New Roman"/>
                          <a:cs typeface="Times New Roman"/>
                        </a:rPr>
                        <a:t>Quote accurately, identify main ideas and explain how the author uses evidence.</a:t>
                      </a: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800">
                          <a:effectLst/>
                          <a:latin typeface="Corbel"/>
                          <a:ea typeface="Times New Roman"/>
                          <a:cs typeface="Times New Roman"/>
                        </a:rPr>
                        <a:t>CR-Short Answer</a:t>
                      </a: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800">
                          <a:effectLst/>
                          <a:latin typeface="Corbel"/>
                          <a:ea typeface="Times New Roman"/>
                          <a:cs typeface="Times New Roman"/>
                        </a:rPr>
                        <a:t>1–4</a:t>
                      </a: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800" dirty="0">
                          <a:effectLst/>
                          <a:latin typeface="Corbel"/>
                          <a:ea typeface="Times New Roman"/>
                          <a:cs typeface="Times New Roman"/>
                        </a:rPr>
                        <a:t>12</a:t>
                      </a: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r>
                        <a:rPr lang="en-US" sz="800" dirty="0">
                          <a:effectLst/>
                          <a:latin typeface="Corbel"/>
                          <a:ea typeface="Times New Roman"/>
                          <a:cs typeface="Times New Roman"/>
                        </a:rPr>
                        <a:t>34</a:t>
                      </a: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extLst>
                  <a:ext uri="{0D108BD9-81ED-4DB2-BD59-A6C34878D82A}">
                    <a16:rowId xmlns="" xmlns:a16="http://schemas.microsoft.com/office/drawing/2014/main" val="10011"/>
                  </a:ext>
                </a:extLst>
              </a:tr>
              <a:tr h="279947">
                <a:tc>
                  <a:txBody>
                    <a:bodyPr/>
                    <a:lstStyle/>
                    <a:p>
                      <a:pPr marL="0" marR="0">
                        <a:spcBef>
                          <a:spcPts val="300"/>
                        </a:spcBef>
                        <a:spcAft>
                          <a:spcPts val="300"/>
                        </a:spcAft>
                      </a:pPr>
                      <a:r>
                        <a:rPr lang="en-US" sz="800">
                          <a:effectLst/>
                          <a:latin typeface="Corbel"/>
                          <a:ea typeface="Times New Roman"/>
                          <a:cs typeface="Times New Roman"/>
                        </a:rPr>
                        <a:t>3</a:t>
                      </a:r>
                      <a:endParaRPr lang="en-US" sz="80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300"/>
                        </a:spcBef>
                        <a:spcAft>
                          <a:spcPts val="300"/>
                        </a:spcAft>
                      </a:pPr>
                      <a:r>
                        <a:rPr lang="en-US" sz="800">
                          <a:effectLst/>
                          <a:latin typeface="Corbel"/>
                          <a:ea typeface="Times New Roman"/>
                          <a:cs typeface="Times New Roman"/>
                        </a:rPr>
                        <a:t>Write an opinion, and support your point of view. </a:t>
                      </a: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r>
                        <a:rPr lang="en-US" sz="800">
                          <a:effectLst/>
                          <a:latin typeface="Corbel"/>
                          <a:ea typeface="Times New Roman"/>
                          <a:cs typeface="Times New Roman"/>
                        </a:rPr>
                        <a:t>PT-Essay</a:t>
                      </a: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r>
                        <a:rPr lang="en-US" sz="800" dirty="0">
                          <a:effectLst/>
                          <a:latin typeface="Corbel"/>
                          <a:ea typeface="Times New Roman"/>
                          <a:cs typeface="Times New Roman"/>
                        </a:rPr>
                        <a:t>5</a:t>
                      </a: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r>
                        <a:rPr lang="en-US" sz="800">
                          <a:effectLst/>
                          <a:latin typeface="Corbel"/>
                          <a:ea typeface="Times New Roman"/>
                          <a:cs typeface="Times New Roman"/>
                        </a:rPr>
                        <a:t>18</a:t>
                      </a: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300"/>
                        </a:spcBef>
                        <a:spcAft>
                          <a:spcPts val="300"/>
                        </a:spcAft>
                      </a:pPr>
                      <a:r>
                        <a:rPr lang="en-US" sz="800" dirty="0">
                          <a:effectLst/>
                          <a:latin typeface="Corbel"/>
                          <a:ea typeface="Times New Roman"/>
                          <a:cs typeface="Times New Roman"/>
                        </a:rPr>
                        <a:t>51</a:t>
                      </a: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 xmlns:a16="http://schemas.microsoft.com/office/drawing/2014/main" val="10012"/>
                  </a:ext>
                </a:extLst>
              </a:tr>
              <a:tr h="235235">
                <a:tc>
                  <a:txBody>
                    <a:bodyPr/>
                    <a:lstStyle/>
                    <a:p>
                      <a:pPr algn="l"/>
                      <a:r>
                        <a:rPr lang="en-US" sz="800" b="1" dirty="0">
                          <a:solidFill>
                            <a:srgbClr val="FFFFFF"/>
                          </a:solidFill>
                          <a:effectLst/>
                          <a:latin typeface="+mn-lt"/>
                          <a:ea typeface="Times New Roman" panose="02020603050405020304" pitchFamily="18" charset="0"/>
                          <a:cs typeface="Times New Roman" panose="02020603050405020304" pitchFamily="18" charset="0"/>
                        </a:rPr>
                        <a:t>TOTAL</a:t>
                      </a:r>
                      <a:endParaRPr lang="en-US" sz="800" dirty="0">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rgbClr val="1B4873"/>
                    </a:solidFill>
                  </a:tcPr>
                </a:tc>
                <a:tc>
                  <a:txBody>
                    <a:bodyPr/>
                    <a:lstStyle/>
                    <a:p>
                      <a:pPr algn="l"/>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rgbClr val="1B4873"/>
                    </a:solidFill>
                  </a:tcPr>
                </a:tc>
                <a:tc>
                  <a:txBody>
                    <a:bodyPr/>
                    <a:lstStyle/>
                    <a:p>
                      <a:pPr algn="l"/>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rgbClr val="1B4873"/>
                    </a:solidFill>
                  </a:tcPr>
                </a:tc>
                <a:tc>
                  <a:txBody>
                    <a:bodyPr/>
                    <a:lstStyle/>
                    <a:p>
                      <a:pPr algn="l"/>
                      <a:r>
                        <a:rPr lang="en-US" sz="800" b="1" dirty="0">
                          <a:solidFill>
                            <a:srgbClr val="FFFFFF"/>
                          </a:solidFill>
                          <a:effectLst/>
                          <a:latin typeface="+mn-lt"/>
                          <a:ea typeface="Times New Roman" panose="02020603050405020304" pitchFamily="18" charset="0"/>
                          <a:cs typeface="Times New Roman" panose="02020603050405020304" pitchFamily="18" charset="0"/>
                        </a:rPr>
                        <a:t> </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rgbClr val="1B4873"/>
                    </a:solidFill>
                  </a:tcPr>
                </a:tc>
                <a:tc>
                  <a:txBody>
                    <a:bodyPr/>
                    <a:lstStyle/>
                    <a:p>
                      <a:pPr algn="l"/>
                      <a:r>
                        <a:rPr lang="en-US" sz="800" b="1" dirty="0">
                          <a:solidFill>
                            <a:srgbClr val="FFFFFF"/>
                          </a:solidFill>
                          <a:effectLst/>
                          <a:latin typeface="+mn-lt"/>
                        </a:rPr>
                        <a:t> </a:t>
                      </a:r>
                      <a:r>
                        <a:rPr lang="en-US" sz="800" b="1" dirty="0" smtClean="0">
                          <a:solidFill>
                            <a:srgbClr val="FFFFFF"/>
                          </a:solidFill>
                          <a:effectLst/>
                          <a:latin typeface="+mn-lt"/>
                        </a:rPr>
                        <a:t>35</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rgbClr val="1B4873"/>
                    </a:solidFill>
                  </a:tcPr>
                </a:tc>
                <a:tc>
                  <a:txBody>
                    <a:bodyPr/>
                    <a:lstStyle/>
                    <a:p>
                      <a:pPr algn="l"/>
                      <a:r>
                        <a:rPr lang="en-US" sz="800" b="1" dirty="0">
                          <a:solidFill>
                            <a:srgbClr val="FFFFFF"/>
                          </a:solidFill>
                          <a:effectLst/>
                          <a:latin typeface="+mn-lt"/>
                          <a:ea typeface="Times New Roman" panose="02020603050405020304" pitchFamily="18" charset="0"/>
                          <a:cs typeface="Times New Roman" panose="02020603050405020304" pitchFamily="18" charset="0"/>
                        </a:rPr>
                        <a:t> </a:t>
                      </a:r>
                      <a:r>
                        <a:rPr lang="en-US" sz="800" b="1" dirty="0" smtClean="0">
                          <a:solidFill>
                            <a:srgbClr val="FFFFFF"/>
                          </a:solidFill>
                          <a:effectLst/>
                          <a:latin typeface="+mn-lt"/>
                          <a:ea typeface="Times New Roman" panose="02020603050405020304" pitchFamily="18" charset="0"/>
                          <a:cs typeface="Times New Roman" panose="02020603050405020304" pitchFamily="18" charset="0"/>
                        </a:rPr>
                        <a:t>100%</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rgbClr val="1B4873"/>
                    </a:solidFill>
                  </a:tcPr>
                </a:tc>
                <a:extLst>
                  <a:ext uri="{0D108BD9-81ED-4DB2-BD59-A6C34878D82A}">
                    <a16:rowId xmlns="" xmlns:a16="http://schemas.microsoft.com/office/drawing/2014/main" val="10013"/>
                  </a:ext>
                </a:extLst>
              </a:tr>
            </a:tbl>
          </a:graphicData>
        </a:graphic>
      </p:graphicFrame>
      <p:grpSp>
        <p:nvGrpSpPr>
          <p:cNvPr id="5" name="Group 4"/>
          <p:cNvGrpSpPr/>
          <p:nvPr/>
        </p:nvGrpSpPr>
        <p:grpSpPr>
          <a:xfrm>
            <a:off x="6784614" y="228803"/>
            <a:ext cx="1097280" cy="1005840"/>
            <a:chOff x="2785586" y="119563"/>
            <a:chExt cx="1097280" cy="1005840"/>
          </a:xfrm>
        </p:grpSpPr>
        <p:sp>
          <p:nvSpPr>
            <p:cNvPr id="6" name="Rounded Rectangular Callout 5"/>
            <p:cNvSpPr/>
            <p:nvPr/>
          </p:nvSpPr>
          <p:spPr>
            <a:xfrm>
              <a:off x="2785586" y="119563"/>
              <a:ext cx="1097280" cy="1005840"/>
            </a:xfrm>
            <a:prstGeom prst="wedgeRoundRectCallout">
              <a:avLst>
                <a:gd name="adj1" fmla="val -22078"/>
                <a:gd name="adj2" fmla="val 65592"/>
                <a:gd name="adj3" fmla="val 16667"/>
              </a:avLst>
            </a:prstGeom>
            <a:solidFill>
              <a:schemeClr val="accent4"/>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enna Sue" pitchFamily="2" charset="0"/>
              </a:endParaRPr>
            </a:p>
          </p:txBody>
        </p:sp>
        <p:pic>
          <p:nvPicPr>
            <p:cNvPr id="7" name="Picture 6" descr="Primary Purpos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3528" y="237719"/>
              <a:ext cx="763399" cy="776249"/>
            </a:xfrm>
            <a:prstGeom prst="rect">
              <a:avLst/>
            </a:prstGeom>
          </p:spPr>
        </p:pic>
      </p:grpSp>
      <p:grpSp>
        <p:nvGrpSpPr>
          <p:cNvPr id="8" name="Group 7"/>
          <p:cNvGrpSpPr/>
          <p:nvPr/>
        </p:nvGrpSpPr>
        <p:grpSpPr>
          <a:xfrm>
            <a:off x="2638763" y="1962741"/>
            <a:ext cx="1328114" cy="1005840"/>
            <a:chOff x="2638763" y="1962741"/>
            <a:chExt cx="1328114" cy="1005840"/>
          </a:xfrm>
        </p:grpSpPr>
        <p:sp>
          <p:nvSpPr>
            <p:cNvPr id="9" name="Rounded Rectangular Callout 8"/>
            <p:cNvSpPr/>
            <p:nvPr/>
          </p:nvSpPr>
          <p:spPr>
            <a:xfrm>
              <a:off x="2638763" y="1962741"/>
              <a:ext cx="1328114" cy="1005840"/>
            </a:xfrm>
            <a:prstGeom prst="wedgeRoundRectCallout">
              <a:avLst>
                <a:gd name="adj1" fmla="val -22108"/>
                <a:gd name="adj2" fmla="val -79610"/>
                <a:gd name="adj3" fmla="val 16667"/>
              </a:avLst>
            </a:prstGeom>
            <a:solidFill>
              <a:schemeClr val="accent4"/>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enna Sue" pitchFamily="2" charset="0"/>
              </a:endParaRPr>
            </a:p>
          </p:txBody>
        </p:sp>
        <p:pic>
          <p:nvPicPr>
            <p:cNvPr id="10" name="Picture 9" descr="Standard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9631" y="2212916"/>
              <a:ext cx="1207993" cy="493776"/>
            </a:xfrm>
            <a:prstGeom prst="rect">
              <a:avLst/>
            </a:prstGeom>
          </p:spPr>
        </p:pic>
      </p:grpSp>
      <p:grpSp>
        <p:nvGrpSpPr>
          <p:cNvPr id="11" name="Group 10"/>
          <p:cNvGrpSpPr/>
          <p:nvPr/>
        </p:nvGrpSpPr>
        <p:grpSpPr>
          <a:xfrm>
            <a:off x="4176309" y="1965281"/>
            <a:ext cx="1328114" cy="1005840"/>
            <a:chOff x="4176309" y="1965281"/>
            <a:chExt cx="1328114" cy="1005840"/>
          </a:xfrm>
        </p:grpSpPr>
        <p:sp>
          <p:nvSpPr>
            <p:cNvPr id="12" name="Rounded Rectangular Callout 11"/>
            <p:cNvSpPr/>
            <p:nvPr/>
          </p:nvSpPr>
          <p:spPr>
            <a:xfrm flipH="1">
              <a:off x="4176309" y="1965281"/>
              <a:ext cx="1328114" cy="1005840"/>
            </a:xfrm>
            <a:prstGeom prst="wedgeRoundRectCallout">
              <a:avLst>
                <a:gd name="adj1" fmla="val -22108"/>
                <a:gd name="adj2" fmla="val -79610"/>
                <a:gd name="adj3" fmla="val 16667"/>
              </a:avLst>
            </a:prstGeom>
            <a:solidFill>
              <a:schemeClr val="accent4"/>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enna Sue" pitchFamily="2" charset="0"/>
              </a:endParaRPr>
            </a:p>
          </p:txBody>
        </p:sp>
        <p:pic>
          <p:nvPicPr>
            <p:cNvPr id="13" name="Picture 12" descr="Skill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0121" y="2212916"/>
              <a:ext cx="721560" cy="493776"/>
            </a:xfrm>
            <a:prstGeom prst="rect">
              <a:avLst/>
            </a:prstGeom>
          </p:spPr>
        </p:pic>
      </p:grpSp>
      <p:grpSp>
        <p:nvGrpSpPr>
          <p:cNvPr id="14" name="Group 13"/>
          <p:cNvGrpSpPr/>
          <p:nvPr/>
        </p:nvGrpSpPr>
        <p:grpSpPr>
          <a:xfrm>
            <a:off x="5710469" y="1965281"/>
            <a:ext cx="1328114" cy="1005840"/>
            <a:chOff x="5710469" y="1965281"/>
            <a:chExt cx="1328114" cy="1005840"/>
          </a:xfrm>
        </p:grpSpPr>
        <p:sp>
          <p:nvSpPr>
            <p:cNvPr id="15" name="Rounded Rectangular Callout 14"/>
            <p:cNvSpPr/>
            <p:nvPr/>
          </p:nvSpPr>
          <p:spPr>
            <a:xfrm flipH="1">
              <a:off x="5710469" y="1965281"/>
              <a:ext cx="1328114" cy="1005840"/>
            </a:xfrm>
            <a:prstGeom prst="wedgeRoundRectCallout">
              <a:avLst>
                <a:gd name="adj1" fmla="val -22108"/>
                <a:gd name="adj2" fmla="val -79610"/>
                <a:gd name="adj3" fmla="val 16667"/>
              </a:avLst>
            </a:prstGeom>
            <a:solidFill>
              <a:schemeClr val="accent4"/>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enna Sue" pitchFamily="2" charset="0"/>
              </a:endParaRPr>
            </a:p>
          </p:txBody>
        </p:sp>
        <p:pic>
          <p:nvPicPr>
            <p:cNvPr id="16" name="Picture 15" descr="Levels of Rigor.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1759" y="2091918"/>
              <a:ext cx="978695" cy="777240"/>
            </a:xfrm>
            <a:prstGeom prst="rect">
              <a:avLst/>
            </a:prstGeom>
          </p:spPr>
        </p:pic>
      </p:grpSp>
      <p:grpSp>
        <p:nvGrpSpPr>
          <p:cNvPr id="17" name="Group 16"/>
          <p:cNvGrpSpPr/>
          <p:nvPr/>
        </p:nvGrpSpPr>
        <p:grpSpPr>
          <a:xfrm>
            <a:off x="7224309" y="1965281"/>
            <a:ext cx="1328114" cy="1005840"/>
            <a:chOff x="7224309" y="1965281"/>
            <a:chExt cx="1328114" cy="1005840"/>
          </a:xfrm>
        </p:grpSpPr>
        <p:sp>
          <p:nvSpPr>
            <p:cNvPr id="18" name="Rounded Rectangular Callout 17"/>
            <p:cNvSpPr/>
            <p:nvPr/>
          </p:nvSpPr>
          <p:spPr>
            <a:xfrm flipH="1">
              <a:off x="7224309" y="1965281"/>
              <a:ext cx="1328114" cy="1005840"/>
            </a:xfrm>
            <a:prstGeom prst="wedgeRoundRectCallout">
              <a:avLst>
                <a:gd name="adj1" fmla="val -22108"/>
                <a:gd name="adj2" fmla="val -79610"/>
                <a:gd name="adj3" fmla="val 16667"/>
              </a:avLst>
            </a:prstGeom>
            <a:solidFill>
              <a:schemeClr val="accent4"/>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enna Sue" pitchFamily="2" charset="0"/>
              </a:endParaRPr>
            </a:p>
          </p:txBody>
        </p:sp>
        <p:pic>
          <p:nvPicPr>
            <p:cNvPr id="19" name="Picture 18" descr="Types of Items.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2220" y="2108850"/>
              <a:ext cx="1008698" cy="777240"/>
            </a:xfrm>
            <a:prstGeom prst="rect">
              <a:avLst/>
            </a:prstGeom>
          </p:spPr>
        </p:pic>
      </p:grpSp>
      <p:sp>
        <p:nvSpPr>
          <p:cNvPr id="22" name="Rounded Rectangular Callout 21"/>
          <p:cNvSpPr/>
          <p:nvPr/>
        </p:nvSpPr>
        <p:spPr>
          <a:xfrm>
            <a:off x="4049806" y="3388786"/>
            <a:ext cx="2184725" cy="1005840"/>
          </a:xfrm>
          <a:prstGeom prst="wedgeRoundRectCallout">
            <a:avLst>
              <a:gd name="adj1" fmla="val -21101"/>
              <a:gd name="adj2" fmla="val 94484"/>
              <a:gd name="adj3" fmla="val 16667"/>
            </a:avLst>
          </a:prstGeom>
          <a:solidFill>
            <a:schemeClr val="accent4"/>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enna Sue" pitchFamily="2" charset="0"/>
            </a:endParaRPr>
          </a:p>
        </p:txBody>
      </p:sp>
      <p:pic>
        <p:nvPicPr>
          <p:cNvPr id="23" name="Picture 22" descr="Write and or select assessment items.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19523" y="3499641"/>
            <a:ext cx="1860233" cy="777240"/>
          </a:xfrm>
          <a:prstGeom prst="rect">
            <a:avLst/>
          </a:prstGeom>
        </p:spPr>
      </p:pic>
    </p:spTree>
    <p:extLst>
      <p:ext uri="{BB962C8B-B14F-4D97-AF65-F5344CB8AC3E}">
        <p14:creationId xmlns:p14="http://schemas.microsoft.com/office/powerpoint/2010/main" val="1289978594"/>
      </p:ext>
    </p:extLst>
  </p:cSld>
  <p:clrMapOvr>
    <a:masterClrMapping/>
  </p:clrMapOvr>
  <p:transition advTm="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CONCEPTS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5400" y="4550511"/>
            <a:ext cx="2136330" cy="1775135"/>
          </a:xfrm>
          <a:prstGeom prst="rect">
            <a:avLst/>
          </a:prstGeom>
        </p:spPr>
      </p:pic>
      <p:grpSp>
        <p:nvGrpSpPr>
          <p:cNvPr id="5" name="Group 4"/>
          <p:cNvGrpSpPr/>
          <p:nvPr/>
        </p:nvGrpSpPr>
        <p:grpSpPr>
          <a:xfrm>
            <a:off x="6292332" y="3599231"/>
            <a:ext cx="2135192" cy="1774192"/>
            <a:chOff x="5803917" y="1389936"/>
            <a:chExt cx="1375522" cy="114296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3917" y="1389936"/>
              <a:ext cx="1375522" cy="1142960"/>
            </a:xfrm>
            <a:prstGeom prst="rect">
              <a:avLst/>
            </a:prstGeom>
          </p:spPr>
        </p:pic>
        <p:pic>
          <p:nvPicPr>
            <p:cNvPr id="7" name="Picture 6" descr="Examp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6190" y="1639229"/>
              <a:ext cx="134640" cy="80143"/>
            </a:xfrm>
            <a:prstGeom prst="rect">
              <a:avLst/>
            </a:prstGeom>
          </p:spPr>
        </p:pic>
        <p:pic>
          <p:nvPicPr>
            <p:cNvPr id="8" name="Picture 7" descr="Examp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9959" y="1639229"/>
              <a:ext cx="134640" cy="80143"/>
            </a:xfrm>
            <a:prstGeom prst="rect">
              <a:avLst/>
            </a:prstGeom>
          </p:spPr>
        </p:pic>
        <p:pic>
          <p:nvPicPr>
            <p:cNvPr id="9" name="Picture 8" descr="Examp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0322" y="1639229"/>
              <a:ext cx="134640" cy="80143"/>
            </a:xfrm>
            <a:prstGeom prst="rect">
              <a:avLst/>
            </a:prstGeom>
          </p:spPr>
        </p:pic>
        <p:pic>
          <p:nvPicPr>
            <p:cNvPr id="10" name="Picture 9" descr="Examp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9314" y="1639229"/>
              <a:ext cx="134640" cy="80143"/>
            </a:xfrm>
            <a:prstGeom prst="rect">
              <a:avLst/>
            </a:prstGeom>
          </p:spPr>
        </p:pic>
        <p:pic>
          <p:nvPicPr>
            <p:cNvPr id="11" name="Picture 10" descr="Examp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6190" y="1733039"/>
              <a:ext cx="134640" cy="80143"/>
            </a:xfrm>
            <a:prstGeom prst="rect">
              <a:avLst/>
            </a:prstGeom>
          </p:spPr>
        </p:pic>
        <p:pic>
          <p:nvPicPr>
            <p:cNvPr id="12" name="Picture 11" descr="Examp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9959" y="1733039"/>
              <a:ext cx="134640" cy="80143"/>
            </a:xfrm>
            <a:prstGeom prst="rect">
              <a:avLst/>
            </a:prstGeom>
          </p:spPr>
        </p:pic>
        <p:pic>
          <p:nvPicPr>
            <p:cNvPr id="13" name="Picture 12" descr="Examp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0322" y="1733039"/>
              <a:ext cx="134640" cy="80143"/>
            </a:xfrm>
            <a:prstGeom prst="rect">
              <a:avLst/>
            </a:prstGeom>
          </p:spPr>
        </p:pic>
        <p:pic>
          <p:nvPicPr>
            <p:cNvPr id="14" name="Picture 13" descr="Examp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9314" y="1733039"/>
              <a:ext cx="134640" cy="80143"/>
            </a:xfrm>
            <a:prstGeom prst="rect">
              <a:avLst/>
            </a:prstGeom>
          </p:spPr>
        </p:pic>
        <p:pic>
          <p:nvPicPr>
            <p:cNvPr id="15" name="Picture 14" descr="Examp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6190" y="1826850"/>
              <a:ext cx="134640" cy="80143"/>
            </a:xfrm>
            <a:prstGeom prst="rect">
              <a:avLst/>
            </a:prstGeom>
          </p:spPr>
        </p:pic>
        <p:pic>
          <p:nvPicPr>
            <p:cNvPr id="16" name="Picture 15" descr="Examp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9959" y="1826850"/>
              <a:ext cx="134640" cy="80143"/>
            </a:xfrm>
            <a:prstGeom prst="rect">
              <a:avLst/>
            </a:prstGeom>
          </p:spPr>
        </p:pic>
        <p:pic>
          <p:nvPicPr>
            <p:cNvPr id="17" name="Picture 16" descr="Examp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0322" y="1826850"/>
              <a:ext cx="134640" cy="80143"/>
            </a:xfrm>
            <a:prstGeom prst="rect">
              <a:avLst/>
            </a:prstGeom>
          </p:spPr>
        </p:pic>
        <p:pic>
          <p:nvPicPr>
            <p:cNvPr id="18" name="Picture 17" descr="Examp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9314" y="1826850"/>
              <a:ext cx="134640" cy="80143"/>
            </a:xfrm>
            <a:prstGeom prst="rect">
              <a:avLst/>
            </a:prstGeom>
          </p:spPr>
        </p:pic>
        <p:pic>
          <p:nvPicPr>
            <p:cNvPr id="19" name="Picture 18" descr="Examp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6190" y="1917817"/>
              <a:ext cx="134640" cy="80143"/>
            </a:xfrm>
            <a:prstGeom prst="rect">
              <a:avLst/>
            </a:prstGeom>
          </p:spPr>
        </p:pic>
        <p:pic>
          <p:nvPicPr>
            <p:cNvPr id="20" name="Picture 19" descr="Examp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9959" y="1917817"/>
              <a:ext cx="134640" cy="80143"/>
            </a:xfrm>
            <a:prstGeom prst="rect">
              <a:avLst/>
            </a:prstGeom>
          </p:spPr>
        </p:pic>
        <p:pic>
          <p:nvPicPr>
            <p:cNvPr id="21" name="Picture 20" descr="Examp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0322" y="1917817"/>
              <a:ext cx="134640" cy="80143"/>
            </a:xfrm>
            <a:prstGeom prst="rect">
              <a:avLst/>
            </a:prstGeom>
          </p:spPr>
        </p:pic>
        <p:pic>
          <p:nvPicPr>
            <p:cNvPr id="22" name="Picture 21" descr="Examp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9314" y="1917817"/>
              <a:ext cx="134640" cy="80143"/>
            </a:xfrm>
            <a:prstGeom prst="rect">
              <a:avLst/>
            </a:prstGeom>
          </p:spPr>
        </p:pic>
        <p:pic>
          <p:nvPicPr>
            <p:cNvPr id="23" name="Picture 22" descr="Examp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6190" y="2000257"/>
              <a:ext cx="134640" cy="80143"/>
            </a:xfrm>
            <a:prstGeom prst="rect">
              <a:avLst/>
            </a:prstGeom>
          </p:spPr>
        </p:pic>
        <p:pic>
          <p:nvPicPr>
            <p:cNvPr id="24" name="Picture 23" descr="Examp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9959" y="2000257"/>
              <a:ext cx="134640" cy="80143"/>
            </a:xfrm>
            <a:prstGeom prst="rect">
              <a:avLst/>
            </a:prstGeom>
          </p:spPr>
        </p:pic>
        <p:pic>
          <p:nvPicPr>
            <p:cNvPr id="25" name="Picture 24" descr="Examp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0322" y="2000257"/>
              <a:ext cx="134640" cy="80143"/>
            </a:xfrm>
            <a:prstGeom prst="rect">
              <a:avLst/>
            </a:prstGeom>
          </p:spPr>
        </p:pic>
        <p:pic>
          <p:nvPicPr>
            <p:cNvPr id="26" name="Picture 25" descr="Examp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9314" y="2000257"/>
              <a:ext cx="134640" cy="80143"/>
            </a:xfrm>
            <a:prstGeom prst="rect">
              <a:avLst/>
            </a:prstGeom>
          </p:spPr>
        </p:pic>
      </p:grpSp>
      <p:pic>
        <p:nvPicPr>
          <p:cNvPr id="27" name="Picture 26" descr="Assessment Blueprin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2881" y="3644136"/>
            <a:ext cx="1456270" cy="998456"/>
          </a:xfrm>
          <a:prstGeom prst="rect">
            <a:avLst/>
          </a:prstGeom>
        </p:spPr>
      </p:pic>
      <p:pic>
        <p:nvPicPr>
          <p:cNvPr id="28" name="Picture 27" descr="AB Exampl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3227" y="5375569"/>
            <a:ext cx="2298106" cy="998456"/>
          </a:xfrm>
          <a:prstGeom prst="rect">
            <a:avLst/>
          </a:prstGeom>
        </p:spPr>
      </p:pic>
      <p:grpSp>
        <p:nvGrpSpPr>
          <p:cNvPr id="29" name="Group 28"/>
          <p:cNvGrpSpPr/>
          <p:nvPr/>
        </p:nvGrpSpPr>
        <p:grpSpPr>
          <a:xfrm>
            <a:off x="2539108" y="1291257"/>
            <a:ext cx="5535782" cy="2010743"/>
            <a:chOff x="2382474" y="1206590"/>
            <a:chExt cx="6244395" cy="2268130"/>
          </a:xfrm>
        </p:grpSpPr>
        <p:grpSp>
          <p:nvGrpSpPr>
            <p:cNvPr id="30" name="Group 29"/>
            <p:cNvGrpSpPr/>
            <p:nvPr/>
          </p:nvGrpSpPr>
          <p:grpSpPr>
            <a:xfrm>
              <a:off x="6554003" y="1784559"/>
              <a:ext cx="2072866" cy="1688308"/>
              <a:chOff x="7021363" y="2150319"/>
              <a:chExt cx="1525582" cy="1242556"/>
            </a:xfrm>
          </p:grpSpPr>
          <p:grpSp>
            <p:nvGrpSpPr>
              <p:cNvPr id="46" name="Group 45"/>
              <p:cNvGrpSpPr/>
              <p:nvPr/>
            </p:nvGrpSpPr>
            <p:grpSpPr>
              <a:xfrm>
                <a:off x="7021363" y="2150319"/>
                <a:ext cx="1525582" cy="1242556"/>
                <a:chOff x="6513886" y="1551856"/>
                <a:chExt cx="2020824" cy="1645920"/>
              </a:xfrm>
            </p:grpSpPr>
            <p:pic>
              <p:nvPicPr>
                <p:cNvPr id="48" name="Picture 47" descr="Module screen.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7719" y="1567851"/>
                  <a:ext cx="1974327" cy="1604903"/>
                </a:xfrm>
                <a:prstGeom prst="rect">
                  <a:avLst/>
                </a:prstGeom>
              </p:spPr>
            </p:pic>
            <p:pic>
              <p:nvPicPr>
                <p:cNvPr id="49" name="Picture 48" descr="Red square.png"/>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513886" y="1551856"/>
                  <a:ext cx="2020824" cy="1645920"/>
                </a:xfrm>
                <a:prstGeom prst="rect">
                  <a:avLst/>
                </a:prstGeom>
              </p:spPr>
            </p:pic>
          </p:grpSp>
          <p:pic>
            <p:nvPicPr>
              <p:cNvPr id="47" name="Picture 46" descr="Screen Shot 2015-04-07 at 9.02.42 PM.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50546" y="2271442"/>
                <a:ext cx="1275946" cy="922607"/>
              </a:xfrm>
              <a:prstGeom prst="rect">
                <a:avLst/>
              </a:prstGeom>
            </p:spPr>
          </p:pic>
        </p:grpSp>
        <p:grpSp>
          <p:nvGrpSpPr>
            <p:cNvPr id="31" name="Group 30"/>
            <p:cNvGrpSpPr/>
            <p:nvPr/>
          </p:nvGrpSpPr>
          <p:grpSpPr>
            <a:xfrm>
              <a:off x="5074820" y="1229336"/>
              <a:ext cx="2072866" cy="1688308"/>
              <a:chOff x="5938420" y="1920216"/>
              <a:chExt cx="1525582" cy="1242556"/>
            </a:xfrm>
          </p:grpSpPr>
          <p:grpSp>
            <p:nvGrpSpPr>
              <p:cNvPr id="42" name="Group 41"/>
              <p:cNvGrpSpPr/>
              <p:nvPr/>
            </p:nvGrpSpPr>
            <p:grpSpPr>
              <a:xfrm>
                <a:off x="5938420" y="1920216"/>
                <a:ext cx="1525582" cy="1242556"/>
                <a:chOff x="5079393" y="1247056"/>
                <a:chExt cx="2020824" cy="1645920"/>
              </a:xfrm>
            </p:grpSpPr>
            <p:pic>
              <p:nvPicPr>
                <p:cNvPr id="44" name="Picture 43" descr="Module screen.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02619" y="1263051"/>
                  <a:ext cx="1974327" cy="1604903"/>
                </a:xfrm>
                <a:prstGeom prst="rect">
                  <a:avLst/>
                </a:prstGeom>
              </p:spPr>
            </p:pic>
            <p:pic>
              <p:nvPicPr>
                <p:cNvPr id="45" name="Picture 44" descr="Light blue square.png"/>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079393" y="1247056"/>
                  <a:ext cx="2020824" cy="1645920"/>
                </a:xfrm>
                <a:prstGeom prst="rect">
                  <a:avLst/>
                </a:prstGeom>
              </p:spPr>
            </p:pic>
          </p:grpSp>
          <p:pic>
            <p:nvPicPr>
              <p:cNvPr id="43" name="Picture 42" descr="Screen Shot 2015-04-07 at 9.02.42 PM.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62156" y="2032682"/>
                <a:ext cx="1275946" cy="922607"/>
              </a:xfrm>
              <a:prstGeom prst="rect">
                <a:avLst/>
              </a:prstGeom>
            </p:spPr>
          </p:pic>
        </p:grpSp>
        <p:grpSp>
          <p:nvGrpSpPr>
            <p:cNvPr id="32" name="Group 31"/>
            <p:cNvGrpSpPr/>
            <p:nvPr/>
          </p:nvGrpSpPr>
          <p:grpSpPr>
            <a:xfrm>
              <a:off x="2382474" y="1206590"/>
              <a:ext cx="2071304" cy="1689144"/>
              <a:chOff x="634954" y="1927950"/>
              <a:chExt cx="1524432" cy="1243171"/>
            </a:xfrm>
          </p:grpSpPr>
          <p:grpSp>
            <p:nvGrpSpPr>
              <p:cNvPr id="38" name="Group 37"/>
              <p:cNvGrpSpPr/>
              <p:nvPr/>
            </p:nvGrpSpPr>
            <p:grpSpPr>
              <a:xfrm>
                <a:off x="634954" y="1927950"/>
                <a:ext cx="1524432" cy="1243171"/>
                <a:chOff x="2857500" y="1689100"/>
                <a:chExt cx="3441700" cy="2806700"/>
              </a:xfrm>
            </p:grpSpPr>
            <p:pic>
              <p:nvPicPr>
                <p:cNvPr id="40" name="Picture 39" descr="Module screen.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96052" y="1720549"/>
                  <a:ext cx="3365048" cy="2735402"/>
                </a:xfrm>
                <a:prstGeom prst="rect">
                  <a:avLst/>
                </a:prstGeom>
              </p:spPr>
            </p:pic>
            <p:pic>
              <p:nvPicPr>
                <p:cNvPr id="41" name="Picture 40" descr="Blue square.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57500" y="1689100"/>
                  <a:ext cx="3441700" cy="2806700"/>
                </a:xfrm>
                <a:prstGeom prst="rect">
                  <a:avLst/>
                </a:prstGeom>
              </p:spPr>
            </p:pic>
          </p:grpSp>
          <p:pic>
            <p:nvPicPr>
              <p:cNvPr id="39" name="Picture 38" descr="Screen Shot 2015-04-07 at 9.02.42 PM.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9906" y="2051732"/>
                <a:ext cx="1275946" cy="922607"/>
              </a:xfrm>
              <a:prstGeom prst="rect">
                <a:avLst/>
              </a:prstGeom>
            </p:spPr>
          </p:pic>
        </p:grpSp>
        <p:grpSp>
          <p:nvGrpSpPr>
            <p:cNvPr id="33" name="Group 32"/>
            <p:cNvGrpSpPr/>
            <p:nvPr/>
          </p:nvGrpSpPr>
          <p:grpSpPr>
            <a:xfrm>
              <a:off x="3345929" y="1786412"/>
              <a:ext cx="2072866" cy="1688308"/>
              <a:chOff x="1506969" y="2152172"/>
              <a:chExt cx="1525582" cy="1242556"/>
            </a:xfrm>
          </p:grpSpPr>
          <p:grpSp>
            <p:nvGrpSpPr>
              <p:cNvPr id="34" name="Group 33"/>
              <p:cNvGrpSpPr/>
              <p:nvPr/>
            </p:nvGrpSpPr>
            <p:grpSpPr>
              <a:xfrm>
                <a:off x="1506969" y="2152172"/>
                <a:ext cx="1525582" cy="1242556"/>
                <a:chOff x="3644293" y="1554311"/>
                <a:chExt cx="2020824" cy="1645920"/>
              </a:xfrm>
            </p:grpSpPr>
            <p:pic>
              <p:nvPicPr>
                <p:cNvPr id="36" name="Picture 35" descr="Module screen.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7519" y="1567851"/>
                  <a:ext cx="1974327" cy="1604903"/>
                </a:xfrm>
                <a:prstGeom prst="rect">
                  <a:avLst/>
                </a:prstGeom>
              </p:spPr>
            </p:pic>
            <p:pic>
              <p:nvPicPr>
                <p:cNvPr id="37" name="Picture 36" descr="Green square.png"/>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3644293" y="1554311"/>
                  <a:ext cx="2020824" cy="1645920"/>
                </a:xfrm>
                <a:prstGeom prst="rect">
                  <a:avLst/>
                </a:prstGeom>
              </p:spPr>
            </p:pic>
          </p:grpSp>
          <p:pic>
            <p:nvPicPr>
              <p:cNvPr id="35" name="Picture 34" descr="Screen Shot 2015-04-07 at 9.02.42 PM.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33666" y="2271442"/>
                <a:ext cx="1275946" cy="922607"/>
              </a:xfrm>
              <a:prstGeom prst="rect">
                <a:avLst/>
              </a:prstGeom>
            </p:spPr>
          </p:pic>
        </p:grpSp>
      </p:grpSp>
      <p:pic>
        <p:nvPicPr>
          <p:cNvPr id="50" name="Picture 4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7932991">
            <a:off x="4912538" y="3420069"/>
            <a:ext cx="548596" cy="652218"/>
          </a:xfrm>
          <a:prstGeom prst="rect">
            <a:avLst/>
          </a:prstGeom>
        </p:spPr>
      </p:pic>
      <p:pic>
        <p:nvPicPr>
          <p:cNvPr id="51" name="Picture 5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2686487" flipH="1">
            <a:off x="5437215" y="3830500"/>
            <a:ext cx="548596" cy="652218"/>
          </a:xfrm>
          <a:prstGeom prst="rect">
            <a:avLst/>
          </a:prstGeom>
        </p:spPr>
      </p:pic>
    </p:spTree>
    <p:extLst>
      <p:ext uri="{BB962C8B-B14F-4D97-AF65-F5344CB8AC3E}">
        <p14:creationId xmlns:p14="http://schemas.microsoft.com/office/powerpoint/2010/main" val="3539679155"/>
      </p:ext>
    </p:extLst>
  </p:cSld>
  <p:clrMapOvr>
    <a:masterClrMapping/>
  </p:clrMapOvr>
  <p:transition advTm="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grpSp>
        <p:nvGrpSpPr>
          <p:cNvPr id="7" name="Group 6"/>
          <p:cNvGrpSpPr/>
          <p:nvPr/>
        </p:nvGrpSpPr>
        <p:grpSpPr>
          <a:xfrm>
            <a:off x="608097" y="2207538"/>
            <a:ext cx="7939845" cy="3230324"/>
            <a:chOff x="608097" y="2546428"/>
            <a:chExt cx="7939845" cy="3230324"/>
          </a:xfrm>
        </p:grpSpPr>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l="33140" t="1" r="40953" b="-3"/>
            <a:stretch/>
          </p:blipFill>
          <p:spPr>
            <a:xfrm rot="19030907" flipV="1">
              <a:off x="4565170" y="4551559"/>
              <a:ext cx="1010653" cy="358443"/>
            </a:xfrm>
            <a:prstGeom prst="rect">
              <a:avLst/>
            </a:prstGeom>
          </p:spPr>
        </p:pic>
        <p:pic>
          <p:nvPicPr>
            <p:cNvPr id="33" name="Picture 32"/>
            <p:cNvPicPr>
              <a:picLocks noChangeAspect="1"/>
            </p:cNvPicPr>
            <p:nvPr/>
          </p:nvPicPr>
          <p:blipFill rotWithShape="1">
            <a:blip r:embed="rId4">
              <a:extLst>
                <a:ext uri="{28A0092B-C50C-407E-A947-70E740481C1C}">
                  <a14:useLocalDpi xmlns:a14="http://schemas.microsoft.com/office/drawing/2010/main" val="0"/>
                </a:ext>
              </a:extLst>
            </a:blip>
            <a:srcRect r="72206" b="-20837"/>
            <a:stretch/>
          </p:blipFill>
          <p:spPr>
            <a:xfrm rot="1982155">
              <a:off x="2585668" y="3411618"/>
              <a:ext cx="1084285" cy="479918"/>
            </a:xfrm>
            <a:prstGeom prst="rect">
              <a:avLst/>
            </a:prstGeom>
          </p:spPr>
        </p:pic>
        <p:sp>
          <p:nvSpPr>
            <p:cNvPr id="34" name="Rectangle 33"/>
            <p:cNvSpPr/>
            <p:nvPr/>
          </p:nvSpPr>
          <p:spPr>
            <a:xfrm>
              <a:off x="2522837" y="4111151"/>
              <a:ext cx="2372878" cy="166560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175064" y="4111151"/>
              <a:ext cx="2372878" cy="166560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4">
              <a:extLst>
                <a:ext uri="{28A0092B-C50C-407E-A947-70E740481C1C}">
                  <a14:useLocalDpi xmlns:a14="http://schemas.microsoft.com/office/drawing/2010/main" val="0"/>
                </a:ext>
              </a:extLst>
            </a:blip>
            <a:srcRect l="68607" t="-20884"/>
            <a:stretch/>
          </p:blipFill>
          <p:spPr>
            <a:xfrm rot="13088211">
              <a:off x="6269516" y="3503708"/>
              <a:ext cx="984019" cy="433202"/>
            </a:xfrm>
            <a:prstGeom prst="rect">
              <a:avLst/>
            </a:prstGeom>
          </p:spPr>
        </p:pic>
        <p:sp>
          <p:nvSpPr>
            <p:cNvPr id="37" name="Rectangle 36"/>
            <p:cNvSpPr/>
            <p:nvPr/>
          </p:nvSpPr>
          <p:spPr>
            <a:xfrm>
              <a:off x="608097" y="2546428"/>
              <a:ext cx="2372878" cy="166560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212865" y="2556704"/>
              <a:ext cx="2372879" cy="166560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Validity and Reliability.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5381" y="2815818"/>
              <a:ext cx="1725719" cy="1139310"/>
            </a:xfrm>
            <a:prstGeom prst="rect">
              <a:avLst/>
            </a:prstGeom>
          </p:spPr>
        </p:pic>
        <p:pic>
          <p:nvPicPr>
            <p:cNvPr id="40" name="Picture 39" descr="Classroom assessment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597" y="2819840"/>
              <a:ext cx="1919725" cy="1143000"/>
            </a:xfrm>
            <a:prstGeom prst="rect">
              <a:avLst/>
            </a:prstGeom>
          </p:spPr>
        </p:pic>
        <p:pic>
          <p:nvPicPr>
            <p:cNvPr id="41" name="Picture 40" descr="Five elements.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2217" y="4221896"/>
              <a:ext cx="1850833" cy="1463040"/>
            </a:xfrm>
            <a:prstGeom prst="rect">
              <a:avLst/>
            </a:prstGeom>
          </p:spPr>
        </p:pic>
        <p:pic>
          <p:nvPicPr>
            <p:cNvPr id="42" name="Picture 41" descr="How to use assessment blueprit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33674" y="4221895"/>
              <a:ext cx="2067165" cy="1463040"/>
            </a:xfrm>
            <a:prstGeom prst="rect">
              <a:avLst/>
            </a:prstGeom>
          </p:spPr>
        </p:pic>
      </p:grpSp>
    </p:spTree>
    <p:custDataLst>
      <p:tags r:id="rId1"/>
    </p:custDataLst>
    <p:extLst>
      <p:ext uri="{BB962C8B-B14F-4D97-AF65-F5344CB8AC3E}">
        <p14:creationId xmlns:p14="http://schemas.microsoft.com/office/powerpoint/2010/main" val="1955111294"/>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23"/>
        <p14:stopEvt time="5325" objId="23"/>
      </p14:showEvtLst>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FOR UNDERSTANDING</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38417" y="1581198"/>
            <a:ext cx="1228410" cy="1236853"/>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38417" y="3124530"/>
            <a:ext cx="1228410" cy="1236853"/>
          </a:xfrm>
          <a:prstGeom prst="rect">
            <a:avLst/>
          </a:prstGeom>
        </p:spPr>
      </p:pic>
      <p:grpSp>
        <p:nvGrpSpPr>
          <p:cNvPr id="21" name="Group 20"/>
          <p:cNvGrpSpPr/>
          <p:nvPr/>
        </p:nvGrpSpPr>
        <p:grpSpPr>
          <a:xfrm>
            <a:off x="1032652" y="1301128"/>
            <a:ext cx="7279141" cy="1671942"/>
            <a:chOff x="1032652" y="1471518"/>
            <a:chExt cx="7279141" cy="1671942"/>
          </a:xfrm>
        </p:grpSpPr>
        <p:sp>
          <p:nvSpPr>
            <p:cNvPr id="22" name="Rounded Rectangle 21"/>
            <p:cNvSpPr/>
            <p:nvPr/>
          </p:nvSpPr>
          <p:spPr>
            <a:xfrm>
              <a:off x="2169559" y="1596571"/>
              <a:ext cx="6142234" cy="1546889"/>
            </a:xfrm>
            <a:prstGeom prst="roundRect">
              <a:avLst>
                <a:gd name="adj" fmla="val 3618"/>
              </a:avLst>
            </a:prstGeom>
            <a:noFill/>
            <a:ln w="38100">
              <a:noFill/>
              <a:prstDash val="sysDot"/>
            </a:ln>
            <a:effectLst/>
          </p:spPr>
          <p:style>
            <a:lnRef idx="2">
              <a:scrgbClr r="0" g="0" b="0"/>
            </a:lnRef>
            <a:fillRef idx="1">
              <a:scrgbClr r="0" g="0" b="0"/>
            </a:fillRef>
            <a:effectRef idx="0">
              <a:scrgbClr r="0" g="0" b="0"/>
            </a:effectRef>
            <a:fontRef idx="minor">
              <a:schemeClr val="lt1"/>
            </a:fontRef>
          </p:style>
          <p:txBody>
            <a:bodyPr spcFirstLastPara="0" vert="horz" wrap="square" lIns="262497" tIns="262497" rIns="262497" bIns="262497" numCol="1" spcCol="1270" anchor="ctr" anchorCtr="0">
              <a:noAutofit/>
            </a:bodyPr>
            <a:lstStyle/>
            <a:p>
              <a:pPr defTabSz="889000">
                <a:lnSpc>
                  <a:spcPct val="90000"/>
                </a:lnSpc>
                <a:spcBef>
                  <a:spcPct val="0"/>
                </a:spcBef>
              </a:pPr>
              <a:r>
                <a:rPr lang="en-US" sz="2800" dirty="0" smtClean="0">
                  <a:solidFill>
                    <a:srgbClr val="4B4B4B"/>
                  </a:solidFill>
                  <a:latin typeface="+mj-lt"/>
                </a:rPr>
                <a:t>Define </a:t>
              </a:r>
              <a:r>
                <a:rPr lang="en-US" sz="2800" b="1" dirty="0" smtClean="0">
                  <a:solidFill>
                    <a:srgbClr val="588DC1"/>
                  </a:solidFill>
                  <a:latin typeface="+mj-lt"/>
                </a:rPr>
                <a:t>FIVE ELEMENTS OF ASSESSMENT DESIGN AND VALIDITY AND RELIABILITY</a:t>
              </a:r>
              <a:endParaRPr lang="en-US" sz="2800" dirty="0">
                <a:solidFill>
                  <a:srgbClr val="404040"/>
                </a:solidFill>
                <a:latin typeface="+mj-lt"/>
              </a:endParaRP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2652" y="1471518"/>
              <a:ext cx="1402729" cy="1308712"/>
            </a:xfrm>
            <a:prstGeom prst="rect">
              <a:avLst/>
            </a:prstGeom>
          </p:spPr>
        </p:pic>
      </p:grpSp>
      <p:grpSp>
        <p:nvGrpSpPr>
          <p:cNvPr id="25" name="Group 24"/>
          <p:cNvGrpSpPr/>
          <p:nvPr/>
        </p:nvGrpSpPr>
        <p:grpSpPr>
          <a:xfrm>
            <a:off x="1032651" y="2595041"/>
            <a:ext cx="7241268" cy="2335164"/>
            <a:chOff x="1032651" y="3710293"/>
            <a:chExt cx="7241268" cy="2335164"/>
          </a:xfrm>
        </p:grpSpPr>
        <p:sp>
          <p:nvSpPr>
            <p:cNvPr id="33" name="Rounded Rectangle 32"/>
            <p:cNvSpPr/>
            <p:nvPr/>
          </p:nvSpPr>
          <p:spPr>
            <a:xfrm>
              <a:off x="2131685" y="3710293"/>
              <a:ext cx="6142234" cy="2335164"/>
            </a:xfrm>
            <a:prstGeom prst="roundRect">
              <a:avLst>
                <a:gd name="adj" fmla="val 3618"/>
              </a:avLst>
            </a:prstGeom>
            <a:noFill/>
            <a:ln w="38100">
              <a:noFill/>
              <a:prstDash val="sysDot"/>
            </a:ln>
            <a:effectLst/>
          </p:spPr>
          <p:style>
            <a:lnRef idx="2">
              <a:scrgbClr r="0" g="0" b="0"/>
            </a:lnRef>
            <a:fillRef idx="1">
              <a:scrgbClr r="0" g="0" b="0"/>
            </a:fillRef>
            <a:effectRef idx="0">
              <a:scrgbClr r="0" g="0" b="0"/>
            </a:effectRef>
            <a:fontRef idx="minor">
              <a:schemeClr val="lt1"/>
            </a:fontRef>
          </p:style>
          <p:txBody>
            <a:bodyPr spcFirstLastPara="0" vert="horz" wrap="square" lIns="262497" tIns="262497" rIns="262497" bIns="262497" numCol="1" spcCol="1270" anchor="ctr" anchorCtr="0">
              <a:noAutofit/>
            </a:bodyPr>
            <a:lstStyle/>
            <a:p>
              <a:pPr defTabSz="889000">
                <a:lnSpc>
                  <a:spcPct val="90000"/>
                </a:lnSpc>
                <a:spcBef>
                  <a:spcPct val="0"/>
                </a:spcBef>
              </a:pPr>
              <a:r>
                <a:rPr lang="en-US" sz="2800" dirty="0">
                  <a:solidFill>
                    <a:srgbClr val="4B4B4B"/>
                  </a:solidFill>
                  <a:latin typeface="+mj-lt"/>
                </a:rPr>
                <a:t>Explain </a:t>
              </a:r>
              <a:r>
                <a:rPr lang="en-US" sz="2800" b="1" dirty="0" smtClean="0">
                  <a:solidFill>
                    <a:srgbClr val="588DC1"/>
                  </a:solidFill>
                  <a:latin typeface="+mj-lt"/>
                </a:rPr>
                <a:t>WHY </a:t>
              </a:r>
              <a:r>
                <a:rPr lang="en-US" sz="2800" dirty="0" smtClean="0">
                  <a:solidFill>
                    <a:srgbClr val="4B4B4B"/>
                  </a:solidFill>
                  <a:latin typeface="+mj-lt"/>
                </a:rPr>
                <a:t>teachers should focus </a:t>
              </a:r>
              <a:r>
                <a:rPr lang="en-US" sz="2800" dirty="0">
                  <a:solidFill>
                    <a:srgbClr val="4B4B4B"/>
                  </a:solidFill>
                  <a:latin typeface="+mj-lt"/>
                </a:rPr>
                <a:t>on </a:t>
              </a:r>
              <a:r>
                <a:rPr lang="en-US" sz="2800" b="1" dirty="0" smtClean="0">
                  <a:solidFill>
                    <a:srgbClr val="588DC1"/>
                  </a:solidFill>
                  <a:latin typeface="Calibri Light"/>
                </a:rPr>
                <a:t>FIVE ELEMENTS OF ASSESSMENT DESIGN</a:t>
              </a:r>
              <a:endParaRPr lang="en-US" sz="2800" dirty="0">
                <a:solidFill>
                  <a:srgbClr val="4B4B4B"/>
                </a:solidFill>
                <a:latin typeface="+mj-lt"/>
              </a:endParaRPr>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2651" y="3975976"/>
              <a:ext cx="1402729" cy="1308712"/>
            </a:xfrm>
            <a:prstGeom prst="rect">
              <a:avLst/>
            </a:prstGeom>
          </p:spPr>
        </p:pic>
      </p:gr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35933" y="4696055"/>
            <a:ext cx="1228410" cy="1236853"/>
          </a:xfrm>
          <a:prstGeom prst="rect">
            <a:avLst/>
          </a:prstGeom>
        </p:spPr>
      </p:pic>
      <p:grpSp>
        <p:nvGrpSpPr>
          <p:cNvPr id="36" name="Group 35"/>
          <p:cNvGrpSpPr/>
          <p:nvPr/>
        </p:nvGrpSpPr>
        <p:grpSpPr>
          <a:xfrm>
            <a:off x="1030167" y="4151080"/>
            <a:ext cx="7241268" cy="2335164"/>
            <a:chOff x="1032651" y="3694807"/>
            <a:chExt cx="7241268" cy="2335164"/>
          </a:xfrm>
        </p:grpSpPr>
        <p:sp>
          <p:nvSpPr>
            <p:cNvPr id="37" name="Rounded Rectangle 36"/>
            <p:cNvSpPr/>
            <p:nvPr/>
          </p:nvSpPr>
          <p:spPr>
            <a:xfrm>
              <a:off x="2131685" y="3694807"/>
              <a:ext cx="6142234" cy="2335164"/>
            </a:xfrm>
            <a:prstGeom prst="roundRect">
              <a:avLst>
                <a:gd name="adj" fmla="val 3618"/>
              </a:avLst>
            </a:prstGeom>
            <a:noFill/>
            <a:ln w="38100">
              <a:noFill/>
              <a:prstDash val="sysDot"/>
            </a:ln>
            <a:effectLst/>
          </p:spPr>
          <p:style>
            <a:lnRef idx="2">
              <a:scrgbClr r="0" g="0" b="0"/>
            </a:lnRef>
            <a:fillRef idx="1">
              <a:scrgbClr r="0" g="0" b="0"/>
            </a:fillRef>
            <a:effectRef idx="0">
              <a:scrgbClr r="0" g="0" b="0"/>
            </a:effectRef>
            <a:fontRef idx="minor">
              <a:schemeClr val="lt1"/>
            </a:fontRef>
          </p:style>
          <p:txBody>
            <a:bodyPr spcFirstLastPara="0" vert="horz" wrap="square" lIns="262497" tIns="262497" rIns="262497" bIns="262497" numCol="1" spcCol="1270" anchor="ctr" anchorCtr="0">
              <a:noAutofit/>
            </a:bodyPr>
            <a:lstStyle/>
            <a:p>
              <a:pPr defTabSz="889000">
                <a:lnSpc>
                  <a:spcPct val="90000"/>
                </a:lnSpc>
                <a:spcBef>
                  <a:spcPct val="0"/>
                </a:spcBef>
              </a:pPr>
              <a:r>
                <a:rPr lang="en-US" sz="2800" dirty="0" smtClean="0">
                  <a:solidFill>
                    <a:srgbClr val="4B4B4B"/>
                  </a:solidFill>
                  <a:latin typeface="+mj-lt"/>
                </a:rPr>
                <a:t>Explain the purpose of the </a:t>
              </a:r>
              <a:r>
                <a:rPr lang="en-US" sz="2800" b="1" dirty="0" smtClean="0">
                  <a:solidFill>
                    <a:srgbClr val="588DC1"/>
                  </a:solidFill>
                  <a:latin typeface="Calibri Light"/>
                  <a:cs typeface="Calibri Light"/>
                </a:rPr>
                <a:t>ASSESSMENT BLUEPRINT </a:t>
              </a:r>
              <a:r>
                <a:rPr lang="en-US" sz="2800" dirty="0" smtClean="0">
                  <a:solidFill>
                    <a:srgbClr val="4B4B4B"/>
                  </a:solidFill>
                  <a:latin typeface="Calibri Light"/>
                </a:rPr>
                <a:t>and </a:t>
              </a:r>
              <a:r>
                <a:rPr lang="en-US" sz="2800" dirty="0">
                  <a:solidFill>
                    <a:srgbClr val="4B4B4B"/>
                  </a:solidFill>
                  <a:latin typeface="Calibri Light"/>
                </a:rPr>
                <a:t>the </a:t>
              </a:r>
              <a:r>
                <a:rPr lang="en-US" sz="2800" b="1" dirty="0" smtClean="0">
                  <a:solidFill>
                    <a:srgbClr val="588DC1"/>
                  </a:solidFill>
                  <a:latin typeface="Calibri Light"/>
                  <a:cs typeface="Calibri Light"/>
                </a:rPr>
                <a:t>ASSESSMENT BLUEPRINT EXAMPLE</a:t>
              </a:r>
              <a:endParaRPr lang="en-US" sz="2800" b="1" dirty="0">
                <a:solidFill>
                  <a:srgbClr val="4B4B4B"/>
                </a:solidFill>
                <a:latin typeface="Calibri Light"/>
                <a:cs typeface="Calibri Light"/>
              </a:endParaRPr>
            </a:p>
          </p:txBody>
        </p:sp>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2651" y="3975976"/>
              <a:ext cx="1402729" cy="1308712"/>
            </a:xfrm>
            <a:prstGeom prst="rect">
              <a:avLst/>
            </a:prstGeom>
          </p:spPr>
        </p:pic>
      </p:grpSp>
    </p:spTree>
    <p:custDataLst>
      <p:tags r:id="rId1"/>
    </p:custDataLst>
    <p:extLst>
      <p:ext uri="{BB962C8B-B14F-4D97-AF65-F5344CB8AC3E}">
        <p14:creationId xmlns:p14="http://schemas.microsoft.com/office/powerpoint/2010/main" val="2950935728"/>
      </p:ext>
    </p:extLst>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3"/>
        <p14:stopEvt time="40948" objId="3"/>
      </p14:showEvtLst>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pic>
        <p:nvPicPr>
          <p:cNvPr id="12" name="Picture 11" descr="Assessment Item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396" y="3866367"/>
            <a:ext cx="6295209" cy="180675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7476" y="2269982"/>
            <a:ext cx="2089049" cy="1540476"/>
          </a:xfrm>
          <a:prstGeom prst="rect">
            <a:avLst/>
          </a:prstGeom>
          <a:effectLst>
            <a:outerShdw blurRad="63500" sx="101000" sy="101000" algn="ctr" rotWithShape="0">
              <a:prstClr val="black">
                <a:alpha val="40000"/>
              </a:prstClr>
            </a:outerShdw>
          </a:effectLst>
        </p:spPr>
      </p:pic>
    </p:spTree>
    <p:extLst>
      <p:ext uri="{BB962C8B-B14F-4D97-AF65-F5344CB8AC3E}">
        <p14:creationId xmlns:p14="http://schemas.microsoft.com/office/powerpoint/2010/main" val="2898344977"/>
      </p:ext>
    </p:extLst>
  </p:cSld>
  <p:clrMapOvr>
    <a:masterClrMapping/>
  </p:clrMapOvr>
  <p:transition advTm="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&amp; </a:t>
            </a:r>
            <a:r>
              <a:rPr lang="en-US" dirty="0" smtClean="0"/>
              <a:t>PURPOSE</a:t>
            </a:r>
            <a:endParaRPr lang="en-US" dirty="0"/>
          </a:p>
        </p:txBody>
      </p:sp>
      <p:pic>
        <p:nvPicPr>
          <p:cNvPr id="25" name="Picture 24" descr="All teacher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3726" y="1464424"/>
            <a:ext cx="2276545" cy="2307476"/>
          </a:xfrm>
          <a:prstGeom prst="rect">
            <a:avLst/>
          </a:prstGeom>
        </p:spPr>
      </p:pic>
      <p:grpSp>
        <p:nvGrpSpPr>
          <p:cNvPr id="15" name="Group 14"/>
          <p:cNvGrpSpPr/>
          <p:nvPr/>
        </p:nvGrpSpPr>
        <p:grpSpPr>
          <a:xfrm>
            <a:off x="3700190" y="4081802"/>
            <a:ext cx="4648292" cy="2212848"/>
            <a:chOff x="3700190" y="4081802"/>
            <a:chExt cx="4648292" cy="2212848"/>
          </a:xfrm>
        </p:grpSpPr>
        <p:cxnSp>
          <p:nvCxnSpPr>
            <p:cNvPr id="4" name="Straight Connector 3"/>
            <p:cNvCxnSpPr>
              <a:stCxn id="6" idx="3"/>
              <a:endCxn id="5" idx="1"/>
            </p:cNvCxnSpPr>
            <p:nvPr/>
          </p:nvCxnSpPr>
          <p:spPr>
            <a:xfrm flipV="1">
              <a:off x="3700190" y="5188226"/>
              <a:ext cx="1714288" cy="2764"/>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pic>
          <p:nvPicPr>
            <p:cNvPr id="5" name="Picture 4" descr="Navy blue box.png"/>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5414478" y="4081802"/>
              <a:ext cx="2934004" cy="2212848"/>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r="10032"/>
            <a:stretch/>
          </p:blipFill>
          <p:spPr>
            <a:xfrm>
              <a:off x="5548041" y="4170510"/>
              <a:ext cx="2681560" cy="1987054"/>
            </a:xfrm>
            <a:prstGeom prst="roundRect">
              <a:avLst>
                <a:gd name="adj" fmla="val 6392"/>
              </a:avLst>
            </a:prstGeom>
          </p:spPr>
        </p:pic>
      </p:grpSp>
      <p:grpSp>
        <p:nvGrpSpPr>
          <p:cNvPr id="14" name="Group 13"/>
          <p:cNvGrpSpPr/>
          <p:nvPr/>
        </p:nvGrpSpPr>
        <p:grpSpPr>
          <a:xfrm>
            <a:off x="766186" y="4084566"/>
            <a:ext cx="2934004" cy="2212848"/>
            <a:chOff x="766186" y="4084566"/>
            <a:chExt cx="2934004" cy="2212848"/>
          </a:xfrm>
        </p:grpSpPr>
        <p:pic>
          <p:nvPicPr>
            <p:cNvPr id="6" name="Picture 5" descr="Navy blue box.png"/>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766186" y="4084566"/>
              <a:ext cx="2934004" cy="2212848"/>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r="8907"/>
            <a:stretch/>
          </p:blipFill>
          <p:spPr>
            <a:xfrm>
              <a:off x="883499" y="4185258"/>
              <a:ext cx="2715108" cy="1987054"/>
            </a:xfrm>
            <a:prstGeom prst="roundRect">
              <a:avLst>
                <a:gd name="adj" fmla="val 8161"/>
              </a:avLst>
            </a:prstGeom>
          </p:spPr>
        </p:pic>
      </p:grpSp>
    </p:spTree>
    <p:custDataLst>
      <p:tags r:id="rId1"/>
    </p:custDataLst>
    <p:extLst>
      <p:ext uri="{BB962C8B-B14F-4D97-AF65-F5344CB8AC3E}">
        <p14:creationId xmlns:p14="http://schemas.microsoft.com/office/powerpoint/2010/main" val="3970038895"/>
      </p:ext>
    </p:extLst>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9"/>
        <p14:stopEvt time="14128" objId="9"/>
      </p14:showEvtLst>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sp>
        <p:nvSpPr>
          <p:cNvPr id="21" name="Rounded Rectangle 20"/>
          <p:cNvSpPr/>
          <p:nvPr/>
        </p:nvSpPr>
        <p:spPr>
          <a:xfrm>
            <a:off x="618671" y="2278743"/>
            <a:ext cx="7982404" cy="4022045"/>
          </a:xfrm>
          <a:prstGeom prst="roundRect">
            <a:avLst>
              <a:gd name="adj" fmla="val 3618"/>
            </a:avLst>
          </a:prstGeom>
          <a:noFill/>
          <a:ln w="38100">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0" tIns="0" rIns="262497" bIns="262497" numCol="1" spcCol="1270" anchor="t" anchorCtr="0">
            <a:noAutofit/>
          </a:bodyPr>
          <a:lstStyle/>
          <a:p>
            <a:pPr marL="457200" lvl="0" indent="-457200">
              <a:buFont typeface="+mj-lt"/>
              <a:buAutoNum type="arabicPeriod"/>
            </a:pPr>
            <a:r>
              <a:rPr lang="en-US" sz="2000" dirty="0">
                <a:solidFill>
                  <a:schemeClr val="tx1"/>
                </a:solidFill>
                <a:latin typeface="+mj-lt"/>
              </a:rPr>
              <a:t>Discuss in one to three sentences why we recommend that you focus on five elements of assessment design as opposed to the statistical concepts associated with validity and reliability.</a:t>
            </a:r>
          </a:p>
        </p:txBody>
      </p:sp>
      <p:cxnSp>
        <p:nvCxnSpPr>
          <p:cNvPr id="12" name="Straight Connector 11"/>
          <p:cNvCxnSpPr/>
          <p:nvPr/>
        </p:nvCxnSpPr>
        <p:spPr>
          <a:xfrm>
            <a:off x="928437" y="6447172"/>
            <a:ext cx="702644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928437" y="3808496"/>
            <a:ext cx="7315200" cy="2262438"/>
            <a:chOff x="928437" y="3808496"/>
            <a:chExt cx="7315200" cy="2262438"/>
          </a:xfrm>
        </p:grpSpPr>
        <p:cxnSp>
          <p:nvCxnSpPr>
            <p:cNvPr id="6" name="Straight Connector 5"/>
            <p:cNvCxnSpPr/>
            <p:nvPr/>
          </p:nvCxnSpPr>
          <p:spPr>
            <a:xfrm>
              <a:off x="928437" y="3808496"/>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28437" y="4257675"/>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28437" y="4718384"/>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28437" y="5161046"/>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28437" y="5610225"/>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28437" y="6070934"/>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621397" y="1280253"/>
            <a:ext cx="7612158" cy="822960"/>
            <a:chOff x="621397" y="1280253"/>
            <a:chExt cx="7612158" cy="822960"/>
          </a:xfrm>
        </p:grpSpPr>
        <p:sp>
          <p:nvSpPr>
            <p:cNvPr id="17" name="Rectangle 16"/>
            <p:cNvSpPr/>
            <p:nvPr/>
          </p:nvSpPr>
          <p:spPr>
            <a:xfrm>
              <a:off x="1615531" y="1420292"/>
              <a:ext cx="6618024" cy="640080"/>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397" y="1280253"/>
              <a:ext cx="1116021" cy="822960"/>
            </a:xfrm>
            <a:prstGeom prst="rect">
              <a:avLst/>
            </a:prstGeom>
            <a:effectLst>
              <a:outerShdw blurRad="63500" sx="101000" sy="101000" algn="ctr" rotWithShape="0">
                <a:prstClr val="black">
                  <a:alpha val="40000"/>
                </a:prstClr>
              </a:outerShdw>
            </a:effectLst>
          </p:spPr>
        </p:pic>
        <p:pic>
          <p:nvPicPr>
            <p:cNvPr id="31" name="Picture 30" descr="Assessment Ite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8463" y="1437369"/>
              <a:ext cx="2082165" cy="640080"/>
            </a:xfrm>
            <a:prstGeom prst="rect">
              <a:avLst/>
            </a:prstGeom>
          </p:spPr>
        </p:pic>
      </p:grpSp>
    </p:spTree>
    <p:custDataLst>
      <p:tags r:id="rId1"/>
    </p:custDataLst>
    <p:extLst>
      <p:ext uri="{BB962C8B-B14F-4D97-AF65-F5344CB8AC3E}">
        <p14:creationId xmlns:p14="http://schemas.microsoft.com/office/powerpoint/2010/main" val="3801218749"/>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19"/>
        <p14:stopEvt time="15357" objId="19"/>
      </p14:showEvtLst>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sp>
        <p:nvSpPr>
          <p:cNvPr id="8" name="Rounded Rectangle 7"/>
          <p:cNvSpPr/>
          <p:nvPr/>
        </p:nvSpPr>
        <p:spPr>
          <a:xfrm>
            <a:off x="618671" y="2278743"/>
            <a:ext cx="7982404" cy="4022045"/>
          </a:xfrm>
          <a:prstGeom prst="roundRect">
            <a:avLst>
              <a:gd name="adj" fmla="val 3618"/>
            </a:avLst>
          </a:prstGeom>
          <a:noFill/>
          <a:ln w="38100">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0" tIns="0" rIns="262497" bIns="262497" numCol="1" spcCol="1270" anchor="t" anchorCtr="0">
            <a:noAutofit/>
          </a:bodyPr>
          <a:lstStyle/>
          <a:p>
            <a:pPr marL="457200" lvl="0" indent="-457200">
              <a:buFont typeface="+mj-lt"/>
              <a:buAutoNum type="arabicPeriod"/>
            </a:pPr>
            <a:r>
              <a:rPr lang="en-US" sz="2000" dirty="0">
                <a:solidFill>
                  <a:schemeClr val="tx1"/>
                </a:solidFill>
                <a:latin typeface="+mj-lt"/>
              </a:rPr>
              <a:t>Discuss in one to three sentences why we recommend that you focus on five elements of assessment design as opposed to the statistical concepts associated with validity and reliability.</a:t>
            </a:r>
          </a:p>
        </p:txBody>
      </p:sp>
      <p:grpSp>
        <p:nvGrpSpPr>
          <p:cNvPr id="9" name="Group 8"/>
          <p:cNvGrpSpPr/>
          <p:nvPr/>
        </p:nvGrpSpPr>
        <p:grpSpPr>
          <a:xfrm>
            <a:off x="621397" y="1280253"/>
            <a:ext cx="7612158" cy="822960"/>
            <a:chOff x="621397" y="1280253"/>
            <a:chExt cx="7612158" cy="822960"/>
          </a:xfrm>
        </p:grpSpPr>
        <p:sp>
          <p:nvSpPr>
            <p:cNvPr id="10" name="Rectangle 9"/>
            <p:cNvSpPr/>
            <p:nvPr/>
          </p:nvSpPr>
          <p:spPr>
            <a:xfrm>
              <a:off x="1615531" y="1420292"/>
              <a:ext cx="6618024" cy="640080"/>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397" y="1280253"/>
              <a:ext cx="1116021" cy="822960"/>
            </a:xfrm>
            <a:prstGeom prst="rect">
              <a:avLst/>
            </a:prstGeom>
            <a:effectLst>
              <a:outerShdw blurRad="63500" sx="101000" sy="101000" algn="ctr" rotWithShape="0">
                <a:prstClr val="black">
                  <a:alpha val="40000"/>
                </a:prstClr>
              </a:outerShdw>
            </a:effectLst>
          </p:spPr>
        </p:pic>
        <p:pic>
          <p:nvPicPr>
            <p:cNvPr id="12" name="Picture 11" descr="Assessment Ite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8463" y="1437369"/>
              <a:ext cx="2082165" cy="640080"/>
            </a:xfrm>
            <a:prstGeom prst="rect">
              <a:avLst/>
            </a:prstGeom>
          </p:spPr>
        </p:pic>
      </p:grpSp>
      <p:grpSp>
        <p:nvGrpSpPr>
          <p:cNvPr id="13" name="Group 12"/>
          <p:cNvGrpSpPr/>
          <p:nvPr/>
        </p:nvGrpSpPr>
        <p:grpSpPr>
          <a:xfrm>
            <a:off x="4940710" y="3351667"/>
            <a:ext cx="3503832" cy="2949592"/>
            <a:chOff x="4940710" y="3351667"/>
            <a:chExt cx="3503832" cy="2949592"/>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1401" y="3351667"/>
              <a:ext cx="3223141" cy="2949592"/>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0710" y="4922672"/>
              <a:ext cx="811121" cy="298263"/>
            </a:xfrm>
            <a:prstGeom prst="rect">
              <a:avLst/>
            </a:prstGeom>
          </p:spPr>
        </p:pic>
        <p:grpSp>
          <p:nvGrpSpPr>
            <p:cNvPr id="17" name="Group 16"/>
            <p:cNvGrpSpPr/>
            <p:nvPr/>
          </p:nvGrpSpPr>
          <p:grpSpPr>
            <a:xfrm>
              <a:off x="5848919" y="3594048"/>
              <a:ext cx="1968103" cy="1602980"/>
              <a:chOff x="3644293" y="1554311"/>
              <a:chExt cx="2020824" cy="1645920"/>
            </a:xfrm>
          </p:grpSpPr>
          <p:pic>
            <p:nvPicPr>
              <p:cNvPr id="19" name="Picture 18" descr="Module screen.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7519" y="1567851"/>
                <a:ext cx="1974327" cy="1604903"/>
              </a:xfrm>
              <a:prstGeom prst="rect">
                <a:avLst/>
              </a:prstGeom>
            </p:spPr>
          </p:pic>
          <p:pic>
            <p:nvPicPr>
              <p:cNvPr id="20" name="Picture 19" descr="Green square.png"/>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644293" y="1554311"/>
                <a:ext cx="2020824" cy="1645920"/>
              </a:xfrm>
              <a:prstGeom prst="rect">
                <a:avLst/>
              </a:prstGeom>
            </p:spPr>
          </p:pic>
        </p:grpSp>
      </p:grpSp>
      <p:pic>
        <p:nvPicPr>
          <p:cNvPr id="21" name="Picture 20" descr="Screen Shot 2015-04-07 at 9.30.00 PM.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01606" y="3741011"/>
            <a:ext cx="1649135" cy="1190303"/>
          </a:xfrm>
          <a:prstGeom prst="rect">
            <a:avLst/>
          </a:prstGeom>
        </p:spPr>
      </p:pic>
    </p:spTree>
    <p:extLst>
      <p:ext uri="{BB962C8B-B14F-4D97-AF65-F5344CB8AC3E}">
        <p14:creationId xmlns:p14="http://schemas.microsoft.com/office/powerpoint/2010/main" val="600684134"/>
      </p:ext>
    </p:extLst>
  </p:cSld>
  <p:clrMapOvr>
    <a:masterClrMapping/>
  </p:clrMapOvr>
  <p:transition advTm="8000">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sp>
        <p:nvSpPr>
          <p:cNvPr id="21" name="Rounded Rectangle 20"/>
          <p:cNvSpPr/>
          <p:nvPr/>
        </p:nvSpPr>
        <p:spPr>
          <a:xfrm>
            <a:off x="618671" y="2278743"/>
            <a:ext cx="7982404" cy="4022045"/>
          </a:xfrm>
          <a:prstGeom prst="roundRect">
            <a:avLst>
              <a:gd name="adj" fmla="val 3618"/>
            </a:avLst>
          </a:prstGeom>
          <a:noFill/>
          <a:ln w="38100">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0" tIns="0" rIns="262497" bIns="262497" numCol="1" spcCol="1270" anchor="t" anchorCtr="0">
            <a:noAutofit/>
          </a:bodyPr>
          <a:lstStyle/>
          <a:p>
            <a:pPr marL="457200" lvl="0" indent="-457200">
              <a:buFont typeface="+mj-lt"/>
              <a:buAutoNum type="arabicPeriod"/>
            </a:pPr>
            <a:r>
              <a:rPr lang="en-US" sz="2000" dirty="0">
                <a:solidFill>
                  <a:schemeClr val="tx1"/>
                </a:solidFill>
                <a:latin typeface="+mj-lt"/>
              </a:rPr>
              <a:t>Discuss in one to three sentences why we recommend that you focus on five elements of assessment design as opposed to the statistical concepts associated with validity and reliability.</a:t>
            </a:r>
          </a:p>
          <a:p>
            <a:pPr marL="457200" lvl="0" indent="-457200">
              <a:buFont typeface="+mj-lt"/>
              <a:buAutoNum type="arabicPeriod"/>
            </a:pPr>
            <a:endParaRPr lang="en-US" sz="2000" dirty="0">
              <a:solidFill>
                <a:schemeClr val="tx1"/>
              </a:solidFill>
              <a:latin typeface="+mj-lt"/>
            </a:endParaRPr>
          </a:p>
          <a:p>
            <a:pPr lvl="1"/>
            <a:r>
              <a:rPr lang="en-US" sz="2000" i="1" dirty="0">
                <a:solidFill>
                  <a:schemeClr val="accent4">
                    <a:lumMod val="75000"/>
                  </a:schemeClr>
                </a:solidFill>
                <a:latin typeface="+mj-lt"/>
              </a:rPr>
              <a:t>Assessments that I use in my classroom do not demand the same level of statistical scrutiny as large-scale, standardized tests, but I can consider five elements of assessment design to ensure that my assessments are reasonably valid and reliable. Once I master how to address these five elements, I will be able to plan, write and select assessments that have an appropriate level of validity and reliability for use in my classroom. </a:t>
            </a:r>
          </a:p>
        </p:txBody>
      </p:sp>
      <p:cxnSp>
        <p:nvCxnSpPr>
          <p:cNvPr id="12" name="Straight Connector 11"/>
          <p:cNvCxnSpPr/>
          <p:nvPr/>
        </p:nvCxnSpPr>
        <p:spPr>
          <a:xfrm>
            <a:off x="928437" y="6447172"/>
            <a:ext cx="702644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621397" y="1280253"/>
            <a:ext cx="7612158" cy="822960"/>
            <a:chOff x="621397" y="1280253"/>
            <a:chExt cx="7612158" cy="822960"/>
          </a:xfrm>
        </p:grpSpPr>
        <p:grpSp>
          <p:nvGrpSpPr>
            <p:cNvPr id="3" name="Group 2"/>
            <p:cNvGrpSpPr/>
            <p:nvPr/>
          </p:nvGrpSpPr>
          <p:grpSpPr>
            <a:xfrm>
              <a:off x="621397" y="1280253"/>
              <a:ext cx="7612158" cy="822960"/>
              <a:chOff x="621397" y="1280253"/>
              <a:chExt cx="7612158" cy="822960"/>
            </a:xfrm>
          </p:grpSpPr>
          <p:sp>
            <p:nvSpPr>
              <p:cNvPr id="9" name="Rectangle 8"/>
              <p:cNvSpPr/>
              <p:nvPr/>
            </p:nvSpPr>
            <p:spPr>
              <a:xfrm>
                <a:off x="1615531" y="1420292"/>
                <a:ext cx="6618024" cy="640080"/>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397" y="1280253"/>
                <a:ext cx="1116021" cy="822960"/>
              </a:xfrm>
              <a:prstGeom prst="rect">
                <a:avLst/>
              </a:prstGeom>
              <a:effectLst>
                <a:outerShdw blurRad="63500" sx="101000" sy="101000" algn="ctr" rotWithShape="0">
                  <a:prstClr val="black">
                    <a:alpha val="40000"/>
                  </a:prstClr>
                </a:outerShdw>
              </a:effectLst>
            </p:spPr>
          </p:pic>
        </p:grpSp>
        <p:pic>
          <p:nvPicPr>
            <p:cNvPr id="14" name="Picture 13" descr="Answ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1120" y="1452186"/>
              <a:ext cx="906779" cy="640080"/>
            </a:xfrm>
            <a:prstGeom prst="rect">
              <a:avLst/>
            </a:prstGeom>
          </p:spPr>
        </p:pic>
      </p:grpSp>
    </p:spTree>
    <p:custDataLst>
      <p:tags r:id="rId1"/>
    </p:custDataLst>
    <p:extLst>
      <p:ext uri="{BB962C8B-B14F-4D97-AF65-F5344CB8AC3E}">
        <p14:creationId xmlns:p14="http://schemas.microsoft.com/office/powerpoint/2010/main" val="3784597133"/>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15"/>
        <p14:stopEvt time="22630" objId="15"/>
      </p14:showEvtLst>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sp>
        <p:nvSpPr>
          <p:cNvPr id="21" name="Rounded Rectangle 20"/>
          <p:cNvSpPr/>
          <p:nvPr/>
        </p:nvSpPr>
        <p:spPr>
          <a:xfrm>
            <a:off x="618671" y="2278743"/>
            <a:ext cx="7982404" cy="4022045"/>
          </a:xfrm>
          <a:prstGeom prst="roundRect">
            <a:avLst>
              <a:gd name="adj" fmla="val 3618"/>
            </a:avLst>
          </a:prstGeom>
          <a:noFill/>
          <a:ln w="38100">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0" tIns="0" rIns="262497" bIns="262497" numCol="1" spcCol="1270" anchor="t" anchorCtr="0">
            <a:noAutofit/>
          </a:bodyPr>
          <a:lstStyle/>
          <a:p>
            <a:pPr marL="457200" lvl="0" indent="-457200">
              <a:buFont typeface="+mj-lt"/>
              <a:buAutoNum type="arabicPeriod" startAt="2"/>
            </a:pPr>
            <a:r>
              <a:rPr lang="en-US" sz="2000" dirty="0">
                <a:solidFill>
                  <a:schemeClr val="tx1"/>
                </a:solidFill>
                <a:latin typeface="+mj-lt"/>
              </a:rPr>
              <a:t>What are the assessment blueprint and assessment blueprint example, and how will you use them to understand the concepts in this series of modules and plan assessments in the future?</a:t>
            </a:r>
          </a:p>
        </p:txBody>
      </p:sp>
      <p:cxnSp>
        <p:nvCxnSpPr>
          <p:cNvPr id="12" name="Straight Connector 11"/>
          <p:cNvCxnSpPr/>
          <p:nvPr/>
        </p:nvCxnSpPr>
        <p:spPr>
          <a:xfrm>
            <a:off x="928437" y="6447172"/>
            <a:ext cx="702644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928437" y="3808496"/>
            <a:ext cx="7315200" cy="2262438"/>
            <a:chOff x="928437" y="3808496"/>
            <a:chExt cx="7315200" cy="2262438"/>
          </a:xfrm>
        </p:grpSpPr>
        <p:cxnSp>
          <p:nvCxnSpPr>
            <p:cNvPr id="6" name="Straight Connector 5"/>
            <p:cNvCxnSpPr/>
            <p:nvPr/>
          </p:nvCxnSpPr>
          <p:spPr>
            <a:xfrm>
              <a:off x="928437" y="3808496"/>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28437" y="4257675"/>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28437" y="4718384"/>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28437" y="5161046"/>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28437" y="5610225"/>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28437" y="6070934"/>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621397" y="1280253"/>
            <a:ext cx="7612158" cy="822960"/>
            <a:chOff x="621397" y="1280253"/>
            <a:chExt cx="7612158" cy="822960"/>
          </a:xfrm>
        </p:grpSpPr>
        <p:sp>
          <p:nvSpPr>
            <p:cNvPr id="17" name="Rectangle 16"/>
            <p:cNvSpPr/>
            <p:nvPr/>
          </p:nvSpPr>
          <p:spPr>
            <a:xfrm>
              <a:off x="1615531" y="1420292"/>
              <a:ext cx="6618024" cy="640080"/>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397" y="1280253"/>
              <a:ext cx="1116021" cy="822960"/>
            </a:xfrm>
            <a:prstGeom prst="rect">
              <a:avLst/>
            </a:prstGeom>
            <a:effectLst>
              <a:outerShdw blurRad="63500" sx="101000" sy="101000" algn="ctr" rotWithShape="0">
                <a:prstClr val="black">
                  <a:alpha val="40000"/>
                </a:prstClr>
              </a:outerShdw>
            </a:effectLst>
          </p:spPr>
        </p:pic>
        <p:pic>
          <p:nvPicPr>
            <p:cNvPr id="31" name="Picture 30" descr="Assessment Ite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8463" y="1437369"/>
              <a:ext cx="2082165" cy="640080"/>
            </a:xfrm>
            <a:prstGeom prst="rect">
              <a:avLst/>
            </a:prstGeom>
          </p:spPr>
        </p:pic>
      </p:grpSp>
    </p:spTree>
    <p:custDataLst>
      <p:tags r:id="rId1"/>
    </p:custDataLst>
    <p:extLst>
      <p:ext uri="{BB962C8B-B14F-4D97-AF65-F5344CB8AC3E}">
        <p14:creationId xmlns:p14="http://schemas.microsoft.com/office/powerpoint/2010/main" val="1150727615"/>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19"/>
        <p14:stopEvt time="15357" objId="19"/>
      </p14:showEvtLst>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sp>
        <p:nvSpPr>
          <p:cNvPr id="12" name="Rounded Rectangle 11"/>
          <p:cNvSpPr/>
          <p:nvPr/>
        </p:nvSpPr>
        <p:spPr>
          <a:xfrm>
            <a:off x="618671" y="2278743"/>
            <a:ext cx="7982404" cy="4022045"/>
          </a:xfrm>
          <a:prstGeom prst="roundRect">
            <a:avLst>
              <a:gd name="adj" fmla="val 3618"/>
            </a:avLst>
          </a:prstGeom>
          <a:noFill/>
          <a:ln w="38100">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0" tIns="0" rIns="262497" bIns="262497" numCol="1" spcCol="1270" anchor="t" anchorCtr="0">
            <a:noAutofit/>
          </a:bodyPr>
          <a:lstStyle/>
          <a:p>
            <a:pPr marL="457200" lvl="0" indent="-457200">
              <a:buFont typeface="+mj-lt"/>
              <a:buAutoNum type="arabicPeriod" startAt="2"/>
            </a:pPr>
            <a:r>
              <a:rPr lang="en-US" sz="2000" dirty="0">
                <a:solidFill>
                  <a:schemeClr val="tx1"/>
                </a:solidFill>
                <a:latin typeface="+mj-lt"/>
              </a:rPr>
              <a:t>What are the assessment blueprint and assessment blueprint example, and how will you use them to understand the concepts in this series of modules and plan assessments in the future?</a:t>
            </a:r>
          </a:p>
        </p:txBody>
      </p:sp>
      <p:grpSp>
        <p:nvGrpSpPr>
          <p:cNvPr id="13" name="Group 12"/>
          <p:cNvGrpSpPr/>
          <p:nvPr/>
        </p:nvGrpSpPr>
        <p:grpSpPr>
          <a:xfrm>
            <a:off x="621397" y="1280253"/>
            <a:ext cx="7612158" cy="822960"/>
            <a:chOff x="621397" y="1280253"/>
            <a:chExt cx="7612158" cy="822960"/>
          </a:xfrm>
        </p:grpSpPr>
        <p:sp>
          <p:nvSpPr>
            <p:cNvPr id="14" name="Rectangle 13"/>
            <p:cNvSpPr/>
            <p:nvPr/>
          </p:nvSpPr>
          <p:spPr>
            <a:xfrm>
              <a:off x="1615531" y="1420292"/>
              <a:ext cx="6618024" cy="640080"/>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397" y="1280253"/>
              <a:ext cx="1116021" cy="822960"/>
            </a:xfrm>
            <a:prstGeom prst="rect">
              <a:avLst/>
            </a:prstGeom>
            <a:effectLst>
              <a:outerShdw blurRad="63500" sx="101000" sy="101000" algn="ctr" rotWithShape="0">
                <a:prstClr val="black">
                  <a:alpha val="40000"/>
                </a:prstClr>
              </a:outerShdw>
            </a:effectLst>
          </p:spPr>
        </p:pic>
        <p:pic>
          <p:nvPicPr>
            <p:cNvPr id="16" name="Picture 15" descr="Assessment Ite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8463" y="1437369"/>
              <a:ext cx="2082165" cy="640080"/>
            </a:xfrm>
            <a:prstGeom prst="rect">
              <a:avLst/>
            </a:prstGeom>
          </p:spPr>
        </p:pic>
      </p:grpSp>
      <p:grpSp>
        <p:nvGrpSpPr>
          <p:cNvPr id="3" name="Group 2"/>
          <p:cNvGrpSpPr/>
          <p:nvPr/>
        </p:nvGrpSpPr>
        <p:grpSpPr>
          <a:xfrm>
            <a:off x="4940710" y="3351667"/>
            <a:ext cx="3503832" cy="2949592"/>
            <a:chOff x="4940710" y="3351667"/>
            <a:chExt cx="3503832" cy="2949592"/>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1401" y="3351667"/>
              <a:ext cx="3223141" cy="294959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0710" y="4922672"/>
              <a:ext cx="811121" cy="298263"/>
            </a:xfrm>
            <a:prstGeom prst="rect">
              <a:avLst/>
            </a:prstGeom>
          </p:spPr>
        </p:pic>
        <p:grpSp>
          <p:nvGrpSpPr>
            <p:cNvPr id="18" name="Group 17"/>
            <p:cNvGrpSpPr/>
            <p:nvPr/>
          </p:nvGrpSpPr>
          <p:grpSpPr>
            <a:xfrm>
              <a:off x="5848919" y="3594048"/>
              <a:ext cx="1968103" cy="1602980"/>
              <a:chOff x="3644293" y="1554311"/>
              <a:chExt cx="2020824" cy="1645920"/>
            </a:xfrm>
          </p:grpSpPr>
          <p:pic>
            <p:nvPicPr>
              <p:cNvPr id="20" name="Picture 19" descr="Module screen.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7519" y="1567851"/>
                <a:ext cx="1974327" cy="1604903"/>
              </a:xfrm>
              <a:prstGeom prst="rect">
                <a:avLst/>
              </a:prstGeom>
            </p:spPr>
          </p:pic>
          <p:pic>
            <p:nvPicPr>
              <p:cNvPr id="21" name="Picture 20" descr="Green square.png"/>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644293" y="1554311"/>
                <a:ext cx="2020824" cy="1645920"/>
              </a:xfrm>
              <a:prstGeom prst="rect">
                <a:avLst/>
              </a:prstGeom>
            </p:spPr>
          </p:pic>
        </p:grpSp>
      </p:grpSp>
      <p:pic>
        <p:nvPicPr>
          <p:cNvPr id="22" name="Picture 21" descr="Screen Shot 2015-04-07 at 9.30.00 PM.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01606" y="3741011"/>
            <a:ext cx="1649135" cy="1190303"/>
          </a:xfrm>
          <a:prstGeom prst="rect">
            <a:avLst/>
          </a:prstGeom>
        </p:spPr>
      </p:pic>
    </p:spTree>
    <p:extLst>
      <p:ext uri="{BB962C8B-B14F-4D97-AF65-F5344CB8AC3E}">
        <p14:creationId xmlns:p14="http://schemas.microsoft.com/office/powerpoint/2010/main" val="3688721637"/>
      </p:ext>
    </p:extLst>
  </p:cSld>
  <p:clrMapOvr>
    <a:masterClrMapping/>
  </p:clrMapOvr>
  <p:transition advTm="8000">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sp>
        <p:nvSpPr>
          <p:cNvPr id="21" name="Rounded Rectangle 20"/>
          <p:cNvSpPr/>
          <p:nvPr/>
        </p:nvSpPr>
        <p:spPr>
          <a:xfrm>
            <a:off x="618671" y="2278743"/>
            <a:ext cx="7982404" cy="4022045"/>
          </a:xfrm>
          <a:prstGeom prst="roundRect">
            <a:avLst>
              <a:gd name="adj" fmla="val 3618"/>
            </a:avLst>
          </a:prstGeom>
          <a:noFill/>
          <a:ln w="38100">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0" tIns="0" rIns="262497" bIns="262497" numCol="1" spcCol="1270" anchor="t" anchorCtr="0">
            <a:noAutofit/>
          </a:bodyPr>
          <a:lstStyle/>
          <a:p>
            <a:pPr marL="457200" lvl="0" indent="-457200">
              <a:buFont typeface="+mj-lt"/>
              <a:buAutoNum type="arabicPeriod" startAt="2"/>
            </a:pPr>
            <a:r>
              <a:rPr lang="en-US" sz="2000" dirty="0">
                <a:solidFill>
                  <a:schemeClr val="tx1"/>
                </a:solidFill>
                <a:latin typeface="+mj-lt"/>
              </a:rPr>
              <a:t>What are the assessment blueprint and assessment blueprint example, and how will you use them to understand the concepts in this series of modules and plan assessments in the future?</a:t>
            </a:r>
          </a:p>
          <a:p>
            <a:pPr marL="457200" lvl="0" indent="-457200">
              <a:buFont typeface="+mj-lt"/>
              <a:buAutoNum type="arabicPeriod" startAt="2"/>
            </a:pPr>
            <a:endParaRPr lang="en-US" sz="2000" dirty="0">
              <a:solidFill>
                <a:schemeClr val="tx1"/>
              </a:solidFill>
              <a:latin typeface="+mj-lt"/>
            </a:endParaRPr>
          </a:p>
          <a:p>
            <a:pPr lvl="1"/>
            <a:r>
              <a:rPr lang="en-US" sz="2000" i="1" dirty="0">
                <a:solidFill>
                  <a:schemeClr val="accent4">
                    <a:lumMod val="75000"/>
                  </a:schemeClr>
                </a:solidFill>
                <a:latin typeface="+mj-lt"/>
              </a:rPr>
              <a:t>The assessment blueprint and the assessment blueprint example are tools to help me organize the concepts in this series of modules. The assessment blueprint includes a table with directions and a blank template that I can repurpose to design my own assessments. The assessment blueprint example is the template filled out with an example. I can use the tools in my teaching practice to help me determine which standard or standards I plan to measure and design assessments to measure mastery of the standard or standards before I begin teaching.</a:t>
            </a:r>
          </a:p>
          <a:p>
            <a:pPr lvl="0"/>
            <a:endParaRPr lang="en-US" sz="2100" dirty="0">
              <a:solidFill>
                <a:schemeClr val="tx1"/>
              </a:solidFill>
              <a:latin typeface="+mj-lt"/>
            </a:endParaRPr>
          </a:p>
        </p:txBody>
      </p:sp>
      <p:cxnSp>
        <p:nvCxnSpPr>
          <p:cNvPr id="12" name="Straight Connector 11"/>
          <p:cNvCxnSpPr/>
          <p:nvPr/>
        </p:nvCxnSpPr>
        <p:spPr>
          <a:xfrm>
            <a:off x="928437" y="6447172"/>
            <a:ext cx="702644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621397" y="1280253"/>
            <a:ext cx="7612158" cy="822960"/>
            <a:chOff x="621397" y="1280253"/>
            <a:chExt cx="7612158" cy="822960"/>
          </a:xfrm>
        </p:grpSpPr>
        <p:grpSp>
          <p:nvGrpSpPr>
            <p:cNvPr id="3" name="Group 2"/>
            <p:cNvGrpSpPr/>
            <p:nvPr/>
          </p:nvGrpSpPr>
          <p:grpSpPr>
            <a:xfrm>
              <a:off x="621397" y="1280253"/>
              <a:ext cx="7612158" cy="822960"/>
              <a:chOff x="621397" y="1280253"/>
              <a:chExt cx="7612158" cy="822960"/>
            </a:xfrm>
          </p:grpSpPr>
          <p:sp>
            <p:nvSpPr>
              <p:cNvPr id="9" name="Rectangle 8"/>
              <p:cNvSpPr/>
              <p:nvPr/>
            </p:nvSpPr>
            <p:spPr>
              <a:xfrm>
                <a:off x="1615531" y="1420292"/>
                <a:ext cx="6618024" cy="640080"/>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397" y="1280253"/>
                <a:ext cx="1116021" cy="822960"/>
              </a:xfrm>
              <a:prstGeom prst="rect">
                <a:avLst/>
              </a:prstGeom>
              <a:effectLst>
                <a:outerShdw blurRad="63500" sx="101000" sy="101000" algn="ctr" rotWithShape="0">
                  <a:prstClr val="black">
                    <a:alpha val="40000"/>
                  </a:prstClr>
                </a:outerShdw>
              </a:effectLst>
            </p:spPr>
          </p:pic>
        </p:grpSp>
        <p:pic>
          <p:nvPicPr>
            <p:cNvPr id="14" name="Picture 13" descr="Answ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1120" y="1452186"/>
              <a:ext cx="906779" cy="640080"/>
            </a:xfrm>
            <a:prstGeom prst="rect">
              <a:avLst/>
            </a:prstGeom>
          </p:spPr>
        </p:pic>
      </p:grpSp>
    </p:spTree>
    <p:custDataLst>
      <p:tags r:id="rId1"/>
    </p:custDataLst>
    <p:extLst>
      <p:ext uri="{BB962C8B-B14F-4D97-AF65-F5344CB8AC3E}">
        <p14:creationId xmlns:p14="http://schemas.microsoft.com/office/powerpoint/2010/main" val="2209840400"/>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15"/>
        <p14:stopEvt time="22630" objId="15"/>
      </p14:showEvtLst>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571993" y="2167557"/>
            <a:ext cx="3991847" cy="3255343"/>
            <a:chOff x="2857500" y="1689100"/>
            <a:chExt cx="3441700" cy="2806700"/>
          </a:xfrm>
        </p:grpSpPr>
        <p:pic>
          <p:nvPicPr>
            <p:cNvPr id="46" name="Picture 45" descr="Module scree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6052" y="1720549"/>
              <a:ext cx="3365048" cy="2735402"/>
            </a:xfrm>
            <a:prstGeom prst="rect">
              <a:avLst/>
            </a:prstGeom>
          </p:spPr>
        </p:pic>
        <p:pic>
          <p:nvPicPr>
            <p:cNvPr id="47" name="Picture 46" descr="Blue squar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00" y="1689100"/>
              <a:ext cx="3441700" cy="2806700"/>
            </a:xfrm>
            <a:prstGeom prst="rect">
              <a:avLst/>
            </a:prstGeom>
          </p:spPr>
        </p:pic>
      </p:grpSp>
      <p:pic>
        <p:nvPicPr>
          <p:cNvPr id="3" name="Picture 2" descr="Screen Shot 2015-04-07 at 9.30.00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194" y="2452060"/>
            <a:ext cx="3401645" cy="2455220"/>
          </a:xfrm>
          <a:prstGeom prst="rect">
            <a:avLst/>
          </a:prstGeom>
        </p:spPr>
      </p:pic>
      <p:sp>
        <p:nvSpPr>
          <p:cNvPr id="2" name="Title 1"/>
          <p:cNvSpPr>
            <a:spLocks noGrp="1"/>
          </p:cNvSpPr>
          <p:nvPr>
            <p:ph type="title"/>
          </p:nvPr>
        </p:nvSpPr>
        <p:spPr/>
        <p:txBody>
          <a:bodyPr/>
          <a:lstStyle/>
          <a:p>
            <a:r>
              <a:rPr lang="en-US" dirty="0" smtClean="0"/>
              <a:t>CONCLUSION</a:t>
            </a:r>
            <a:endParaRPr lang="en-US" dirty="0"/>
          </a:p>
        </p:txBody>
      </p:sp>
      <p:pic>
        <p:nvPicPr>
          <p:cNvPr id="56" name="Picture 5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2052" y="2509339"/>
            <a:ext cx="2701004" cy="2519971"/>
          </a:xfrm>
          <a:prstGeom prst="rect">
            <a:avLst/>
          </a:prstGeom>
        </p:spPr>
      </p:pic>
      <p:grpSp>
        <p:nvGrpSpPr>
          <p:cNvPr id="26" name="Group 25"/>
          <p:cNvGrpSpPr/>
          <p:nvPr/>
        </p:nvGrpSpPr>
        <p:grpSpPr>
          <a:xfrm>
            <a:off x="4883703" y="1503154"/>
            <a:ext cx="3338108" cy="4542046"/>
            <a:chOff x="4883703" y="1503154"/>
            <a:chExt cx="3338108" cy="4542046"/>
          </a:xfrm>
        </p:grpSpPr>
        <p:grpSp>
          <p:nvGrpSpPr>
            <p:cNvPr id="27" name="Group 26"/>
            <p:cNvGrpSpPr/>
            <p:nvPr/>
          </p:nvGrpSpPr>
          <p:grpSpPr>
            <a:xfrm>
              <a:off x="5992047" y="1503154"/>
              <a:ext cx="2227797" cy="1814496"/>
              <a:chOff x="1506969" y="2152172"/>
              <a:chExt cx="1525582" cy="1242556"/>
            </a:xfrm>
          </p:grpSpPr>
          <p:grpSp>
            <p:nvGrpSpPr>
              <p:cNvPr id="63" name="Group 62"/>
              <p:cNvGrpSpPr/>
              <p:nvPr/>
            </p:nvGrpSpPr>
            <p:grpSpPr>
              <a:xfrm>
                <a:off x="1506969" y="2152172"/>
                <a:ext cx="1525582" cy="1242556"/>
                <a:chOff x="3644293" y="1554311"/>
                <a:chExt cx="2020824" cy="1645920"/>
              </a:xfrm>
            </p:grpSpPr>
            <p:pic>
              <p:nvPicPr>
                <p:cNvPr id="65" name="Picture 64" descr="Module scree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519" y="1567851"/>
                  <a:ext cx="1974327" cy="1604903"/>
                </a:xfrm>
                <a:prstGeom prst="rect">
                  <a:avLst/>
                </a:prstGeom>
              </p:spPr>
            </p:pic>
            <p:pic>
              <p:nvPicPr>
                <p:cNvPr id="66" name="Picture 65" descr="Green square.png"/>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3644293" y="1554311"/>
                  <a:ext cx="2020824" cy="1645920"/>
                </a:xfrm>
                <a:prstGeom prst="rect">
                  <a:avLst/>
                </a:prstGeom>
              </p:spPr>
            </p:pic>
          </p:grpSp>
          <p:pic>
            <p:nvPicPr>
              <p:cNvPr id="64" name="Picture 63" descr="Screen Shot 2015-04-07 at 9.02.42 PM.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33666" y="2271442"/>
                <a:ext cx="1275946" cy="922607"/>
              </a:xfrm>
              <a:prstGeom prst="rect">
                <a:avLst/>
              </a:prstGeom>
            </p:spPr>
          </p:pic>
        </p:grpSp>
        <p:grpSp>
          <p:nvGrpSpPr>
            <p:cNvPr id="28" name="Group 27"/>
            <p:cNvGrpSpPr/>
            <p:nvPr/>
          </p:nvGrpSpPr>
          <p:grpSpPr>
            <a:xfrm>
              <a:off x="4883703" y="2889569"/>
              <a:ext cx="2227797" cy="1814496"/>
              <a:chOff x="5938420" y="1920216"/>
              <a:chExt cx="1525582" cy="1242556"/>
            </a:xfrm>
          </p:grpSpPr>
          <p:grpSp>
            <p:nvGrpSpPr>
              <p:cNvPr id="45" name="Group 44"/>
              <p:cNvGrpSpPr/>
              <p:nvPr/>
            </p:nvGrpSpPr>
            <p:grpSpPr>
              <a:xfrm>
                <a:off x="5938420" y="1920216"/>
                <a:ext cx="1525582" cy="1242556"/>
                <a:chOff x="5079393" y="1247056"/>
                <a:chExt cx="2020824" cy="1645920"/>
              </a:xfrm>
            </p:grpSpPr>
            <p:pic>
              <p:nvPicPr>
                <p:cNvPr id="61" name="Picture 60" descr="Module scree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02619" y="1263051"/>
                  <a:ext cx="1974327" cy="1604903"/>
                </a:xfrm>
                <a:prstGeom prst="rect">
                  <a:avLst/>
                </a:prstGeom>
              </p:spPr>
            </p:pic>
            <p:pic>
              <p:nvPicPr>
                <p:cNvPr id="62" name="Picture 61" descr="Light blue square.png"/>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079393" y="1247056"/>
                  <a:ext cx="2020824" cy="1645920"/>
                </a:xfrm>
                <a:prstGeom prst="rect">
                  <a:avLst/>
                </a:prstGeom>
              </p:spPr>
            </p:pic>
          </p:grpSp>
          <p:pic>
            <p:nvPicPr>
              <p:cNvPr id="60" name="Picture 59" descr="Screen Shot 2015-04-07 at 9.02.42 PM.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62156" y="2032682"/>
                <a:ext cx="1275946" cy="922607"/>
              </a:xfrm>
              <a:prstGeom prst="rect">
                <a:avLst/>
              </a:prstGeom>
            </p:spPr>
          </p:pic>
        </p:grpSp>
        <p:grpSp>
          <p:nvGrpSpPr>
            <p:cNvPr id="29" name="Group 28"/>
            <p:cNvGrpSpPr/>
            <p:nvPr/>
          </p:nvGrpSpPr>
          <p:grpSpPr>
            <a:xfrm>
              <a:off x="5994014" y="4230704"/>
              <a:ext cx="2227797" cy="1814496"/>
              <a:chOff x="7021363" y="2150319"/>
              <a:chExt cx="1525582" cy="1242556"/>
            </a:xfrm>
          </p:grpSpPr>
          <p:grpSp>
            <p:nvGrpSpPr>
              <p:cNvPr id="33" name="Group 32"/>
              <p:cNvGrpSpPr/>
              <p:nvPr/>
            </p:nvGrpSpPr>
            <p:grpSpPr>
              <a:xfrm>
                <a:off x="7021363" y="2150319"/>
                <a:ext cx="1525582" cy="1242556"/>
                <a:chOff x="6513886" y="1551856"/>
                <a:chExt cx="2020824" cy="1645920"/>
              </a:xfrm>
            </p:grpSpPr>
            <p:pic>
              <p:nvPicPr>
                <p:cNvPr id="35" name="Picture 34" descr="Module scree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37719" y="1567851"/>
                  <a:ext cx="1974327" cy="1604903"/>
                </a:xfrm>
                <a:prstGeom prst="rect">
                  <a:avLst/>
                </a:prstGeom>
              </p:spPr>
            </p:pic>
            <p:pic>
              <p:nvPicPr>
                <p:cNvPr id="38" name="Picture 37" descr="Red square.png"/>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6513886" y="1551856"/>
                  <a:ext cx="2020824" cy="1645920"/>
                </a:xfrm>
                <a:prstGeom prst="rect">
                  <a:avLst/>
                </a:prstGeom>
              </p:spPr>
            </p:pic>
          </p:grpSp>
          <p:pic>
            <p:nvPicPr>
              <p:cNvPr id="34" name="Picture 33" descr="Screen Shot 2015-04-07 at 9.02.42 PM.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50546" y="2271442"/>
                <a:ext cx="1275946" cy="922607"/>
              </a:xfrm>
              <a:prstGeom prst="rect">
                <a:avLst/>
              </a:prstGeom>
            </p:spPr>
          </p:pic>
        </p:grpSp>
        <p:pic>
          <p:nvPicPr>
            <p:cNvPr id="30" name="Picture 29"/>
            <p:cNvPicPr>
              <a:picLocks noChangeAspect="1"/>
            </p:cNvPicPr>
            <p:nvPr/>
          </p:nvPicPr>
          <p:blipFill rotWithShape="1">
            <a:blip r:embed="rId13">
              <a:extLst>
                <a:ext uri="{28A0092B-C50C-407E-A947-70E740481C1C}">
                  <a14:useLocalDpi xmlns:a14="http://schemas.microsoft.com/office/drawing/2010/main" val="0"/>
                </a:ext>
              </a:extLst>
            </a:blip>
            <a:srcRect l="33140" t="1" r="40953" b="-3"/>
            <a:stretch/>
          </p:blipFill>
          <p:spPr>
            <a:xfrm rot="3621665" flipV="1">
              <a:off x="4984271" y="5063567"/>
              <a:ext cx="1010653" cy="358443"/>
            </a:xfrm>
            <a:prstGeom prst="rect">
              <a:avLst/>
            </a:prstGeom>
          </p:spPr>
        </p:pic>
        <p:pic>
          <p:nvPicPr>
            <p:cNvPr id="31" name="Picture 30"/>
            <p:cNvPicPr>
              <a:picLocks noChangeAspect="1"/>
            </p:cNvPicPr>
            <p:nvPr/>
          </p:nvPicPr>
          <p:blipFill rotWithShape="1">
            <a:blip r:embed="rId13">
              <a:extLst>
                <a:ext uri="{28A0092B-C50C-407E-A947-70E740481C1C}">
                  <a14:useLocalDpi xmlns:a14="http://schemas.microsoft.com/office/drawing/2010/main" val="0"/>
                </a:ext>
              </a:extLst>
            </a:blip>
            <a:srcRect r="72206" b="-20837"/>
            <a:stretch/>
          </p:blipFill>
          <p:spPr>
            <a:xfrm rot="7541225">
              <a:off x="7549791" y="3572677"/>
              <a:ext cx="829774" cy="367268"/>
            </a:xfrm>
            <a:prstGeom prst="rect">
              <a:avLst/>
            </a:prstGeom>
          </p:spPr>
        </p:pic>
        <p:pic>
          <p:nvPicPr>
            <p:cNvPr id="32" name="Picture 31"/>
            <p:cNvPicPr>
              <a:picLocks noChangeAspect="1"/>
            </p:cNvPicPr>
            <p:nvPr/>
          </p:nvPicPr>
          <p:blipFill rotWithShape="1">
            <a:blip r:embed="rId13">
              <a:extLst>
                <a:ext uri="{28A0092B-C50C-407E-A947-70E740481C1C}">
                  <a14:useLocalDpi xmlns:a14="http://schemas.microsoft.com/office/drawing/2010/main" val="0"/>
                </a:ext>
              </a:extLst>
            </a:blip>
            <a:srcRect l="68607" t="-20884"/>
            <a:stretch/>
          </p:blipFill>
          <p:spPr>
            <a:xfrm rot="9807348">
              <a:off x="4984274" y="1789256"/>
              <a:ext cx="984019" cy="433202"/>
            </a:xfrm>
            <a:prstGeom prst="rect">
              <a:avLst/>
            </a:prstGeom>
          </p:spPr>
        </p:pic>
      </p:grpSp>
    </p:spTree>
    <p:custDataLst>
      <p:tags r:id="rId1"/>
    </p:custDataLst>
    <p:extLst>
      <p:ext uri="{BB962C8B-B14F-4D97-AF65-F5344CB8AC3E}">
        <p14:creationId xmlns:p14="http://schemas.microsoft.com/office/powerpoint/2010/main" val="138738607"/>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1" objId="13"/>
        <p14:stopEvt time="6512" objId="13"/>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&amp; PURPOSE</a:t>
            </a:r>
          </a:p>
        </p:txBody>
      </p:sp>
      <p:pic>
        <p:nvPicPr>
          <p:cNvPr id="5" name="Picture 4" descr="Revisit assumption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2784" y="2301869"/>
            <a:ext cx="2115683" cy="1493072"/>
          </a:xfrm>
          <a:prstGeom prst="rect">
            <a:avLst/>
          </a:prstGeom>
        </p:spPr>
      </p:pic>
      <p:pic>
        <p:nvPicPr>
          <p:cNvPr id="7" name="Picture 6" descr="Practice writing and selecting.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4517" y="1231233"/>
            <a:ext cx="2789086" cy="1354297"/>
          </a:xfrm>
          <a:prstGeom prst="rect">
            <a:avLst/>
          </a:prstGeom>
        </p:spPr>
      </p:pic>
      <p:pic>
        <p:nvPicPr>
          <p:cNvPr id="8" name="Picture 7" descr="Refin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5011" y="1474069"/>
            <a:ext cx="2441312" cy="940181"/>
          </a:xfrm>
          <a:prstGeom prst="rect">
            <a:avLst/>
          </a:prstGeom>
        </p:spPr>
      </p:pic>
      <p:pic>
        <p:nvPicPr>
          <p:cNvPr id="39" name="Picture 38"/>
          <p:cNvPicPr>
            <a:picLocks noChangeAspect="1"/>
          </p:cNvPicPr>
          <p:nvPr/>
        </p:nvPicPr>
        <p:blipFill rotWithShape="1">
          <a:blip r:embed="rId7">
            <a:extLst>
              <a:ext uri="{28A0092B-C50C-407E-A947-70E740481C1C}">
                <a14:useLocalDpi xmlns:a14="http://schemas.microsoft.com/office/drawing/2010/main" val="0"/>
              </a:ext>
            </a:extLst>
          </a:blip>
          <a:srcRect l="33140" t="1" r="40953" b="-3"/>
          <a:stretch/>
        </p:blipFill>
        <p:spPr>
          <a:xfrm rot="17375297" flipV="1">
            <a:off x="2901662" y="3934393"/>
            <a:ext cx="1010653" cy="358443"/>
          </a:xfrm>
          <a:prstGeom prst="rect">
            <a:avLst/>
          </a:prstGeom>
        </p:spPr>
      </p:pic>
      <p:grpSp>
        <p:nvGrpSpPr>
          <p:cNvPr id="47" name="Group 46"/>
          <p:cNvGrpSpPr/>
          <p:nvPr/>
        </p:nvGrpSpPr>
        <p:grpSpPr>
          <a:xfrm>
            <a:off x="753414" y="4084566"/>
            <a:ext cx="2216211" cy="2216211"/>
            <a:chOff x="2578833" y="2310064"/>
            <a:chExt cx="2216211" cy="2216211"/>
          </a:xfrm>
        </p:grpSpPr>
        <p:pic>
          <p:nvPicPr>
            <p:cNvPr id="48" name="Picture 47" descr="Navy blue box.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78833" y="2310064"/>
              <a:ext cx="2216211" cy="2216211"/>
            </a:xfrm>
            <a:prstGeom prst="rect">
              <a:avLst/>
            </a:prstGeom>
          </p:spPr>
        </p:pic>
        <p:pic>
          <p:nvPicPr>
            <p:cNvPr id="49" name="Picture 4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695011" y="2392175"/>
              <a:ext cx="2011680" cy="2011680"/>
            </a:xfrm>
            <a:prstGeom prst="roundRect">
              <a:avLst>
                <a:gd name="adj" fmla="val 8670"/>
              </a:avLst>
            </a:prstGeom>
            <a:ln w="19050" cmpd="sng">
              <a:noFill/>
            </a:ln>
            <a:effectLst/>
          </p:spPr>
        </p:pic>
      </p:grpSp>
      <p:grpSp>
        <p:nvGrpSpPr>
          <p:cNvPr id="9" name="Group 8"/>
          <p:cNvGrpSpPr/>
          <p:nvPr/>
        </p:nvGrpSpPr>
        <p:grpSpPr>
          <a:xfrm>
            <a:off x="3041883" y="4086986"/>
            <a:ext cx="5327901" cy="2216211"/>
            <a:chOff x="3041883" y="4086986"/>
            <a:chExt cx="5327901" cy="2216211"/>
          </a:xfrm>
        </p:grpSpPr>
        <p:grpSp>
          <p:nvGrpSpPr>
            <p:cNvPr id="44" name="Group 43"/>
            <p:cNvGrpSpPr/>
            <p:nvPr/>
          </p:nvGrpSpPr>
          <p:grpSpPr>
            <a:xfrm>
              <a:off x="6153573" y="4086986"/>
              <a:ext cx="2216211" cy="2216211"/>
              <a:chOff x="5415166" y="4110076"/>
              <a:chExt cx="2216211" cy="2216211"/>
            </a:xfrm>
          </p:grpSpPr>
          <p:pic>
            <p:nvPicPr>
              <p:cNvPr id="45" name="Picture 44" descr="Navy blue box.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15166" y="4110076"/>
                <a:ext cx="2216211" cy="2216211"/>
              </a:xfrm>
              <a:prstGeom prst="rect">
                <a:avLst/>
              </a:prstGeom>
            </p:spPr>
          </p:pic>
          <p:pic>
            <p:nvPicPr>
              <p:cNvPr id="46" name="Picture 45"/>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8800"/>
                        </a14:imgEffect>
                      </a14:imgLayer>
                    </a14:imgProps>
                  </a:ext>
                  <a:ext uri="{28A0092B-C50C-407E-A947-70E740481C1C}">
                    <a14:useLocalDpi xmlns:a14="http://schemas.microsoft.com/office/drawing/2010/main" val="0"/>
                  </a:ext>
                </a:extLst>
              </a:blip>
              <a:stretch>
                <a:fillRect/>
              </a:stretch>
            </p:blipFill>
            <p:spPr>
              <a:xfrm>
                <a:off x="5525995" y="4204368"/>
                <a:ext cx="2011680" cy="2011680"/>
              </a:xfrm>
              <a:prstGeom prst="roundRect">
                <a:avLst>
                  <a:gd name="adj" fmla="val 8670"/>
                </a:avLst>
              </a:prstGeom>
              <a:ln w="19050" cmpd="sng">
                <a:noFill/>
              </a:ln>
              <a:effectLst/>
            </p:spPr>
          </p:pic>
        </p:grpSp>
        <p:cxnSp>
          <p:nvCxnSpPr>
            <p:cNvPr id="50" name="Straight Connector 49"/>
            <p:cNvCxnSpPr/>
            <p:nvPr/>
          </p:nvCxnSpPr>
          <p:spPr>
            <a:xfrm>
              <a:off x="3041883" y="5188514"/>
              <a:ext cx="3111690" cy="6578"/>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pic>
        <p:nvPicPr>
          <p:cNvPr id="51" name="Picture 50"/>
          <p:cNvPicPr>
            <a:picLocks noChangeAspect="1"/>
          </p:cNvPicPr>
          <p:nvPr/>
        </p:nvPicPr>
        <p:blipFill rotWithShape="1">
          <a:blip r:embed="rId7">
            <a:extLst>
              <a:ext uri="{28A0092B-C50C-407E-A947-70E740481C1C}">
                <a14:useLocalDpi xmlns:a14="http://schemas.microsoft.com/office/drawing/2010/main" val="0"/>
              </a:ext>
            </a:extLst>
          </a:blip>
          <a:srcRect l="33140" t="1" r="40953" b="-3"/>
          <a:stretch/>
        </p:blipFill>
        <p:spPr>
          <a:xfrm rot="4224703" flipH="1" flipV="1">
            <a:off x="5179842" y="4347166"/>
            <a:ext cx="1010653" cy="358443"/>
          </a:xfrm>
          <a:prstGeom prst="rect">
            <a:avLst/>
          </a:prstGeom>
        </p:spPr>
      </p:pic>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8025" y="2315428"/>
            <a:ext cx="2634788" cy="1591417"/>
          </a:xfrm>
          <a:prstGeom prst="rect">
            <a:avLst/>
          </a:prstGeom>
        </p:spPr>
      </p:pic>
    </p:spTree>
    <p:custDataLst>
      <p:tags r:id="rId1"/>
    </p:custDataLst>
    <p:extLst>
      <p:ext uri="{BB962C8B-B14F-4D97-AF65-F5344CB8AC3E}">
        <p14:creationId xmlns:p14="http://schemas.microsoft.com/office/powerpoint/2010/main" val="3226350940"/>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1" objId="17"/>
        <p14:stopEvt time="17825" objId="17"/>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&amp; PURPOSE</a:t>
            </a:r>
          </a:p>
        </p:txBody>
      </p:sp>
      <p:grpSp>
        <p:nvGrpSpPr>
          <p:cNvPr id="12" name="Group 11"/>
          <p:cNvGrpSpPr/>
          <p:nvPr/>
        </p:nvGrpSpPr>
        <p:grpSpPr>
          <a:xfrm>
            <a:off x="3463895" y="4093017"/>
            <a:ext cx="2216211" cy="2216211"/>
            <a:chOff x="5911313" y="1527743"/>
            <a:chExt cx="2216211" cy="2216211"/>
          </a:xfrm>
        </p:grpSpPr>
        <p:pic>
          <p:nvPicPr>
            <p:cNvPr id="13" name="Picture 12" descr="Navy blue box.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1313" y="1527743"/>
              <a:ext cx="2216211" cy="2216211"/>
            </a:xfrm>
            <a:prstGeom prst="rect">
              <a:avLst/>
            </a:prstGeom>
          </p:spPr>
        </p:pic>
        <p:pic>
          <p:nvPicPr>
            <p:cNvPr id="14" name="Picture 13"/>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val="0"/>
                </a:ext>
              </a:extLst>
            </a:blip>
            <a:stretch>
              <a:fillRect/>
            </a:stretch>
          </p:blipFill>
          <p:spPr>
            <a:xfrm>
              <a:off x="6019185" y="1605101"/>
              <a:ext cx="2011680" cy="2011680"/>
            </a:xfrm>
            <a:prstGeom prst="roundRect">
              <a:avLst>
                <a:gd name="adj" fmla="val 8670"/>
              </a:avLst>
            </a:prstGeom>
            <a:ln w="19050" cmpd="sng">
              <a:noFill/>
            </a:ln>
            <a:effectLst/>
          </p:spPr>
        </p:pic>
      </p:grpSp>
      <p:grpSp>
        <p:nvGrpSpPr>
          <p:cNvPr id="24" name="Group 23"/>
          <p:cNvGrpSpPr/>
          <p:nvPr/>
        </p:nvGrpSpPr>
        <p:grpSpPr>
          <a:xfrm>
            <a:off x="6153573" y="4086986"/>
            <a:ext cx="2216211" cy="2216211"/>
            <a:chOff x="5415166" y="4110076"/>
            <a:chExt cx="2216211" cy="2216211"/>
          </a:xfrm>
        </p:grpSpPr>
        <p:pic>
          <p:nvPicPr>
            <p:cNvPr id="25" name="Picture 24" descr="Navy blue box.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5166" y="4110076"/>
              <a:ext cx="2216211" cy="2216211"/>
            </a:xfrm>
            <a:prstGeom prst="rect">
              <a:avLst/>
            </a:prstGeom>
          </p:spPr>
        </p:pic>
        <p:pic>
          <p:nvPicPr>
            <p:cNvPr id="26" name="Picture 25"/>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8800"/>
                      </a14:imgEffect>
                    </a14:imgLayer>
                  </a14:imgProps>
                </a:ext>
                <a:ext uri="{28A0092B-C50C-407E-A947-70E740481C1C}">
                  <a14:useLocalDpi xmlns:a14="http://schemas.microsoft.com/office/drawing/2010/main" val="0"/>
                </a:ext>
              </a:extLst>
            </a:blip>
            <a:stretch>
              <a:fillRect/>
            </a:stretch>
          </p:blipFill>
          <p:spPr>
            <a:xfrm>
              <a:off x="5525995" y="4204368"/>
              <a:ext cx="2011680" cy="2011680"/>
            </a:xfrm>
            <a:prstGeom prst="roundRect">
              <a:avLst>
                <a:gd name="adj" fmla="val 8670"/>
              </a:avLst>
            </a:prstGeom>
            <a:ln w="19050" cmpd="sng">
              <a:noFill/>
            </a:ln>
            <a:effectLst/>
          </p:spPr>
        </p:pic>
      </p:grpSp>
      <p:grpSp>
        <p:nvGrpSpPr>
          <p:cNvPr id="27" name="Group 26"/>
          <p:cNvGrpSpPr/>
          <p:nvPr/>
        </p:nvGrpSpPr>
        <p:grpSpPr>
          <a:xfrm>
            <a:off x="753414" y="4084566"/>
            <a:ext cx="2216211" cy="2216211"/>
            <a:chOff x="2578833" y="2310064"/>
            <a:chExt cx="2216211" cy="2216211"/>
          </a:xfrm>
        </p:grpSpPr>
        <p:pic>
          <p:nvPicPr>
            <p:cNvPr id="28" name="Picture 27" descr="Navy blue box.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8833" y="2310064"/>
              <a:ext cx="2216211" cy="2216211"/>
            </a:xfrm>
            <a:prstGeom prst="rect">
              <a:avLst/>
            </a:prstGeom>
          </p:spPr>
        </p:pic>
        <p:pic>
          <p:nvPicPr>
            <p:cNvPr id="29" name="Picture 2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95011" y="2392175"/>
              <a:ext cx="2011680" cy="2011680"/>
            </a:xfrm>
            <a:prstGeom prst="roundRect">
              <a:avLst>
                <a:gd name="adj" fmla="val 8670"/>
              </a:avLst>
            </a:prstGeom>
            <a:ln w="19050" cmpd="sng">
              <a:noFill/>
            </a:ln>
            <a:effectLst/>
          </p:spPr>
        </p:pic>
      </p:grpSp>
      <p:grpSp>
        <p:nvGrpSpPr>
          <p:cNvPr id="4" name="Group 3"/>
          <p:cNvGrpSpPr/>
          <p:nvPr/>
        </p:nvGrpSpPr>
        <p:grpSpPr>
          <a:xfrm>
            <a:off x="4713491" y="1583397"/>
            <a:ext cx="2216211" cy="2032696"/>
            <a:chOff x="4713491" y="1583397"/>
            <a:chExt cx="2216211" cy="2032696"/>
          </a:xfrm>
        </p:grpSpPr>
        <p:pic>
          <p:nvPicPr>
            <p:cNvPr id="33" name="Picture 32" descr="Navy blue box.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3491" y="1583397"/>
              <a:ext cx="2216211" cy="2032696"/>
            </a:xfrm>
            <a:prstGeom prst="rect">
              <a:avLst/>
            </a:prstGeom>
          </p:spPr>
        </p:pic>
        <p:pic>
          <p:nvPicPr>
            <p:cNvPr id="18" name="Picture 17"/>
            <p:cNvPicPr>
              <a:picLocks noChangeAspect="1"/>
            </p:cNvPicPr>
            <p:nvPr/>
          </p:nvPicPr>
          <p:blipFill rotWithShape="1">
            <a:blip r:embed="rId9" cstate="print">
              <a:extLst>
                <a:ext uri="{28A0092B-C50C-407E-A947-70E740481C1C}">
                  <a14:useLocalDpi xmlns:a14="http://schemas.microsoft.com/office/drawing/2010/main" val="0"/>
                </a:ext>
              </a:extLst>
            </a:blip>
            <a:srcRect r="27638"/>
            <a:stretch/>
          </p:blipFill>
          <p:spPr>
            <a:xfrm>
              <a:off x="4829830" y="1659304"/>
              <a:ext cx="1998674" cy="1841354"/>
            </a:xfrm>
            <a:prstGeom prst="roundRect">
              <a:avLst>
                <a:gd name="adj" fmla="val 7080"/>
              </a:avLst>
            </a:prstGeom>
          </p:spPr>
        </p:pic>
      </p:grpSp>
      <p:grpSp>
        <p:nvGrpSpPr>
          <p:cNvPr id="3" name="Group 2"/>
          <p:cNvGrpSpPr/>
          <p:nvPr/>
        </p:nvGrpSpPr>
        <p:grpSpPr>
          <a:xfrm>
            <a:off x="1835122" y="1583397"/>
            <a:ext cx="2216211" cy="2019702"/>
            <a:chOff x="1835122" y="1583397"/>
            <a:chExt cx="2216211" cy="2019702"/>
          </a:xfrm>
        </p:grpSpPr>
        <p:pic>
          <p:nvPicPr>
            <p:cNvPr id="31" name="Picture 30" descr="Navy blue box.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122" y="1583397"/>
              <a:ext cx="2216211" cy="2019702"/>
            </a:xfrm>
            <a:prstGeom prst="rect">
              <a:avLst/>
            </a:prstGeom>
          </p:spPr>
        </p:pic>
        <p:pic>
          <p:nvPicPr>
            <p:cNvPr id="19" name="Picture 18"/>
            <p:cNvPicPr>
              <a:picLocks noChangeAspect="1"/>
            </p:cNvPicPr>
            <p:nvPr/>
          </p:nvPicPr>
          <p:blipFill rotWithShape="1">
            <a:blip r:embed="rId10" cstate="print">
              <a:extLst>
                <a:ext uri="{28A0092B-C50C-407E-A947-70E740481C1C}">
                  <a14:useLocalDpi xmlns:a14="http://schemas.microsoft.com/office/drawing/2010/main" val="0"/>
                </a:ext>
              </a:extLst>
            </a:blip>
            <a:srcRect r="26870"/>
            <a:stretch/>
          </p:blipFill>
          <p:spPr>
            <a:xfrm>
              <a:off x="1936468" y="1638272"/>
              <a:ext cx="2030848" cy="1851537"/>
            </a:xfrm>
            <a:prstGeom prst="roundRect">
              <a:avLst>
                <a:gd name="adj" fmla="val 6751"/>
              </a:avLst>
            </a:prstGeom>
          </p:spPr>
        </p:pic>
      </p:grpSp>
    </p:spTree>
    <p:extLst>
      <p:ext uri="{BB962C8B-B14F-4D97-AF65-F5344CB8AC3E}">
        <p14:creationId xmlns:p14="http://schemas.microsoft.com/office/powerpoint/2010/main" val="853145768"/>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14"/>
        <p14:stopEvt time="8507" objId="14"/>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&amp; PURPOSE</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38417" y="1581198"/>
            <a:ext cx="1228410" cy="1236853"/>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38417" y="3124530"/>
            <a:ext cx="1228410" cy="1236853"/>
          </a:xfrm>
          <a:prstGeom prst="rect">
            <a:avLst/>
          </a:prstGeom>
        </p:spPr>
      </p:pic>
      <p:grpSp>
        <p:nvGrpSpPr>
          <p:cNvPr id="11" name="Group 10"/>
          <p:cNvGrpSpPr/>
          <p:nvPr/>
        </p:nvGrpSpPr>
        <p:grpSpPr>
          <a:xfrm>
            <a:off x="1032652" y="1301128"/>
            <a:ext cx="7279141" cy="1671942"/>
            <a:chOff x="1032652" y="1471518"/>
            <a:chExt cx="7279141" cy="1671942"/>
          </a:xfrm>
        </p:grpSpPr>
        <p:sp>
          <p:nvSpPr>
            <p:cNvPr id="21" name="Rounded Rectangle 20"/>
            <p:cNvSpPr/>
            <p:nvPr/>
          </p:nvSpPr>
          <p:spPr>
            <a:xfrm>
              <a:off x="2169559" y="1596571"/>
              <a:ext cx="6142234" cy="1546889"/>
            </a:xfrm>
            <a:prstGeom prst="roundRect">
              <a:avLst>
                <a:gd name="adj" fmla="val 3618"/>
              </a:avLst>
            </a:prstGeom>
            <a:noFill/>
            <a:ln w="38100">
              <a:noFill/>
              <a:prstDash val="sysDot"/>
            </a:ln>
            <a:effectLst/>
          </p:spPr>
          <p:style>
            <a:lnRef idx="2">
              <a:scrgbClr r="0" g="0" b="0"/>
            </a:lnRef>
            <a:fillRef idx="1">
              <a:scrgbClr r="0" g="0" b="0"/>
            </a:fillRef>
            <a:effectRef idx="0">
              <a:scrgbClr r="0" g="0" b="0"/>
            </a:effectRef>
            <a:fontRef idx="minor">
              <a:schemeClr val="lt1"/>
            </a:fontRef>
          </p:style>
          <p:txBody>
            <a:bodyPr spcFirstLastPara="0" vert="horz" wrap="square" lIns="262497" tIns="262497" rIns="262497" bIns="262497" numCol="1" spcCol="1270" anchor="ctr" anchorCtr="0">
              <a:noAutofit/>
            </a:bodyPr>
            <a:lstStyle/>
            <a:p>
              <a:pPr defTabSz="889000">
                <a:lnSpc>
                  <a:spcPct val="90000"/>
                </a:lnSpc>
                <a:spcBef>
                  <a:spcPct val="0"/>
                </a:spcBef>
              </a:pPr>
              <a:r>
                <a:rPr lang="en-US" sz="2800" dirty="0" smtClean="0">
                  <a:solidFill>
                    <a:srgbClr val="4B4B4B"/>
                  </a:solidFill>
                  <a:latin typeface="+mj-lt"/>
                </a:rPr>
                <a:t>Define </a:t>
              </a:r>
              <a:r>
                <a:rPr lang="en-US" sz="2800" b="1" dirty="0" smtClean="0">
                  <a:solidFill>
                    <a:srgbClr val="588DC1"/>
                  </a:solidFill>
                  <a:latin typeface="+mj-lt"/>
                </a:rPr>
                <a:t>FIVE ELEMENTS OF ASSESSMENT DESIGN AND VALIDITY AND RELIABILITY</a:t>
              </a:r>
              <a:endParaRPr lang="en-US" sz="2800" dirty="0">
                <a:solidFill>
                  <a:srgbClr val="404040"/>
                </a:solidFill>
                <a:latin typeface="+mj-lt"/>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2652" y="1471518"/>
              <a:ext cx="1402729" cy="1308712"/>
            </a:xfrm>
            <a:prstGeom prst="rect">
              <a:avLst/>
            </a:prstGeom>
          </p:spPr>
        </p:pic>
      </p:grpSp>
      <p:grpSp>
        <p:nvGrpSpPr>
          <p:cNvPr id="23" name="Group 22"/>
          <p:cNvGrpSpPr/>
          <p:nvPr/>
        </p:nvGrpSpPr>
        <p:grpSpPr>
          <a:xfrm>
            <a:off x="1032651" y="2595041"/>
            <a:ext cx="7241268" cy="2335164"/>
            <a:chOff x="1032651" y="3710293"/>
            <a:chExt cx="7241268" cy="2335164"/>
          </a:xfrm>
        </p:grpSpPr>
        <p:sp>
          <p:nvSpPr>
            <p:cNvPr id="18" name="Rounded Rectangle 17"/>
            <p:cNvSpPr/>
            <p:nvPr/>
          </p:nvSpPr>
          <p:spPr>
            <a:xfrm>
              <a:off x="2131685" y="3710293"/>
              <a:ext cx="6142234" cy="2335164"/>
            </a:xfrm>
            <a:prstGeom prst="roundRect">
              <a:avLst>
                <a:gd name="adj" fmla="val 3618"/>
              </a:avLst>
            </a:prstGeom>
            <a:noFill/>
            <a:ln w="38100">
              <a:noFill/>
              <a:prstDash val="sysDot"/>
            </a:ln>
            <a:effectLst/>
          </p:spPr>
          <p:style>
            <a:lnRef idx="2">
              <a:scrgbClr r="0" g="0" b="0"/>
            </a:lnRef>
            <a:fillRef idx="1">
              <a:scrgbClr r="0" g="0" b="0"/>
            </a:fillRef>
            <a:effectRef idx="0">
              <a:scrgbClr r="0" g="0" b="0"/>
            </a:effectRef>
            <a:fontRef idx="minor">
              <a:schemeClr val="lt1"/>
            </a:fontRef>
          </p:style>
          <p:txBody>
            <a:bodyPr spcFirstLastPara="0" vert="horz" wrap="square" lIns="262497" tIns="262497" rIns="262497" bIns="262497" numCol="1" spcCol="1270" anchor="ctr" anchorCtr="0">
              <a:noAutofit/>
            </a:bodyPr>
            <a:lstStyle/>
            <a:p>
              <a:pPr defTabSz="889000">
                <a:lnSpc>
                  <a:spcPct val="90000"/>
                </a:lnSpc>
                <a:spcBef>
                  <a:spcPct val="0"/>
                </a:spcBef>
              </a:pPr>
              <a:r>
                <a:rPr lang="en-US" sz="2800" dirty="0">
                  <a:solidFill>
                    <a:srgbClr val="4B4B4B"/>
                  </a:solidFill>
                  <a:latin typeface="+mj-lt"/>
                </a:rPr>
                <a:t>Explain </a:t>
              </a:r>
              <a:r>
                <a:rPr lang="en-US" sz="2800" b="1" dirty="0" smtClean="0">
                  <a:solidFill>
                    <a:srgbClr val="588DC1"/>
                  </a:solidFill>
                  <a:latin typeface="+mj-lt"/>
                </a:rPr>
                <a:t>WHY </a:t>
              </a:r>
              <a:r>
                <a:rPr lang="en-US" sz="2800" dirty="0" smtClean="0">
                  <a:solidFill>
                    <a:srgbClr val="4B4B4B"/>
                  </a:solidFill>
                  <a:latin typeface="+mj-lt"/>
                </a:rPr>
                <a:t>teachers should focus </a:t>
              </a:r>
              <a:r>
                <a:rPr lang="en-US" sz="2800" dirty="0">
                  <a:solidFill>
                    <a:srgbClr val="4B4B4B"/>
                  </a:solidFill>
                  <a:latin typeface="+mj-lt"/>
                </a:rPr>
                <a:t>on </a:t>
              </a:r>
              <a:r>
                <a:rPr lang="en-US" sz="2800" b="1" dirty="0" smtClean="0">
                  <a:solidFill>
                    <a:srgbClr val="588DC1"/>
                  </a:solidFill>
                  <a:latin typeface="Calibri Light"/>
                </a:rPr>
                <a:t>FIVE ELEMENTS OF ASSESSMENT DESIGN</a:t>
              </a:r>
              <a:endParaRPr lang="en-US" sz="2800" dirty="0">
                <a:solidFill>
                  <a:srgbClr val="4B4B4B"/>
                </a:solidFill>
                <a:latin typeface="+mj-lt"/>
              </a:endParaRP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2651" y="3975976"/>
              <a:ext cx="1402729" cy="1308712"/>
            </a:xfrm>
            <a:prstGeom prst="rect">
              <a:avLst/>
            </a:prstGeom>
          </p:spPr>
        </p:pic>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35933" y="4696055"/>
            <a:ext cx="1228410" cy="1236853"/>
          </a:xfrm>
          <a:prstGeom prst="rect">
            <a:avLst/>
          </a:prstGeom>
        </p:spPr>
      </p:pic>
      <p:grpSp>
        <p:nvGrpSpPr>
          <p:cNvPr id="13" name="Group 12"/>
          <p:cNvGrpSpPr/>
          <p:nvPr/>
        </p:nvGrpSpPr>
        <p:grpSpPr>
          <a:xfrm>
            <a:off x="1030167" y="4151080"/>
            <a:ext cx="7241268" cy="2335164"/>
            <a:chOff x="1032651" y="3694807"/>
            <a:chExt cx="7241268" cy="2335164"/>
          </a:xfrm>
        </p:grpSpPr>
        <p:sp>
          <p:nvSpPr>
            <p:cNvPr id="14" name="Rounded Rectangle 13"/>
            <p:cNvSpPr/>
            <p:nvPr/>
          </p:nvSpPr>
          <p:spPr>
            <a:xfrm>
              <a:off x="2131685" y="3694807"/>
              <a:ext cx="6142234" cy="2335164"/>
            </a:xfrm>
            <a:prstGeom prst="roundRect">
              <a:avLst>
                <a:gd name="adj" fmla="val 3618"/>
              </a:avLst>
            </a:prstGeom>
            <a:noFill/>
            <a:ln w="38100">
              <a:noFill/>
              <a:prstDash val="sysDot"/>
            </a:ln>
            <a:effectLst/>
          </p:spPr>
          <p:style>
            <a:lnRef idx="2">
              <a:scrgbClr r="0" g="0" b="0"/>
            </a:lnRef>
            <a:fillRef idx="1">
              <a:scrgbClr r="0" g="0" b="0"/>
            </a:fillRef>
            <a:effectRef idx="0">
              <a:scrgbClr r="0" g="0" b="0"/>
            </a:effectRef>
            <a:fontRef idx="minor">
              <a:schemeClr val="lt1"/>
            </a:fontRef>
          </p:style>
          <p:txBody>
            <a:bodyPr spcFirstLastPara="0" vert="horz" wrap="square" lIns="262497" tIns="262497" rIns="262497" bIns="262497" numCol="1" spcCol="1270" anchor="ctr" anchorCtr="0">
              <a:noAutofit/>
            </a:bodyPr>
            <a:lstStyle/>
            <a:p>
              <a:pPr defTabSz="889000">
                <a:lnSpc>
                  <a:spcPct val="90000"/>
                </a:lnSpc>
                <a:spcBef>
                  <a:spcPct val="0"/>
                </a:spcBef>
              </a:pPr>
              <a:r>
                <a:rPr lang="en-US" sz="2800" dirty="0" smtClean="0">
                  <a:solidFill>
                    <a:srgbClr val="4B4B4B"/>
                  </a:solidFill>
                  <a:latin typeface="+mj-lt"/>
                </a:rPr>
                <a:t>Explain the purpose of the </a:t>
              </a:r>
              <a:r>
                <a:rPr lang="en-US" sz="2800" b="1" dirty="0" smtClean="0">
                  <a:solidFill>
                    <a:srgbClr val="588DC1"/>
                  </a:solidFill>
                  <a:latin typeface="Calibri Light"/>
                  <a:cs typeface="Calibri Light"/>
                </a:rPr>
                <a:t>ASSESSMENT BLUEPRINT </a:t>
              </a:r>
              <a:r>
                <a:rPr lang="en-US" sz="2800" dirty="0" smtClean="0">
                  <a:solidFill>
                    <a:srgbClr val="4B4B4B"/>
                  </a:solidFill>
                  <a:latin typeface="Calibri Light"/>
                </a:rPr>
                <a:t>and </a:t>
              </a:r>
              <a:r>
                <a:rPr lang="en-US" sz="2800" dirty="0">
                  <a:solidFill>
                    <a:srgbClr val="4B4B4B"/>
                  </a:solidFill>
                  <a:latin typeface="Calibri Light"/>
                </a:rPr>
                <a:t>the </a:t>
              </a:r>
              <a:r>
                <a:rPr lang="en-US" sz="2800" b="1" dirty="0" smtClean="0">
                  <a:solidFill>
                    <a:srgbClr val="588DC1"/>
                  </a:solidFill>
                  <a:latin typeface="Calibri Light"/>
                  <a:cs typeface="Calibri Light"/>
                </a:rPr>
                <a:t>ASSESSMENT BLUEPRINT EXAMPLE</a:t>
              </a:r>
              <a:endParaRPr lang="en-US" sz="2800" b="1" dirty="0">
                <a:solidFill>
                  <a:srgbClr val="4B4B4B"/>
                </a:solidFill>
                <a:latin typeface="Calibri Light"/>
                <a:cs typeface="Calibri Light"/>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2651" y="3975976"/>
              <a:ext cx="1402729" cy="1308712"/>
            </a:xfrm>
            <a:prstGeom prst="rect">
              <a:avLst/>
            </a:prstGeom>
          </p:spPr>
        </p:pic>
      </p:grpSp>
    </p:spTree>
    <p:custDataLst>
      <p:tags r:id="rId1"/>
    </p:custDataLst>
    <p:extLst>
      <p:ext uri="{BB962C8B-B14F-4D97-AF65-F5344CB8AC3E}">
        <p14:creationId xmlns:p14="http://schemas.microsoft.com/office/powerpoint/2010/main" val="1714241931"/>
      </p:ext>
    </p:extLst>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3"/>
        <p14:stopEvt time="51651" objId="3"/>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5" name="Picture 4" descr="Classroom assessment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477" y="1861756"/>
            <a:ext cx="6097047" cy="3630168"/>
          </a:xfrm>
          <a:prstGeom prst="rect">
            <a:avLst/>
          </a:prstGeom>
        </p:spPr>
      </p:pic>
    </p:spTree>
    <p:custDataLst>
      <p:tags r:id="rId1"/>
    </p:custDataLst>
    <p:extLst>
      <p:ext uri="{BB962C8B-B14F-4D97-AF65-F5344CB8AC3E}">
        <p14:creationId xmlns:p14="http://schemas.microsoft.com/office/powerpoint/2010/main" val="3167241767"/>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4"/>
        <p14:stopEvt time="2069" objId="4"/>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426433" y="3971951"/>
            <a:ext cx="2216211" cy="2216211"/>
            <a:chOff x="2426433" y="3971951"/>
            <a:chExt cx="2216211" cy="2216211"/>
          </a:xfrm>
        </p:grpSpPr>
        <p:pic>
          <p:nvPicPr>
            <p:cNvPr id="6" name="Picture 5" descr="iStock_000033142878XXXLarge.jpg"/>
            <p:cNvPicPr>
              <a:picLocks noChangeAspect="1"/>
            </p:cNvPicPr>
            <p:nvPr/>
          </p:nvPicPr>
          <p:blipFill rotWithShape="1">
            <a:blip r:embed="rId4" cstate="print">
              <a:extLst>
                <a:ext uri="{28A0092B-C50C-407E-A947-70E740481C1C}">
                  <a14:useLocalDpi xmlns:a14="http://schemas.microsoft.com/office/drawing/2010/main" val="0"/>
                </a:ext>
              </a:extLst>
            </a:blip>
            <a:srcRect l="17020" r="16905"/>
            <a:stretch/>
          </p:blipFill>
          <p:spPr>
            <a:xfrm>
              <a:off x="2502930" y="4017808"/>
              <a:ext cx="2081910" cy="2100535"/>
            </a:xfrm>
            <a:prstGeom prst="roundRect">
              <a:avLst>
                <a:gd name="adj" fmla="val 10364"/>
              </a:avLst>
            </a:prstGeom>
          </p:spPr>
        </p:pic>
        <p:pic>
          <p:nvPicPr>
            <p:cNvPr id="3" name="Picture 2" descr="Navy blue box.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6433" y="3971951"/>
              <a:ext cx="2216211" cy="2216211"/>
            </a:xfrm>
            <a:prstGeom prst="rect">
              <a:avLst/>
            </a:prstGeom>
          </p:spPr>
        </p:pic>
      </p:grpSp>
      <p:sp>
        <p:nvSpPr>
          <p:cNvPr id="2" name="Title 1"/>
          <p:cNvSpPr>
            <a:spLocks noGrp="1"/>
          </p:cNvSpPr>
          <p:nvPr>
            <p:ph type="title"/>
          </p:nvPr>
        </p:nvSpPr>
        <p:spPr/>
        <p:txBody>
          <a:bodyPr/>
          <a:lstStyle/>
          <a:p>
            <a:r>
              <a:rPr lang="en-US" dirty="0" smtClean="0"/>
              <a:t>KEY CONCEPTS</a:t>
            </a:r>
            <a:endParaRPr lang="en-US" dirty="0"/>
          </a:p>
        </p:txBody>
      </p:sp>
      <p:sp>
        <p:nvSpPr>
          <p:cNvPr id="23" name="Rounded Rectangle 22"/>
          <p:cNvSpPr/>
          <p:nvPr/>
        </p:nvSpPr>
        <p:spPr>
          <a:xfrm>
            <a:off x="2680369" y="1430511"/>
            <a:ext cx="5817152" cy="1475250"/>
          </a:xfrm>
          <a:prstGeom prst="roundRect">
            <a:avLst>
              <a:gd name="adj" fmla="val 6152"/>
            </a:avLst>
          </a:prstGeom>
          <a:solidFill>
            <a:srgbClr val="FEF4E4"/>
          </a:solidFill>
          <a:ln w="1905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082675" lvl="0"/>
            <a:r>
              <a:rPr lang="en-US" sz="2800" dirty="0">
                <a:solidFill>
                  <a:srgbClr val="1B4873"/>
                </a:solidFill>
                <a:latin typeface="Calibri"/>
                <a:cs typeface="Calibri"/>
              </a:rPr>
              <a:t>a</a:t>
            </a:r>
            <a:r>
              <a:rPr lang="en-US" sz="2800" dirty="0" smtClean="0">
                <a:solidFill>
                  <a:srgbClr val="1B4873"/>
                </a:solidFill>
                <a:latin typeface="Calibri"/>
                <a:cs typeface="Calibri"/>
              </a:rPr>
              <a:t>ssessment</a:t>
            </a:r>
            <a:endParaRPr lang="en-US" sz="2800" dirty="0">
              <a:solidFill>
                <a:srgbClr val="1B4873"/>
              </a:solidFill>
              <a:latin typeface="Calibri"/>
              <a:cs typeface="Calibri"/>
            </a:endParaRPr>
          </a:p>
          <a:p>
            <a:pPr marL="1082675" lvl="0"/>
            <a:r>
              <a:rPr lang="en-US" sz="2400" dirty="0" smtClean="0">
                <a:solidFill>
                  <a:srgbClr val="4B4B4B"/>
                </a:solidFill>
                <a:latin typeface="Calibri Light"/>
                <a:cs typeface="Calibri Light"/>
              </a:rPr>
              <a:t>processes </a:t>
            </a:r>
            <a:r>
              <a:rPr lang="en-US" sz="2400" dirty="0">
                <a:solidFill>
                  <a:srgbClr val="4B4B4B"/>
                </a:solidFill>
                <a:latin typeface="Calibri Light"/>
                <a:cs typeface="Calibri Light"/>
              </a:rPr>
              <a:t>and tools that measure what students know and can </a:t>
            </a:r>
            <a:r>
              <a:rPr lang="en-US" sz="2400" dirty="0" smtClean="0">
                <a:solidFill>
                  <a:srgbClr val="4B4B4B"/>
                </a:solidFill>
                <a:latin typeface="Calibri Light"/>
                <a:cs typeface="Calibri Light"/>
              </a:rPr>
              <a:t>do</a:t>
            </a:r>
            <a:endParaRPr lang="en-US" sz="2400" dirty="0">
              <a:solidFill>
                <a:srgbClr val="4B4B4B"/>
              </a:solidFill>
              <a:latin typeface="Calibri Light"/>
              <a:cs typeface="Calibri Light"/>
            </a:endParaRPr>
          </a:p>
        </p:txBody>
      </p:sp>
      <p:sp>
        <p:nvSpPr>
          <p:cNvPr id="18" name="Rounded Rectangular Callout 17"/>
          <p:cNvSpPr/>
          <p:nvPr/>
        </p:nvSpPr>
        <p:spPr>
          <a:xfrm>
            <a:off x="4151898" y="3174480"/>
            <a:ext cx="647700" cy="668598"/>
          </a:xfrm>
          <a:prstGeom prst="wedgeRoundRectCallout">
            <a:avLst>
              <a:gd name="adj1" fmla="val -35386"/>
              <a:gd name="adj2" fmla="val 90108"/>
              <a:gd name="adj3" fmla="val 16667"/>
            </a:avLst>
          </a:prstGeom>
          <a:solidFill>
            <a:srgbClr val="65A77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cs typeface="Arial" panose="020B0604020202020204" pitchFamily="34" charset="0"/>
              </a:rPr>
              <a:t>?</a:t>
            </a:r>
            <a:endParaRPr lang="en-US" sz="4000" dirty="0">
              <a:cs typeface="Arial" panose="020B0604020202020204" pitchFamily="34" charset="0"/>
            </a:endParaRPr>
          </a:p>
        </p:txBody>
      </p:sp>
      <p:sp>
        <p:nvSpPr>
          <p:cNvPr id="19" name="Rounded Rectangular Callout 18"/>
          <p:cNvSpPr/>
          <p:nvPr/>
        </p:nvSpPr>
        <p:spPr>
          <a:xfrm>
            <a:off x="4674688" y="3364491"/>
            <a:ext cx="738611" cy="803414"/>
          </a:xfrm>
          <a:prstGeom prst="wedgeRoundRectCallout">
            <a:avLst>
              <a:gd name="adj1" fmla="val -78275"/>
              <a:gd name="adj2" fmla="val 52794"/>
              <a:gd name="adj3" fmla="val 16667"/>
            </a:avLst>
          </a:prstGeom>
          <a:solidFill>
            <a:srgbClr val="6B0B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cs typeface="Arial" panose="020B0604020202020204" pitchFamily="34" charset="0"/>
              </a:rPr>
              <a:t>?</a:t>
            </a:r>
            <a:endParaRPr lang="en-US" sz="4000" dirty="0">
              <a:cs typeface="Arial" panose="020B0604020202020204" pitchFamily="34" charset="0"/>
            </a:endParaRPr>
          </a:p>
        </p:txBody>
      </p:sp>
      <p:sp>
        <p:nvSpPr>
          <p:cNvPr id="20" name="Rounded Rectangular Callout 19"/>
          <p:cNvSpPr/>
          <p:nvPr/>
        </p:nvSpPr>
        <p:spPr>
          <a:xfrm>
            <a:off x="5072297" y="4020978"/>
            <a:ext cx="754763" cy="793032"/>
          </a:xfrm>
          <a:prstGeom prst="wedgeRoundRectCallout">
            <a:avLst>
              <a:gd name="adj1" fmla="val -123713"/>
              <a:gd name="adj2" fmla="val 32879"/>
              <a:gd name="adj3" fmla="val 16667"/>
            </a:avLst>
          </a:prstGeom>
          <a:solidFill>
            <a:srgbClr val="588D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cs typeface="Arial" panose="020B0604020202020204" pitchFamily="34" charset="0"/>
              </a:rPr>
              <a:t>?</a:t>
            </a:r>
            <a:endParaRPr lang="en-US" sz="4000" dirty="0">
              <a:cs typeface="Arial" panose="020B0604020202020204" pitchFamily="34" charset="0"/>
            </a:endParaRPr>
          </a:p>
        </p:txBody>
      </p:sp>
      <p:sp>
        <p:nvSpPr>
          <p:cNvPr id="21" name="Rounded Rectangular Callout 20"/>
          <p:cNvSpPr/>
          <p:nvPr/>
        </p:nvSpPr>
        <p:spPr>
          <a:xfrm>
            <a:off x="4857474" y="4717709"/>
            <a:ext cx="648424" cy="793032"/>
          </a:xfrm>
          <a:prstGeom prst="wedgeRoundRectCallout">
            <a:avLst>
              <a:gd name="adj1" fmla="val -110946"/>
              <a:gd name="adj2" fmla="val -28010"/>
              <a:gd name="adj3" fmla="val 16667"/>
            </a:avLst>
          </a:prstGeom>
          <a:solidFill>
            <a:srgbClr val="2048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cs typeface="Arial" panose="020B0604020202020204" pitchFamily="34" charset="0"/>
              </a:rPr>
              <a:t>?</a:t>
            </a:r>
            <a:endParaRPr lang="en-US" sz="4000" dirty="0">
              <a:cs typeface="Arial" panose="020B0604020202020204" pitchFamily="34" charset="0"/>
            </a:endParaRPr>
          </a:p>
        </p:txBody>
      </p:sp>
      <p:grpSp>
        <p:nvGrpSpPr>
          <p:cNvPr id="10" name="Group 9"/>
          <p:cNvGrpSpPr/>
          <p:nvPr/>
        </p:nvGrpSpPr>
        <p:grpSpPr>
          <a:xfrm>
            <a:off x="6298806" y="4011971"/>
            <a:ext cx="2216211" cy="2216211"/>
            <a:chOff x="6298806" y="4011971"/>
            <a:chExt cx="2216211" cy="2216211"/>
          </a:xfrm>
        </p:grpSpPr>
        <p:pic>
          <p:nvPicPr>
            <p:cNvPr id="22" name="Picture 2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00279" y="4099327"/>
              <a:ext cx="2011680" cy="2011680"/>
            </a:xfrm>
            <a:prstGeom prst="roundRect">
              <a:avLst>
                <a:gd name="adj" fmla="val 8670"/>
              </a:avLst>
            </a:prstGeom>
            <a:ln w="19050" cmpd="sng">
              <a:noFill/>
            </a:ln>
            <a:effectLst/>
          </p:spPr>
        </p:pic>
        <p:pic>
          <p:nvPicPr>
            <p:cNvPr id="12" name="Picture 11" descr="Navy blue box.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8806" y="4011971"/>
              <a:ext cx="2216211" cy="2216211"/>
            </a:xfrm>
            <a:prstGeom prst="rect">
              <a:avLst/>
            </a:prstGeom>
          </p:spPr>
        </p:pic>
      </p:grpSp>
      <p:pic>
        <p:nvPicPr>
          <p:cNvPr id="17" name="Picture 16" descr="Red rectangl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34312" y="1392701"/>
            <a:ext cx="5863209" cy="158418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42611" y="1283912"/>
            <a:ext cx="1138268" cy="1514476"/>
          </a:xfrm>
          <a:prstGeom prst="rect">
            <a:avLst/>
          </a:prstGeom>
        </p:spPr>
      </p:pic>
    </p:spTree>
    <p:custDataLst>
      <p:tags r:id="rId1"/>
    </p:custDataLst>
    <p:extLst>
      <p:ext uri="{BB962C8B-B14F-4D97-AF65-F5344CB8AC3E}">
        <p14:creationId xmlns:p14="http://schemas.microsoft.com/office/powerpoint/2010/main" val="745054843"/>
      </p:ext>
    </p:extLst>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16"/>
        <p14:stopEvt time="15705" objId="16"/>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ags/tag10.xml><?xml version="1.0" encoding="utf-8"?>
<p:tagLst xmlns:a="http://schemas.openxmlformats.org/drawingml/2006/main" xmlns:r="http://schemas.openxmlformats.org/officeDocument/2006/relationships" xmlns:p="http://schemas.openxmlformats.org/presentationml/2006/main">
  <p:tag name="TIMING" val="|14.2"/>
</p:tagLst>
</file>

<file path=ppt/tags/tag11.xml><?xml version="1.0" encoding="utf-8"?>
<p:tagLst xmlns:a="http://schemas.openxmlformats.org/drawingml/2006/main" xmlns:r="http://schemas.openxmlformats.org/officeDocument/2006/relationships" xmlns:p="http://schemas.openxmlformats.org/presentationml/2006/main">
  <p:tag name="TIMING" val="|1.8|1.7"/>
</p:tagLst>
</file>

<file path=ppt/tags/tag12.xml><?xml version="1.0" encoding="utf-8"?>
<p:tagLst xmlns:a="http://schemas.openxmlformats.org/drawingml/2006/main" xmlns:r="http://schemas.openxmlformats.org/officeDocument/2006/relationships" xmlns:p="http://schemas.openxmlformats.org/presentationml/2006/main">
  <p:tag name="TIMING" val="|3.1|1.4|5.1|0.9|0.7|0.7|0.6|0.8"/>
</p:tagLst>
</file>

<file path=ppt/tags/tag13.xml><?xml version="1.0" encoding="utf-8"?>
<p:tagLst xmlns:a="http://schemas.openxmlformats.org/drawingml/2006/main" xmlns:r="http://schemas.openxmlformats.org/officeDocument/2006/relationships" xmlns:p="http://schemas.openxmlformats.org/presentationml/2006/main">
  <p:tag name="TIMING" val="|4.7|1.5|1.2|1.5|1.2"/>
</p:tagLst>
</file>

<file path=ppt/tags/tag14.xml><?xml version="1.0" encoding="utf-8"?>
<p:tagLst xmlns:a="http://schemas.openxmlformats.org/drawingml/2006/main" xmlns:r="http://schemas.openxmlformats.org/officeDocument/2006/relationships" xmlns:p="http://schemas.openxmlformats.org/presentationml/2006/main">
  <p:tag name="TIMING" val="|0"/>
</p:tagLst>
</file>

<file path=ppt/tags/tag15.xml><?xml version="1.0" encoding="utf-8"?>
<p:tagLst xmlns:a="http://schemas.openxmlformats.org/drawingml/2006/main" xmlns:r="http://schemas.openxmlformats.org/officeDocument/2006/relationships" xmlns:p="http://schemas.openxmlformats.org/presentationml/2006/main">
  <p:tag name="TIMING" val="|0.4"/>
</p:tagLst>
</file>

<file path=ppt/tags/tag16.xml><?xml version="1.0" encoding="utf-8"?>
<p:tagLst xmlns:a="http://schemas.openxmlformats.org/drawingml/2006/main" xmlns:r="http://schemas.openxmlformats.org/officeDocument/2006/relationships" xmlns:p="http://schemas.openxmlformats.org/presentationml/2006/main">
  <p:tag name="TIMING" val="|0.3"/>
</p:tagLst>
</file>

<file path=ppt/tags/tag17.xml><?xml version="1.0" encoding="utf-8"?>
<p:tagLst xmlns:a="http://schemas.openxmlformats.org/drawingml/2006/main" xmlns:r="http://schemas.openxmlformats.org/officeDocument/2006/relationships" xmlns:p="http://schemas.openxmlformats.org/presentationml/2006/main">
  <p:tag name="TIMING" val="|0.2"/>
</p:tagLst>
</file>

<file path=ppt/tags/tag18.xml><?xml version="1.0" encoding="utf-8"?>
<p:tagLst xmlns:a="http://schemas.openxmlformats.org/drawingml/2006/main" xmlns:r="http://schemas.openxmlformats.org/officeDocument/2006/relationships" xmlns:p="http://schemas.openxmlformats.org/presentationml/2006/main">
  <p:tag name="TIMING" val="|0"/>
</p:tagLst>
</file>

<file path=ppt/tags/tag19.xml><?xml version="1.0" encoding="utf-8"?>
<p:tagLst xmlns:a="http://schemas.openxmlformats.org/drawingml/2006/main" xmlns:r="http://schemas.openxmlformats.org/officeDocument/2006/relationships" xmlns:p="http://schemas.openxmlformats.org/presentationml/2006/main">
  <p:tag name="TIMING" val="|3.1|1.4|5.1|0.9|0.7|0.7|0.6|0.8"/>
</p:tagLst>
</file>

<file path=ppt/tags/tag2.xml><?xml version="1.0" encoding="utf-8"?>
<p:tagLst xmlns:a="http://schemas.openxmlformats.org/drawingml/2006/main" xmlns:r="http://schemas.openxmlformats.org/officeDocument/2006/relationships" xmlns:p="http://schemas.openxmlformats.org/presentationml/2006/main">
  <p:tag name="TIMING" val="|1.1|9.9|3.9"/>
</p:tagLst>
</file>

<file path=ppt/tags/tag20.xml><?xml version="1.0" encoding="utf-8"?>
<p:tagLst xmlns:a="http://schemas.openxmlformats.org/drawingml/2006/main" xmlns:r="http://schemas.openxmlformats.org/officeDocument/2006/relationships" xmlns:p="http://schemas.openxmlformats.org/presentationml/2006/main">
  <p:tag name="TIMING" val="|7.9|26.3"/>
</p:tagLst>
</file>

<file path=ppt/tags/tag21.xml><?xml version="1.0" encoding="utf-8"?>
<p:tagLst xmlns:a="http://schemas.openxmlformats.org/drawingml/2006/main" xmlns:r="http://schemas.openxmlformats.org/officeDocument/2006/relationships" xmlns:p="http://schemas.openxmlformats.org/presentationml/2006/main">
  <p:tag name="TIMING" val="|0.3"/>
</p:tagLst>
</file>

<file path=ppt/tags/tag22.xml><?xml version="1.0" encoding="utf-8"?>
<p:tagLst xmlns:a="http://schemas.openxmlformats.org/drawingml/2006/main" xmlns:r="http://schemas.openxmlformats.org/officeDocument/2006/relationships" xmlns:p="http://schemas.openxmlformats.org/presentationml/2006/main">
  <p:tag name="TIMING" val="|7.7|6.8"/>
</p:tagLst>
</file>

<file path=ppt/tags/tag23.xml><?xml version="1.0" encoding="utf-8"?>
<p:tagLst xmlns:a="http://schemas.openxmlformats.org/drawingml/2006/main" xmlns:r="http://schemas.openxmlformats.org/officeDocument/2006/relationships" xmlns:p="http://schemas.openxmlformats.org/presentationml/2006/main">
  <p:tag name="TIMING" val="|11.5"/>
</p:tagLst>
</file>

<file path=ppt/tags/tag24.xml><?xml version="1.0" encoding="utf-8"?>
<p:tagLst xmlns:a="http://schemas.openxmlformats.org/drawingml/2006/main" xmlns:r="http://schemas.openxmlformats.org/officeDocument/2006/relationships" xmlns:p="http://schemas.openxmlformats.org/presentationml/2006/main">
  <p:tag name="TIMING" val="|3.1|1.4|5.1|0.9|0.7|0.7|0.6|0.8"/>
</p:tagLst>
</file>

<file path=ppt/tags/tag25.xml><?xml version="1.0" encoding="utf-8"?>
<p:tagLst xmlns:a="http://schemas.openxmlformats.org/drawingml/2006/main" xmlns:r="http://schemas.openxmlformats.org/officeDocument/2006/relationships" xmlns:p="http://schemas.openxmlformats.org/presentationml/2006/main">
  <p:tag name="TIMING" val="|3.5"/>
</p:tagLst>
</file>

<file path=ppt/tags/tag26.xml><?xml version="1.0" encoding="utf-8"?>
<p:tagLst xmlns:a="http://schemas.openxmlformats.org/drawingml/2006/main" xmlns:r="http://schemas.openxmlformats.org/officeDocument/2006/relationships" xmlns:p="http://schemas.openxmlformats.org/presentationml/2006/main">
  <p:tag name="TIMING" val="|4.9|4"/>
</p:tagLst>
</file>

<file path=ppt/tags/tag27.xml><?xml version="1.0" encoding="utf-8"?>
<p:tagLst xmlns:a="http://schemas.openxmlformats.org/drawingml/2006/main" xmlns:r="http://schemas.openxmlformats.org/officeDocument/2006/relationships" xmlns:p="http://schemas.openxmlformats.org/presentationml/2006/main">
  <p:tag name="TIMING" val="|4.2|4.7|5.1|5.4|5.1|4.6"/>
</p:tagLst>
</file>

<file path=ppt/tags/tag28.xml><?xml version="1.0" encoding="utf-8"?>
<p:tagLst xmlns:a="http://schemas.openxmlformats.org/drawingml/2006/main" xmlns:r="http://schemas.openxmlformats.org/officeDocument/2006/relationships" xmlns:p="http://schemas.openxmlformats.org/presentationml/2006/main">
  <p:tag name="TIMING" val="|7.9|5.1"/>
</p:tagLst>
</file>

<file path=ppt/tags/tag29.xml><?xml version="1.0" encoding="utf-8"?>
<p:tagLst xmlns:a="http://schemas.openxmlformats.org/drawingml/2006/main" xmlns:r="http://schemas.openxmlformats.org/officeDocument/2006/relationships" xmlns:p="http://schemas.openxmlformats.org/presentationml/2006/main">
  <p:tag name="TIMING" val="|0.7"/>
</p:tagLst>
</file>

<file path=ppt/tags/tag3.xml><?xml version="1.0" encoding="utf-8"?>
<p:tagLst xmlns:a="http://schemas.openxmlformats.org/drawingml/2006/main" xmlns:r="http://schemas.openxmlformats.org/officeDocument/2006/relationships" xmlns:p="http://schemas.openxmlformats.org/presentationml/2006/main">
  <p:tag name="TIMING" val="|5.7|5.3"/>
</p:tagLst>
</file>

<file path=ppt/tags/tag30.xml><?xml version="1.0" encoding="utf-8"?>
<p:tagLst xmlns:a="http://schemas.openxmlformats.org/drawingml/2006/main" xmlns:r="http://schemas.openxmlformats.org/officeDocument/2006/relationships" xmlns:p="http://schemas.openxmlformats.org/presentationml/2006/main">
  <p:tag name="TIMING" val="|3.8|13.5|11.4"/>
</p:tagLst>
</file>

<file path=ppt/tags/tag31.xml><?xml version="1.0" encoding="utf-8"?>
<p:tagLst xmlns:a="http://schemas.openxmlformats.org/drawingml/2006/main" xmlns:r="http://schemas.openxmlformats.org/officeDocument/2006/relationships" xmlns:p="http://schemas.openxmlformats.org/presentationml/2006/main">
  <p:tag name="TIMING" val="|1.7"/>
</p:tagLst>
</file>

<file path=ppt/tags/tag32.xml><?xml version="1.0" encoding="utf-8"?>
<p:tagLst xmlns:a="http://schemas.openxmlformats.org/drawingml/2006/main" xmlns:r="http://schemas.openxmlformats.org/officeDocument/2006/relationships" xmlns:p="http://schemas.openxmlformats.org/presentationml/2006/main">
  <p:tag name="TIMING" val="|4.6|16.1"/>
</p:tagLst>
</file>

<file path=ppt/tags/tag33.xml><?xml version="1.0" encoding="utf-8"?>
<p:tagLst xmlns:a="http://schemas.openxmlformats.org/drawingml/2006/main" xmlns:r="http://schemas.openxmlformats.org/officeDocument/2006/relationships" xmlns:p="http://schemas.openxmlformats.org/presentationml/2006/main">
  <p:tag name="TIMING" val="|1.7"/>
</p:tagLst>
</file>

<file path=ppt/tags/tag34.xml><?xml version="1.0" encoding="utf-8"?>
<p:tagLst xmlns:a="http://schemas.openxmlformats.org/drawingml/2006/main" xmlns:r="http://schemas.openxmlformats.org/officeDocument/2006/relationships" xmlns:p="http://schemas.openxmlformats.org/presentationml/2006/main">
  <p:tag name="TIMING" val="|4.6|16.1"/>
</p:tagLst>
</file>

<file path=ppt/tags/tag35.xml><?xml version="1.0" encoding="utf-8"?>
<p:tagLst xmlns:a="http://schemas.openxmlformats.org/drawingml/2006/main" xmlns:r="http://schemas.openxmlformats.org/officeDocument/2006/relationships" xmlns:p="http://schemas.openxmlformats.org/presentationml/2006/main">
  <p:tag name="TIMING" val="|0.1"/>
</p:tagLst>
</file>

<file path=ppt/tags/tag4.xml><?xml version="1.0" encoding="utf-8"?>
<p:tagLst xmlns:a="http://schemas.openxmlformats.org/drawingml/2006/main" xmlns:r="http://schemas.openxmlformats.org/officeDocument/2006/relationships" xmlns:p="http://schemas.openxmlformats.org/presentationml/2006/main">
  <p:tag name="TIMING" val="|3|1.1"/>
</p:tagLst>
</file>

<file path=ppt/tags/tag5.xml><?xml version="1.0" encoding="utf-8"?>
<p:tagLst xmlns:a="http://schemas.openxmlformats.org/drawingml/2006/main" xmlns:r="http://schemas.openxmlformats.org/officeDocument/2006/relationships" xmlns:p="http://schemas.openxmlformats.org/presentationml/2006/main">
  <p:tag name="TIMING" val="|1.1|1.1|3.6|3.9|1.3|1.2|2.8"/>
</p:tagLst>
</file>

<file path=ppt/tags/tag6.xml><?xml version="1.0" encoding="utf-8"?>
<p:tagLst xmlns:a="http://schemas.openxmlformats.org/drawingml/2006/main" xmlns:r="http://schemas.openxmlformats.org/officeDocument/2006/relationships" xmlns:p="http://schemas.openxmlformats.org/presentationml/2006/main">
  <p:tag name="TIMING" val="|8.6|16|14.6"/>
</p:tagLst>
</file>

<file path=ppt/tags/tag7.xml><?xml version="1.0" encoding="utf-8"?>
<p:tagLst xmlns:a="http://schemas.openxmlformats.org/drawingml/2006/main" xmlns:r="http://schemas.openxmlformats.org/officeDocument/2006/relationships" xmlns:p="http://schemas.openxmlformats.org/presentationml/2006/main">
  <p:tag name="TIMING" val="|3.1|1.4|5.1|0.9|0.7|0.7|0.6|0.8"/>
</p:tagLst>
</file>

<file path=ppt/tags/tag8.xml><?xml version="1.0" encoding="utf-8"?>
<p:tagLst xmlns:a="http://schemas.openxmlformats.org/drawingml/2006/main" xmlns:r="http://schemas.openxmlformats.org/officeDocument/2006/relationships" xmlns:p="http://schemas.openxmlformats.org/presentationml/2006/main">
  <p:tag name="TIMING" val="|0.9|1.3"/>
</p:tagLst>
</file>

<file path=ppt/tags/tag9.xml><?xml version="1.0" encoding="utf-8"?>
<p:tagLst xmlns:a="http://schemas.openxmlformats.org/drawingml/2006/main" xmlns:r="http://schemas.openxmlformats.org/officeDocument/2006/relationships" xmlns:p="http://schemas.openxmlformats.org/presentationml/2006/main">
  <p:tag name="TIMING" val="|0.9|0.9|0.9|1|1.6|4.6"/>
</p:tagLst>
</file>

<file path=ppt/theme/theme1.xml><?xml version="1.0" encoding="utf-8"?>
<a:theme xmlns:a="http://schemas.openxmlformats.org/drawingml/2006/main" name="6_Office Theme">
  <a:themeElements>
    <a:clrScheme name="Custom 19">
      <a:dk1>
        <a:srgbClr val="404040"/>
      </a:dk1>
      <a:lt1>
        <a:sysClr val="window" lastClr="FFFFFF"/>
      </a:lt1>
      <a:dk2>
        <a:srgbClr val="FFFFFF"/>
      </a:dk2>
      <a:lt2>
        <a:srgbClr val="FFFFFF"/>
      </a:lt2>
      <a:accent1>
        <a:srgbClr val="6B0B0C"/>
      </a:accent1>
      <a:accent2>
        <a:srgbClr val="204873"/>
      </a:accent2>
      <a:accent3>
        <a:srgbClr val="65A770"/>
      </a:accent3>
      <a:accent4>
        <a:srgbClr val="5A8DC0"/>
      </a:accent4>
      <a:accent5>
        <a:srgbClr val="8FBAE5"/>
      </a:accent5>
      <a:accent6>
        <a:srgbClr val="D2E4D6"/>
      </a:accent6>
      <a:hlink>
        <a:srgbClr val="FFFFFF"/>
      </a:hlink>
      <a:folHlink>
        <a:srgbClr val="FFFFF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Custom 6">
      <a:dk1>
        <a:srgbClr val="404040"/>
      </a:dk1>
      <a:lt1>
        <a:sysClr val="window" lastClr="FFFFFF"/>
      </a:lt1>
      <a:dk2>
        <a:srgbClr val="FFFFFF"/>
      </a:dk2>
      <a:lt2>
        <a:srgbClr val="FFFFFF"/>
      </a:lt2>
      <a:accent1>
        <a:srgbClr val="830711"/>
      </a:accent1>
      <a:accent2>
        <a:srgbClr val="1B4873"/>
      </a:accent2>
      <a:accent3>
        <a:srgbClr val="65A770"/>
      </a:accent3>
      <a:accent4>
        <a:srgbClr val="588DC1"/>
      </a:accent4>
      <a:accent5>
        <a:srgbClr val="8FBAE5"/>
      </a:accent5>
      <a:accent6>
        <a:srgbClr val="D2E4D6"/>
      </a:accent6>
      <a:hlink>
        <a:srgbClr val="FFFFFF"/>
      </a:hlink>
      <a:folHlink>
        <a:srgbClr val="FFFFF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Custom 22">
      <a:dk1>
        <a:srgbClr val="404040"/>
      </a:dk1>
      <a:lt1>
        <a:sysClr val="window" lastClr="FFFFFF"/>
      </a:lt1>
      <a:dk2>
        <a:srgbClr val="FFFFFF"/>
      </a:dk2>
      <a:lt2>
        <a:srgbClr val="FFFFFF"/>
      </a:lt2>
      <a:accent1>
        <a:srgbClr val="830711"/>
      </a:accent1>
      <a:accent2>
        <a:srgbClr val="1B4873"/>
      </a:accent2>
      <a:accent3>
        <a:srgbClr val="65A770"/>
      </a:accent3>
      <a:accent4>
        <a:srgbClr val="588DC1"/>
      </a:accent4>
      <a:accent5>
        <a:srgbClr val="8FBAE5"/>
      </a:accent5>
      <a:accent6>
        <a:srgbClr val="FAE9C4"/>
      </a:accent6>
      <a:hlink>
        <a:srgbClr val="FFFFFF"/>
      </a:hlink>
      <a:folHlink>
        <a:srgbClr val="FFFFF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Custom 1">
      <a:dk1>
        <a:srgbClr val="404040"/>
      </a:dk1>
      <a:lt1>
        <a:sysClr val="window" lastClr="FFFFFF"/>
      </a:lt1>
      <a:dk2>
        <a:srgbClr val="FFFFFF"/>
      </a:dk2>
      <a:lt2>
        <a:srgbClr val="FFFFFF"/>
      </a:lt2>
      <a:accent1>
        <a:srgbClr val="830711"/>
      </a:accent1>
      <a:accent2>
        <a:srgbClr val="1B4873"/>
      </a:accent2>
      <a:accent3>
        <a:srgbClr val="9BBB59"/>
      </a:accent3>
      <a:accent4>
        <a:srgbClr val="588DC1"/>
      </a:accent4>
      <a:accent5>
        <a:srgbClr val="8FBAE5"/>
      </a:accent5>
      <a:accent6>
        <a:srgbClr val="D2E4D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35060</TotalTime>
  <Words>3723</Words>
  <Application>Microsoft Office PowerPoint</Application>
  <PresentationFormat>On-screen Show (4:3)</PresentationFormat>
  <Paragraphs>338</Paragraphs>
  <Slides>46</Slides>
  <Notes>46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46</vt:i4>
      </vt:variant>
    </vt:vector>
  </HeadingPairs>
  <TitlesOfParts>
    <vt:vector size="56" baseType="lpstr">
      <vt:lpstr>Arial</vt:lpstr>
      <vt:lpstr>Calibri</vt:lpstr>
      <vt:lpstr>Calibri Light</vt:lpstr>
      <vt:lpstr>Corbel</vt:lpstr>
      <vt:lpstr>Jenna Sue</vt:lpstr>
      <vt:lpstr>Symbol</vt:lpstr>
      <vt:lpstr>Times New Roman</vt:lpstr>
      <vt:lpstr>6_Office Theme</vt:lpstr>
      <vt:lpstr>5_Office Theme</vt:lpstr>
      <vt:lpstr>4_Office Theme</vt:lpstr>
      <vt:lpstr>PowerPoint Presentation</vt:lpstr>
      <vt:lpstr>INTRODUCTION &amp; PURPOSE</vt:lpstr>
      <vt:lpstr>INTRODUCTION &amp; PURPOSE</vt:lpstr>
      <vt:lpstr>INTRODUCTION &amp; PURPOSE</vt:lpstr>
      <vt:lpstr>INTRODUCTION &amp; PURPOSE</vt:lpstr>
      <vt:lpstr>INTRODUCTION &amp; PURPOSE</vt:lpstr>
      <vt:lpstr>INTRODUCTION &amp; PURPOSE</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CHECK FOR UNDERSTANDING</vt:lpstr>
      <vt:lpstr>CHECK FOR UNDERSTANDING</vt:lpstr>
      <vt:lpstr>CHECK FOR UNDERSTANDING</vt:lpstr>
      <vt:lpstr>CHECK FOR UNDERSTANDING</vt:lpstr>
      <vt:lpstr>CHECK FOR UNDERSTANDING</vt:lpstr>
      <vt:lpstr>CHECK FOR UNDERSTANDING</vt:lpstr>
      <vt:lpstr>CHECK FOR UNDERSTANDING</vt:lpstr>
      <vt:lpstr>CHECK FOR UNDERSTANDING</vt:lpstr>
      <vt:lpstr>CHECK FOR UNDERSTANDING</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Assessment Literacy</dc:title>
  <dc:creator>Amanda Huffman</dc:creator>
  <cp:lastModifiedBy>Amanda Huffman</cp:lastModifiedBy>
  <cp:revision>644</cp:revision>
  <cp:lastPrinted>2015-01-16T16:15:50Z</cp:lastPrinted>
  <dcterms:created xsi:type="dcterms:W3CDTF">2014-09-28T00:47:01Z</dcterms:created>
  <dcterms:modified xsi:type="dcterms:W3CDTF">2015-06-01T20:58:12Z</dcterms:modified>
</cp:coreProperties>
</file>