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1.xml" ContentType="application/vnd.openxmlformats-officedocument.presentationml.tags+xml"/>
  <Override PartName="/ppt/notesSlides/notesSlide38.xml" ContentType="application/vnd.openxmlformats-officedocument.presentationml.notesSlide+xml"/>
  <Override PartName="/ppt/tags/tag2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5.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6.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7.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8.xml" ContentType="application/vnd.openxmlformats-officedocument.presentationml.tags+xml"/>
  <Override PartName="/ppt/notesSlides/notesSlide63.xml" ContentType="application/vnd.openxmlformats-officedocument.presentationml.notesSlide+xml"/>
  <Override PartName="/ppt/theme/themeOverride1.xml" ContentType="application/vnd.openxmlformats-officedocument.themeOverride+xml"/>
  <Override PartName="/ppt/tags/tag29.xml" ContentType="application/vnd.openxmlformats-officedocument.presentationml.tags+xml"/>
  <Override PartName="/ppt/notesSlides/notesSlide64.xml" ContentType="application/vnd.openxmlformats-officedocument.presentationml.notesSlide+xml"/>
  <Override PartName="/ppt/tags/tag30.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31.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32.xml" ContentType="application/vnd.openxmlformats-officedocument.presentationml.tags+xml"/>
  <Override PartName="/ppt/notesSlides/notesSlide69.xml" ContentType="application/vnd.openxmlformats-officedocument.presentationml.notesSlide+xml"/>
  <Override PartName="/ppt/tags/tag33.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34.xml" ContentType="application/vnd.openxmlformats-officedocument.presentationml.tags+xml"/>
  <Override PartName="/ppt/notesSlides/notesSlide72.xml" ContentType="application/vnd.openxmlformats-officedocument.presentationml.notesSlide+xml"/>
  <Override PartName="/ppt/tags/tag35.xml" ContentType="application/vnd.openxmlformats-officedocument.presentationml.tags+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2" r:id="rId1"/>
    <p:sldMasterId id="2147483694" r:id="rId2"/>
    <p:sldMasterId id="2147483712" r:id="rId3"/>
    <p:sldMasterId id="2147483703" r:id="rId4"/>
    <p:sldMasterId id="2147483710" r:id="rId5"/>
  </p:sldMasterIdLst>
  <p:notesMasterIdLst>
    <p:notesMasterId r:id="rId80"/>
  </p:notesMasterIdLst>
  <p:handoutMasterIdLst>
    <p:handoutMasterId r:id="rId81"/>
  </p:handoutMasterIdLst>
  <p:sldIdLst>
    <p:sldId id="319" r:id="rId6"/>
    <p:sldId id="391" r:id="rId7"/>
    <p:sldId id="454" r:id="rId8"/>
    <p:sldId id="411" r:id="rId9"/>
    <p:sldId id="294" r:id="rId10"/>
    <p:sldId id="442" r:id="rId11"/>
    <p:sldId id="346" r:id="rId12"/>
    <p:sldId id="412" r:id="rId13"/>
    <p:sldId id="348" r:id="rId14"/>
    <p:sldId id="349" r:id="rId15"/>
    <p:sldId id="446" r:id="rId16"/>
    <p:sldId id="447" r:id="rId17"/>
    <p:sldId id="350" r:id="rId18"/>
    <p:sldId id="393" r:id="rId19"/>
    <p:sldId id="456" r:id="rId20"/>
    <p:sldId id="458" r:id="rId21"/>
    <p:sldId id="400" r:id="rId22"/>
    <p:sldId id="355" r:id="rId23"/>
    <p:sldId id="425" r:id="rId24"/>
    <p:sldId id="397" r:id="rId25"/>
    <p:sldId id="426" r:id="rId26"/>
    <p:sldId id="356" r:id="rId27"/>
    <p:sldId id="449" r:id="rId28"/>
    <p:sldId id="357" r:id="rId29"/>
    <p:sldId id="358" r:id="rId30"/>
    <p:sldId id="424" r:id="rId31"/>
    <p:sldId id="359" r:id="rId32"/>
    <p:sldId id="401" r:id="rId33"/>
    <p:sldId id="427" r:id="rId34"/>
    <p:sldId id="402" r:id="rId35"/>
    <p:sldId id="361" r:id="rId36"/>
    <p:sldId id="403" r:id="rId37"/>
    <p:sldId id="405" r:id="rId38"/>
    <p:sldId id="404" r:id="rId39"/>
    <p:sldId id="428" r:id="rId40"/>
    <p:sldId id="364" r:id="rId41"/>
    <p:sldId id="365" r:id="rId42"/>
    <p:sldId id="366" r:id="rId43"/>
    <p:sldId id="367" r:id="rId44"/>
    <p:sldId id="430" r:id="rId45"/>
    <p:sldId id="407" r:id="rId46"/>
    <p:sldId id="368" r:id="rId47"/>
    <p:sldId id="378" r:id="rId48"/>
    <p:sldId id="408" r:id="rId49"/>
    <p:sldId id="434" r:id="rId50"/>
    <p:sldId id="429" r:id="rId51"/>
    <p:sldId id="370" r:id="rId52"/>
    <p:sldId id="371" r:id="rId53"/>
    <p:sldId id="372" r:id="rId54"/>
    <p:sldId id="432" r:id="rId55"/>
    <p:sldId id="455" r:id="rId56"/>
    <p:sldId id="437" r:id="rId57"/>
    <p:sldId id="413" r:id="rId58"/>
    <p:sldId id="414" r:id="rId59"/>
    <p:sldId id="415" r:id="rId60"/>
    <p:sldId id="416" r:id="rId61"/>
    <p:sldId id="417" r:id="rId62"/>
    <p:sldId id="418" r:id="rId63"/>
    <p:sldId id="419" r:id="rId64"/>
    <p:sldId id="431" r:id="rId65"/>
    <p:sldId id="421" r:id="rId66"/>
    <p:sldId id="375" r:id="rId67"/>
    <p:sldId id="376" r:id="rId68"/>
    <p:sldId id="377" r:id="rId69"/>
    <p:sldId id="441" r:id="rId70"/>
    <p:sldId id="387" r:id="rId71"/>
    <p:sldId id="451" r:id="rId72"/>
    <p:sldId id="381" r:id="rId73"/>
    <p:sldId id="452" r:id="rId74"/>
    <p:sldId id="383" r:id="rId75"/>
    <p:sldId id="382" r:id="rId76"/>
    <p:sldId id="453" r:id="rId77"/>
    <p:sldId id="384" r:id="rId78"/>
    <p:sldId id="39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Huffman" initials="AH" lastIdx="18" clrIdx="0">
    <p:extLst/>
  </p:cmAuthor>
  <p:cmAuthor id="2" name="Angela Hance" initials="AH" lastIdx="3" clrIdx="1">
    <p:extLst/>
  </p:cmAuthor>
  <p:cmAuthor id="3" name="Amanda Huffman" initial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F9F9F"/>
    <a:srgbClr val="BFBFBF"/>
    <a:srgbClr val="D9D9D9"/>
    <a:srgbClr val="4B4B4B"/>
    <a:srgbClr val="588DC1"/>
    <a:srgbClr val="830711"/>
    <a:srgbClr val="FFFFCC"/>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5284" autoAdjust="0"/>
  </p:normalViewPr>
  <p:slideViewPr>
    <p:cSldViewPr snapToGrid="0">
      <p:cViewPr varScale="1">
        <p:scale>
          <a:sx n="65" d="100"/>
          <a:sy n="65" d="100"/>
        </p:scale>
        <p:origin x="84" y="210"/>
      </p:cViewPr>
      <p:guideLst>
        <p:guide orient="horz" pos="2160"/>
        <p:guide pos="2880"/>
      </p:guideLst>
    </p:cSldViewPr>
  </p:slideViewPr>
  <p:notesTextViewPr>
    <p:cViewPr>
      <p:scale>
        <a:sx n="125" d="100"/>
        <a:sy n="125" d="100"/>
      </p:scale>
      <p:origin x="0" y="0"/>
    </p:cViewPr>
  </p:notesTextViewPr>
  <p:notesViewPr>
    <p:cSldViewPr snapToGrid="0">
      <p:cViewPr varScale="1">
        <p:scale>
          <a:sx n="71" d="100"/>
          <a:sy n="71" d="100"/>
        </p:scale>
        <p:origin x="31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commentAuthors" Target="commentAuthor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914400"/>
          </a:xfrm>
          <a:prstGeom prst="rect">
            <a:avLst/>
          </a:prstGeom>
        </p:spPr>
        <p:txBody>
          <a:bodyPr vert="horz" lIns="91440" tIns="45720" rIns="91440" bIns="45720" rtlCol="0" anchor="ctr"/>
          <a:lstStyle>
            <a:lvl1pPr algn="l">
              <a:defRPr sz="1200"/>
            </a:lvl1pPr>
          </a:lstStyle>
          <a:p>
            <a:pPr lvl="0" algn="ctr"/>
            <a:endParaRPr lang="en-US" sz="1600" dirty="0" smtClean="0">
              <a:solidFill>
                <a:srgbClr val="1B4873"/>
              </a:solidFill>
            </a:endParaRPr>
          </a:p>
          <a:p>
            <a:pPr lvl="0" algn="ctr"/>
            <a:r>
              <a:rPr lang="en-US" sz="1600" dirty="0" smtClean="0">
                <a:solidFill>
                  <a:srgbClr val="1B4873"/>
                </a:solidFill>
              </a:rPr>
              <a:t>Selected-Response Items</a:t>
            </a:r>
            <a:endParaRPr lang="en-US" sz="1600" dirty="0">
              <a:solidFill>
                <a:srgbClr val="1B4873"/>
              </a:solidFill>
            </a:endParaRPr>
          </a:p>
          <a:p>
            <a:endParaRPr lang="en-US" dirty="0"/>
          </a:p>
        </p:txBody>
      </p:sp>
      <p:sp>
        <p:nvSpPr>
          <p:cNvPr id="5" name="Slide Number Placeholder 4"/>
          <p:cNvSpPr>
            <a:spLocks noGrp="1"/>
          </p:cNvSpPr>
          <p:nvPr>
            <p:ph type="sldNum" sz="quarter" idx="3"/>
          </p:nvPr>
        </p:nvSpPr>
        <p:spPr>
          <a:xfrm>
            <a:off x="0" y="8229601"/>
            <a:ext cx="6856413" cy="914400"/>
          </a:xfrm>
          <a:prstGeom prst="rect">
            <a:avLst/>
          </a:prstGeom>
        </p:spPr>
        <p:txBody>
          <a:bodyPr vert="horz" lIns="91440" tIns="45720" rIns="91440" bIns="45720" rtlCol="0" anchor="ctr"/>
          <a:lstStyle>
            <a:lvl1pPr algn="r">
              <a:defRPr sz="1200"/>
            </a:lvl1pPr>
          </a:lstStyle>
          <a:p>
            <a:pPr algn="ctr"/>
            <a:fld id="{EBC8C3DC-BB9C-4DF8-8070-D1A68A77C233}" type="slidenum">
              <a:rPr lang="en-US" sz="1100" smtClean="0">
                <a:solidFill>
                  <a:srgbClr val="9F9F9F"/>
                </a:solidFill>
              </a:rPr>
              <a:pPr algn="ctr"/>
              <a:t>‹#›</a:t>
            </a:fld>
            <a:endParaRPr lang="en-US" sz="1100" dirty="0">
              <a:solidFill>
                <a:srgbClr val="9F9F9F"/>
              </a:solidFill>
            </a:endParaRPr>
          </a:p>
        </p:txBody>
      </p:sp>
    </p:spTree>
    <p:extLst>
      <p:ext uri="{BB962C8B-B14F-4D97-AF65-F5344CB8AC3E}">
        <p14:creationId xmlns:p14="http://schemas.microsoft.com/office/powerpoint/2010/main" val="719666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F6A63-9C05-4FBF-95C4-502BAF8C12D7}" type="datetimeFigureOut">
              <a:rPr lang="en-US" smtClean="0"/>
              <a:t>5/13/2015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CCF3B-74EA-4910-B3AB-F5190EB59652}" type="slidenum">
              <a:rPr lang="en-US" smtClean="0"/>
              <a:t>‹#›</a:t>
            </a:fld>
            <a:endParaRPr lang="en-US"/>
          </a:p>
        </p:txBody>
      </p:sp>
    </p:spTree>
    <p:extLst>
      <p:ext uri="{BB962C8B-B14F-4D97-AF65-F5344CB8AC3E}">
        <p14:creationId xmlns:p14="http://schemas.microsoft.com/office/powerpoint/2010/main" val="141874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orbel" panose="020B0503020204020204" pitchFamily="34"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a:t>
            </a:fld>
            <a:endParaRPr lang="en-US"/>
          </a:p>
        </p:txBody>
      </p:sp>
    </p:spTree>
    <p:extLst>
      <p:ext uri="{BB962C8B-B14F-4D97-AF65-F5344CB8AC3E}">
        <p14:creationId xmlns:p14="http://schemas.microsoft.com/office/powerpoint/2010/main" val="253794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items offer a major advantage: They are efficient. You can use selected-response items to assess a range of student knowledge and skills, and you can score them faster than other types of assessment items.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10</a:t>
            </a:fld>
            <a:endParaRPr lang="en-US"/>
          </a:p>
        </p:txBody>
      </p:sp>
    </p:spTree>
    <p:extLst>
      <p:ext uri="{BB962C8B-B14F-4D97-AF65-F5344CB8AC3E}">
        <p14:creationId xmlns:p14="http://schemas.microsoft.com/office/powerpoint/2010/main" val="400580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well-designed selected-response items can measure higher-order thinking, they cannot do so in the same direct manner as constructed-response items and performance tasks. This is because students are always selecting the answer, not creating it themselves. Students can also guess the answers to selected-response items, which makes the results less accurate. Finally, a long assessment that contains only selected-response items can overwhelm and frustrate students.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11</a:t>
            </a:fld>
            <a:endParaRPr lang="en-US"/>
          </a:p>
        </p:txBody>
      </p:sp>
    </p:spTree>
    <p:extLst>
      <p:ext uri="{BB962C8B-B14F-4D97-AF65-F5344CB8AC3E}">
        <p14:creationId xmlns:p14="http://schemas.microsoft.com/office/powerpoint/2010/main" val="222132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will now describe in detail how to design a common type of selected-response item—multiple choice.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13</a:t>
            </a:fld>
            <a:endParaRPr lang="en-US"/>
          </a:p>
        </p:txBody>
      </p:sp>
    </p:spTree>
    <p:extLst>
      <p:ext uri="{BB962C8B-B14F-4D97-AF65-F5344CB8AC3E}">
        <p14:creationId xmlns:p14="http://schemas.microsoft.com/office/powerpoint/2010/main" val="42013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Multiple-choice items require students to choose the correct answer from four or five possibilities. </a:t>
            </a:r>
          </a:p>
        </p:txBody>
      </p:sp>
      <p:sp>
        <p:nvSpPr>
          <p:cNvPr id="4" name="Slide Number Placeholder 3"/>
          <p:cNvSpPr>
            <a:spLocks noGrp="1"/>
          </p:cNvSpPr>
          <p:nvPr>
            <p:ph type="sldNum" sz="quarter" idx="10"/>
          </p:nvPr>
        </p:nvSpPr>
        <p:spPr/>
        <p:txBody>
          <a:bodyPr/>
          <a:lstStyle/>
          <a:p>
            <a:fld id="{F38CCF3B-74EA-4910-B3AB-F5190EB59652}" type="slidenum">
              <a:rPr lang="en-US" smtClean="0"/>
              <a:t>14</a:t>
            </a:fld>
            <a:endParaRPr lang="en-US"/>
          </a:p>
        </p:txBody>
      </p:sp>
    </p:spTree>
    <p:extLst>
      <p:ext uri="{BB962C8B-B14F-4D97-AF65-F5344CB8AC3E}">
        <p14:creationId xmlns:p14="http://schemas.microsoft.com/office/powerpoint/2010/main" val="420137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They are useful because they can measure a range of student knowledge and skills, but they do not require you to use a scoring guide or rubric. (Although, as the module about scoring suggests, you can add rationales to answer keys to inform your instruction.)</a:t>
            </a:r>
          </a:p>
        </p:txBody>
      </p:sp>
      <p:sp>
        <p:nvSpPr>
          <p:cNvPr id="4" name="Slide Number Placeholder 3"/>
          <p:cNvSpPr>
            <a:spLocks noGrp="1"/>
          </p:cNvSpPr>
          <p:nvPr>
            <p:ph type="sldNum" sz="quarter" idx="10"/>
          </p:nvPr>
        </p:nvSpPr>
        <p:spPr/>
        <p:txBody>
          <a:bodyPr/>
          <a:lstStyle/>
          <a:p>
            <a:fld id="{F38CCF3B-74EA-4910-B3AB-F5190EB59652}" type="slidenum">
              <a:rPr lang="en-US" smtClean="0"/>
              <a:t>15</a:t>
            </a:fld>
            <a:endParaRPr lang="en-US"/>
          </a:p>
        </p:txBody>
      </p:sp>
    </p:spTree>
    <p:extLst>
      <p:ext uri="{BB962C8B-B14F-4D97-AF65-F5344CB8AC3E}">
        <p14:creationId xmlns:p14="http://schemas.microsoft.com/office/powerpoint/2010/main" val="4484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also apply these steps to write and select matching and true/false items.</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16</a:t>
            </a:fld>
            <a:endParaRPr lang="en-US"/>
          </a:p>
        </p:txBody>
      </p:sp>
    </p:spTree>
    <p:extLst>
      <p:ext uri="{BB962C8B-B14F-4D97-AF65-F5344CB8AC3E}">
        <p14:creationId xmlns:p14="http://schemas.microsoft.com/office/powerpoint/2010/main" val="1624740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typical multiple-choice item contains four parts: an item number, background information, a prompt and choices. The choices include one correct answer and several incorrect answers, which are also known as distractors. Let’s use examples to describe how you can develop each of these parts so that the item, as a whole, is well designed.</a:t>
            </a:r>
          </a:p>
        </p:txBody>
      </p:sp>
      <p:sp>
        <p:nvSpPr>
          <p:cNvPr id="4" name="Slide Number Placeholder 3"/>
          <p:cNvSpPr>
            <a:spLocks noGrp="1"/>
          </p:cNvSpPr>
          <p:nvPr>
            <p:ph type="sldNum" sz="quarter" idx="10"/>
          </p:nvPr>
        </p:nvSpPr>
        <p:spPr/>
        <p:txBody>
          <a:bodyPr/>
          <a:lstStyle/>
          <a:p>
            <a:fld id="{F38CCF3B-74EA-4910-B3AB-F5190EB59652}" type="slidenum">
              <a:rPr lang="en-US" smtClean="0"/>
              <a:t>17</a:t>
            </a:fld>
            <a:endParaRPr lang="en-US"/>
          </a:p>
        </p:txBody>
      </p:sp>
    </p:spTree>
    <p:extLst>
      <p:ext uri="{BB962C8B-B14F-4D97-AF65-F5344CB8AC3E}">
        <p14:creationId xmlns:p14="http://schemas.microsoft.com/office/powerpoint/2010/main" val="60134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a:t>
            </a:r>
            <a:r>
              <a:rPr lang="en-US" sz="1200" i="1" kern="1200" dirty="0" smtClean="0">
                <a:solidFill>
                  <a:schemeClr val="tx1"/>
                </a:solidFill>
                <a:effectLst/>
                <a:latin typeface="+mn-lt"/>
                <a:ea typeface="+mn-ea"/>
                <a:cs typeface="+mn-cs"/>
              </a:rPr>
              <a:t>item number</a:t>
            </a:r>
            <a:r>
              <a:rPr lang="en-US" sz="1200" kern="1200" dirty="0" smtClean="0">
                <a:solidFill>
                  <a:schemeClr val="tx1"/>
                </a:solidFill>
                <a:effectLst/>
                <a:latin typeface="+mn-lt"/>
                <a:ea typeface="+mn-ea"/>
                <a:cs typeface="+mn-cs"/>
              </a:rPr>
              <a:t> orients students to where the item fits within the assessment.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18</a:t>
            </a:fld>
            <a:endParaRPr lang="en-US"/>
          </a:p>
        </p:txBody>
      </p:sp>
    </p:spTree>
    <p:extLst>
      <p:ext uri="{BB962C8B-B14F-4D97-AF65-F5344CB8AC3E}">
        <p14:creationId xmlns:p14="http://schemas.microsoft.com/office/powerpoint/2010/main" val="2596534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best practice for this part is self-explanatory: You should number each item.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19</a:t>
            </a:fld>
            <a:endParaRPr lang="en-US"/>
          </a:p>
        </p:txBody>
      </p:sp>
    </p:spTree>
    <p:extLst>
      <p:ext uri="{BB962C8B-B14F-4D97-AF65-F5344CB8AC3E}">
        <p14:creationId xmlns:p14="http://schemas.microsoft.com/office/powerpoint/2010/main" val="1901932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Background information</a:t>
            </a:r>
            <a:r>
              <a:rPr lang="en-US" sz="1200" kern="1200" dirty="0" smtClean="0">
                <a:solidFill>
                  <a:schemeClr val="tx1"/>
                </a:solidFill>
                <a:effectLst/>
                <a:latin typeface="+mn-lt"/>
                <a:ea typeface="+mn-ea"/>
                <a:cs typeface="+mn-cs"/>
              </a:rPr>
              <a:t> includes what students need to know to select the correct answer.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20</a:t>
            </a:fld>
            <a:endParaRPr lang="en-US"/>
          </a:p>
        </p:txBody>
      </p:sp>
    </p:spTree>
    <p:extLst>
      <p:ext uri="{BB962C8B-B14F-4D97-AF65-F5344CB8AC3E}">
        <p14:creationId xmlns:p14="http://schemas.microsoft.com/office/powerpoint/2010/main" val="356601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focus of this module is selected-response items, which, if done well, are a lot more difficult to design than your students probably realize. </a:t>
            </a:r>
          </a:p>
        </p:txBody>
      </p:sp>
      <p:sp>
        <p:nvSpPr>
          <p:cNvPr id="4" name="Slide Number Placeholder 3"/>
          <p:cNvSpPr>
            <a:spLocks noGrp="1"/>
          </p:cNvSpPr>
          <p:nvPr>
            <p:ph type="sldNum" sz="quarter" idx="10"/>
          </p:nvPr>
        </p:nvSpPr>
        <p:spPr/>
        <p:txBody>
          <a:bodyPr/>
          <a:lstStyle/>
          <a:p>
            <a:fld id="{F38CCF3B-74EA-4910-B3AB-F5190EB59652}" type="slidenum">
              <a:rPr lang="en-US" smtClean="0"/>
              <a:t>2</a:t>
            </a:fld>
            <a:endParaRPr lang="en-US"/>
          </a:p>
        </p:txBody>
      </p:sp>
    </p:spTree>
    <p:extLst>
      <p:ext uri="{BB962C8B-B14F-4D97-AF65-F5344CB8AC3E}">
        <p14:creationId xmlns:p14="http://schemas.microsoft.com/office/powerpoint/2010/main" val="4113306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 sure to include all necessary information that students need in order to select the correct answer.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21</a:t>
            </a:fld>
            <a:endParaRPr lang="en-US"/>
          </a:p>
        </p:txBody>
      </p:sp>
    </p:spTree>
    <p:extLst>
      <p:ext uri="{BB962C8B-B14F-4D97-AF65-F5344CB8AC3E}">
        <p14:creationId xmlns:p14="http://schemas.microsoft.com/office/powerpoint/2010/main" val="190193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background information is missing in this item? You may remember this assessment item from a different module.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Choose the </a:t>
            </a:r>
            <a:r>
              <a:rPr lang="en-US" sz="1200" b="1" i="1" kern="1200" dirty="0" smtClean="0">
                <a:solidFill>
                  <a:schemeClr val="tx1"/>
                </a:solidFill>
                <a:effectLst/>
                <a:latin typeface="+mn-lt"/>
                <a:ea typeface="+mn-ea"/>
                <a:cs typeface="+mn-cs"/>
              </a:rPr>
              <a:t>one</a:t>
            </a:r>
            <a:r>
              <a:rPr lang="en-US" sz="1200" i="1" kern="1200" dirty="0" smtClean="0">
                <a:solidFill>
                  <a:schemeClr val="tx1"/>
                </a:solidFill>
                <a:effectLst/>
                <a:latin typeface="+mn-lt"/>
                <a:ea typeface="+mn-ea"/>
                <a:cs typeface="+mn-cs"/>
              </a:rPr>
              <a:t> answer that best solves the problem.</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one card is taken at random from a deck of playing cards, what is the probability that the card will be an ace?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8 percent;</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50 percent;</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25 percent; or</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10 percent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22</a:t>
            </a:fld>
            <a:endParaRPr lang="en-US"/>
          </a:p>
        </p:txBody>
      </p:sp>
    </p:spTree>
    <p:extLst>
      <p:ext uri="{BB962C8B-B14F-4D97-AF65-F5344CB8AC3E}">
        <p14:creationId xmlns:p14="http://schemas.microsoft.com/office/powerpoint/2010/main" val="37063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Pause this video if you want a few moments to think about your answer or discuss it with colleagues.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23</a:t>
            </a:fld>
            <a:endParaRPr lang="en-US"/>
          </a:p>
        </p:txBody>
      </p:sp>
    </p:spTree>
    <p:extLst>
      <p:ext uri="{BB962C8B-B14F-4D97-AF65-F5344CB8AC3E}">
        <p14:creationId xmlns:p14="http://schemas.microsoft.com/office/powerpoint/2010/main" val="3420824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item omits two key pieces of information that students need to know in order to select the correct answer: the number of aces and the total number of cards in a deck of cards. We can make the item clearer if we add into the item the missing facts—“there are 4 aces in a deck of 52 playing cards.”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24</a:t>
            </a:fld>
            <a:endParaRPr lang="en-US"/>
          </a:p>
        </p:txBody>
      </p:sp>
    </p:spTree>
    <p:extLst>
      <p:ext uri="{BB962C8B-B14F-4D97-AF65-F5344CB8AC3E}">
        <p14:creationId xmlns:p14="http://schemas.microsoft.com/office/powerpoint/2010/main" val="2570494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prompt</a:t>
            </a:r>
            <a:r>
              <a:rPr lang="en-US" sz="1200" kern="1200" dirty="0" smtClean="0">
                <a:solidFill>
                  <a:schemeClr val="tx1"/>
                </a:solidFill>
                <a:effectLst/>
                <a:latin typeface="+mn-lt"/>
                <a:ea typeface="+mn-ea"/>
                <a:cs typeface="+mn-cs"/>
              </a:rPr>
              <a:t> asks a question or describes a task.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25</a:t>
            </a:fld>
            <a:endParaRPr lang="en-US"/>
          </a:p>
        </p:txBody>
      </p:sp>
    </p:spTree>
    <p:extLst>
      <p:ext uri="{BB962C8B-B14F-4D97-AF65-F5344CB8AC3E}">
        <p14:creationId xmlns:p14="http://schemas.microsoft.com/office/powerpoint/2010/main" val="1901932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should try to frame prompts positively. Just because a student can recognize an incorrect answer does not mean that he or she knows the correct answer. If you decide to use a negative prompt, be sure to emphasize the negative key words so that students are not confused.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26</a:t>
            </a:fld>
            <a:endParaRPr lang="en-US"/>
          </a:p>
        </p:txBody>
      </p:sp>
    </p:spTree>
    <p:extLst>
      <p:ext uri="{BB962C8B-B14F-4D97-AF65-F5344CB8AC3E}">
        <p14:creationId xmlns:p14="http://schemas.microsoft.com/office/powerpoint/2010/main" val="1901932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For example, this item has a negative</a:t>
            </a:r>
            <a:r>
              <a:rPr lang="en-US" sz="1200" i="0" kern="1200" baseline="0" dirty="0" smtClean="0">
                <a:solidFill>
                  <a:schemeClr val="tx1"/>
                </a:solidFill>
                <a:effectLst/>
                <a:latin typeface="+mn-lt"/>
                <a:ea typeface="+mn-ea"/>
                <a:cs typeface="+mn-cs"/>
              </a:rPr>
              <a:t> prompt.</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 student is revising the following paragraph and needs to take out information that does not support why birds make good pets.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There are many reasons why people keep birds as pets. Canaries sing beautiful songs. Parakeets will sit on your shoulder. Parrots can talk to you. Birds fly outdoors. Pet birds can be fun.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Which of the following sentences does not support why birds make good pets?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“Canaries sing beautiful songs.”</a:t>
            </a:r>
            <a:endParaRPr lang="en-US" dirty="0" smtClean="0">
              <a:effectLst/>
            </a:endParaRPr>
          </a:p>
          <a:p>
            <a:pPr marL="228600" lvl="0" indent="-228600">
              <a:buFont typeface="+mj-lt"/>
              <a:buAutoNum type="alphaLcPeriod"/>
            </a:pPr>
            <a:r>
              <a:rPr lang="en-US" sz="1200" i="1" kern="1200" dirty="0" smtClean="0">
                <a:solidFill>
                  <a:schemeClr val="tx1"/>
                </a:solidFill>
                <a:effectLst/>
                <a:latin typeface="+mn-lt"/>
                <a:ea typeface="+mn-ea"/>
                <a:cs typeface="+mn-cs"/>
              </a:rPr>
              <a:t>“Parakeets will sit on your shoulder.”</a:t>
            </a:r>
            <a:endParaRPr lang="en-US" dirty="0" smtClean="0">
              <a:effectLst/>
            </a:endParaRPr>
          </a:p>
          <a:p>
            <a:pPr marL="228600" lvl="0" indent="-228600">
              <a:buFont typeface="+mj-lt"/>
              <a:buAutoNum type="alphaLcPeriod"/>
            </a:pPr>
            <a:r>
              <a:rPr lang="en-US" sz="1200" i="1" kern="1200" dirty="0" smtClean="0">
                <a:solidFill>
                  <a:schemeClr val="tx1"/>
                </a:solidFill>
                <a:effectLst/>
                <a:latin typeface="+mn-lt"/>
                <a:ea typeface="+mn-ea"/>
                <a:cs typeface="+mn-cs"/>
              </a:rPr>
              <a:t>“Parrots can talk to you.”</a:t>
            </a:r>
            <a:endParaRPr lang="en-US" dirty="0" smtClean="0">
              <a:effectLst/>
            </a:endParaRPr>
          </a:p>
          <a:p>
            <a:pPr marL="228600" lvl="0" indent="-228600">
              <a:buFont typeface="+mj-lt"/>
              <a:buAutoNum type="alphaLcPeriod"/>
            </a:pPr>
            <a:r>
              <a:rPr lang="en-US" sz="1200" i="1" kern="1200" dirty="0" smtClean="0">
                <a:solidFill>
                  <a:schemeClr val="tx1"/>
                </a:solidFill>
                <a:effectLst/>
                <a:latin typeface="+mn-lt"/>
                <a:ea typeface="+mn-ea"/>
                <a:cs typeface="+mn-cs"/>
              </a:rPr>
              <a:t>“Birds fly outdoors.”</a:t>
            </a:r>
            <a:r>
              <a:rPr lang="en-US" sz="1200" kern="1200" baseline="300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might you revise the item to emphasize the negative word?</a:t>
            </a:r>
          </a:p>
        </p:txBody>
      </p:sp>
      <p:sp>
        <p:nvSpPr>
          <p:cNvPr id="4" name="Slide Number Placeholder 3"/>
          <p:cNvSpPr>
            <a:spLocks noGrp="1"/>
          </p:cNvSpPr>
          <p:nvPr>
            <p:ph type="sldNum" sz="quarter" idx="10"/>
          </p:nvPr>
        </p:nvSpPr>
        <p:spPr/>
        <p:txBody>
          <a:bodyPr/>
          <a:lstStyle/>
          <a:p>
            <a:fld id="{F38CCF3B-74EA-4910-B3AB-F5190EB59652}" type="slidenum">
              <a:rPr lang="en-US" smtClean="0"/>
              <a:t>27</a:t>
            </a:fld>
            <a:endParaRPr lang="en-US"/>
          </a:p>
        </p:txBody>
      </p:sp>
    </p:spTree>
    <p:extLst>
      <p:ext uri="{BB962C8B-B14F-4D97-AF65-F5344CB8AC3E}">
        <p14:creationId xmlns:p14="http://schemas.microsoft.com/office/powerpoint/2010/main" val="133448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capitalize and underline the word “not” in the prompt to make clear what students need to do.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28</a:t>
            </a:fld>
            <a:endParaRPr lang="en-US"/>
          </a:p>
        </p:txBody>
      </p:sp>
    </p:spTree>
    <p:extLst>
      <p:ext uri="{BB962C8B-B14F-4D97-AF65-F5344CB8AC3E}">
        <p14:creationId xmlns:p14="http://schemas.microsoft.com/office/powerpoint/2010/main" val="746605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prompt should not require students to know information not included in the prompt. </a:t>
            </a:r>
          </a:p>
        </p:txBody>
      </p:sp>
      <p:sp>
        <p:nvSpPr>
          <p:cNvPr id="4" name="Slide Number Placeholder 3"/>
          <p:cNvSpPr>
            <a:spLocks noGrp="1"/>
          </p:cNvSpPr>
          <p:nvPr>
            <p:ph type="sldNum" sz="quarter" idx="10"/>
          </p:nvPr>
        </p:nvSpPr>
        <p:spPr/>
        <p:txBody>
          <a:bodyPr/>
          <a:lstStyle/>
          <a:p>
            <a:fld id="{F38CCF3B-74EA-4910-B3AB-F5190EB59652}" type="slidenum">
              <a:rPr lang="en-US" smtClean="0"/>
              <a:t>29</a:t>
            </a:fld>
            <a:endParaRPr lang="en-US"/>
          </a:p>
        </p:txBody>
      </p:sp>
    </p:spTree>
    <p:extLst>
      <p:ext uri="{BB962C8B-B14F-4D97-AF65-F5344CB8AC3E}">
        <p14:creationId xmlns:p14="http://schemas.microsoft.com/office/powerpoint/2010/main" val="1901932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clarification would students need to answer this item, and how might you rewrite the prompt to eliminate the need for the clarification?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i="1" kern="1200" dirty="0" smtClean="0">
                <a:solidFill>
                  <a:schemeClr val="tx1"/>
                </a:solidFill>
                <a:effectLst/>
                <a:latin typeface="+mn-lt"/>
                <a:ea typeface="+mn-ea"/>
                <a:cs typeface="+mn-cs"/>
              </a:rPr>
              <a:t>The word “attribute” means:</a:t>
            </a:r>
            <a:endParaRPr lang="en-US" dirty="0" smtClean="0">
              <a:effectLst/>
            </a:endParaRPr>
          </a:p>
          <a:p>
            <a:r>
              <a:rPr lang="en-US" sz="1200" i="1" kern="1200" dirty="0" smtClean="0">
                <a:solidFill>
                  <a:schemeClr val="tx1"/>
                </a:solidFill>
                <a:effectLst/>
                <a:latin typeface="+mn-lt"/>
                <a:ea typeface="+mn-ea"/>
                <a:cs typeface="+mn-cs"/>
              </a:rPr>
              <a:t> </a:t>
            </a:r>
            <a:endParaRPr lang="en-US" dirty="0" smtClean="0">
              <a:effectLst/>
            </a:endParaRPr>
          </a:p>
          <a:p>
            <a:pPr marL="228600" lvl="0" indent="-228600">
              <a:buFont typeface="+mj-lt"/>
              <a:buAutoNum type="alphaLcPeriod"/>
            </a:pPr>
            <a:r>
              <a:rPr lang="en-US" sz="1200" i="1" kern="1200" dirty="0" smtClean="0">
                <a:solidFill>
                  <a:schemeClr val="tx1"/>
                </a:solidFill>
                <a:effectLst/>
                <a:latin typeface="+mn-lt"/>
                <a:ea typeface="+mn-ea"/>
                <a:cs typeface="+mn-cs"/>
              </a:rPr>
              <a:t>to regard something as being caused by someone or something.;</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a quality or feature regarded as a characteristic or inherent part of someone or something;</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to give someone a gift; or</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blame.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30</a:t>
            </a:fld>
            <a:endParaRPr lang="en-US"/>
          </a:p>
        </p:txBody>
      </p:sp>
    </p:spTree>
    <p:extLst>
      <p:ext uri="{BB962C8B-B14F-4D97-AF65-F5344CB8AC3E}">
        <p14:creationId xmlns:p14="http://schemas.microsoft.com/office/powerpoint/2010/main" val="166267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the end of this module, you should be able to define what a selected-response item is, identify the benefits and challenges selected-response items present, know the four parts of a well-designed multiple-choice item and use the assessment blueprint to help you design assessment items.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a:t>
            </a:fld>
            <a:endParaRPr lang="en-US"/>
          </a:p>
        </p:txBody>
      </p:sp>
    </p:spTree>
    <p:extLst>
      <p:ext uri="{BB962C8B-B14F-4D97-AF65-F5344CB8AC3E}">
        <p14:creationId xmlns:p14="http://schemas.microsoft.com/office/powerpoint/2010/main" val="4113306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item requires students to know in what context the speaker or writer is using the word “attribute,” but the prompt does not contain the appropriate context. The revised prompt provides the appropriate context by using the word in a sentence.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Marlena said in her victory speech that she must </a:t>
            </a:r>
            <a:r>
              <a:rPr lang="en-US" sz="1200" b="1" i="1" kern="1200" dirty="0" smtClean="0">
                <a:solidFill>
                  <a:schemeClr val="tx1"/>
                </a:solidFill>
                <a:effectLst/>
                <a:latin typeface="+mn-lt"/>
                <a:ea typeface="+mn-ea"/>
                <a:cs typeface="+mn-cs"/>
              </a:rPr>
              <a:t>attribute</a:t>
            </a:r>
            <a:r>
              <a:rPr lang="en-US" sz="1200" i="1" kern="1200" dirty="0" smtClean="0">
                <a:solidFill>
                  <a:schemeClr val="tx1"/>
                </a:solidFill>
                <a:effectLst/>
                <a:latin typeface="+mn-lt"/>
                <a:ea typeface="+mn-ea"/>
                <a:cs typeface="+mn-cs"/>
              </a:rPr>
              <a:t> her success to her supportive parents and teachers. In this context, the word “attribute” means BLANK.</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31</a:t>
            </a:fld>
            <a:endParaRPr lang="en-US"/>
          </a:p>
        </p:txBody>
      </p:sp>
    </p:spTree>
    <p:extLst>
      <p:ext uri="{BB962C8B-B14F-4D97-AF65-F5344CB8AC3E}">
        <p14:creationId xmlns:p14="http://schemas.microsoft.com/office/powerpoint/2010/main" val="1093508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Prompts should not include words or grammatical cues that might give away the answer. </a:t>
            </a:r>
          </a:p>
        </p:txBody>
      </p:sp>
      <p:sp>
        <p:nvSpPr>
          <p:cNvPr id="4" name="Slide Number Placeholder 3"/>
          <p:cNvSpPr>
            <a:spLocks noGrp="1"/>
          </p:cNvSpPr>
          <p:nvPr>
            <p:ph type="sldNum" sz="quarter" idx="10"/>
          </p:nvPr>
        </p:nvSpPr>
        <p:spPr/>
        <p:txBody>
          <a:bodyPr/>
          <a:lstStyle/>
          <a:p>
            <a:fld id="{F38CCF3B-74EA-4910-B3AB-F5190EB59652}" type="slidenum">
              <a:rPr lang="en-US" smtClean="0"/>
              <a:t>32</a:t>
            </a:fld>
            <a:endParaRPr lang="en-US"/>
          </a:p>
        </p:txBody>
      </p:sp>
    </p:spTree>
    <p:extLst>
      <p:ext uri="{BB962C8B-B14F-4D97-AF65-F5344CB8AC3E}">
        <p14:creationId xmlns:p14="http://schemas.microsoft.com/office/powerpoint/2010/main" val="382381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in this prompt gives away the answer?</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A frog is an example of an:</a:t>
            </a:r>
            <a:endParaRPr lang="en-US" dirty="0" smtClean="0">
              <a:effectLst/>
            </a:endParaRPr>
          </a:p>
          <a:p>
            <a:r>
              <a:rPr lang="en-US" sz="1200" i="1" kern="1200" dirty="0" smtClean="0">
                <a:solidFill>
                  <a:schemeClr val="tx1"/>
                </a:solidFill>
                <a:effectLst/>
                <a:latin typeface="+mn-lt"/>
                <a:ea typeface="+mn-ea"/>
                <a:cs typeface="+mn-cs"/>
              </a:rPr>
              <a:t> </a:t>
            </a:r>
            <a:endParaRPr lang="en-US" dirty="0" smtClean="0">
              <a:effectLst/>
            </a:endParaRPr>
          </a:p>
          <a:p>
            <a:pPr marL="228600" lvl="0" indent="-228600">
              <a:buFont typeface="+mj-lt"/>
              <a:buAutoNum type="alphaLcPeriod"/>
            </a:pPr>
            <a:r>
              <a:rPr lang="en-US" sz="1200" i="1" kern="1200" dirty="0" smtClean="0">
                <a:solidFill>
                  <a:schemeClr val="tx1"/>
                </a:solidFill>
                <a:effectLst/>
                <a:latin typeface="+mn-lt"/>
                <a:ea typeface="+mn-ea"/>
                <a:cs typeface="+mn-cs"/>
              </a:rPr>
              <a:t>mammal;</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amphibian;</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reptile; or</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fish.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33</a:t>
            </a:fld>
            <a:endParaRPr lang="en-US"/>
          </a:p>
        </p:txBody>
      </p:sp>
    </p:spTree>
    <p:extLst>
      <p:ext uri="{BB962C8B-B14F-4D97-AF65-F5344CB8AC3E}">
        <p14:creationId xmlns:p14="http://schemas.microsoft.com/office/powerpoint/2010/main" val="4174236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Because “amphibian” is the only choice that begins with a vowel and requires “an” as an article instead of “a,” students could infer that “amphibian” is the correct answer without knowing that a frog is an example of an amphibian. We can revise the item by rephrasing the prompt. For example:</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Frogs belong to which class of animals?</a:t>
            </a:r>
            <a:endParaRPr lang="en-US" sz="1200" kern="1200" dirty="0" smtClean="0">
              <a:solidFill>
                <a:schemeClr val="tx1"/>
              </a:solidFill>
              <a:effectLst/>
              <a:latin typeface="+mn-lt"/>
              <a:ea typeface="+mn-ea"/>
              <a:cs typeface="+mn-cs"/>
            </a:endParaRPr>
          </a:p>
          <a:p>
            <a:pPr marL="0" marR="0" lvl="0" indent="0">
              <a:spcBef>
                <a:spcPts val="0"/>
              </a:spcBef>
              <a:spcAft>
                <a:spcPts val="0"/>
              </a:spcAft>
              <a:buFont typeface="+mj-lt"/>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34</a:t>
            </a:fld>
            <a:endParaRPr lang="en-US"/>
          </a:p>
        </p:txBody>
      </p:sp>
    </p:spTree>
    <p:extLst>
      <p:ext uri="{BB962C8B-B14F-4D97-AF65-F5344CB8AC3E}">
        <p14:creationId xmlns:p14="http://schemas.microsoft.com/office/powerpoint/2010/main" val="2176295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Items should be as concise as possible, which often requires a concise prompt. To simplify prompts, you can include words in the prompt that would otherwise be repeated in choices.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35</a:t>
            </a:fld>
            <a:endParaRPr lang="en-US"/>
          </a:p>
        </p:txBody>
      </p:sp>
    </p:spTree>
    <p:extLst>
      <p:ext uri="{BB962C8B-B14F-4D97-AF65-F5344CB8AC3E}">
        <p14:creationId xmlns:p14="http://schemas.microsoft.com/office/powerpoint/2010/main" val="1901932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could we simplify the prompt in the assessment item?</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The three parts of the Constitution include: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the Preamble, the Articles and the Bylaws;</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the Preamble, the Articles and the three branches of government;</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the Preamble, the Articles and the Articles of Confederation; or</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the Preamble, the Articles and the Amendments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36</a:t>
            </a:fld>
            <a:endParaRPr lang="en-US"/>
          </a:p>
        </p:txBody>
      </p:sp>
    </p:spTree>
    <p:extLst>
      <p:ext uri="{BB962C8B-B14F-4D97-AF65-F5344CB8AC3E}">
        <p14:creationId xmlns:p14="http://schemas.microsoft.com/office/powerpoint/2010/main" val="1690020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include two parts of the Constitution in every choice: “the Preamble” and “the Articles.” For example:</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three parts of the Constitution include the Preamble, the Articles and the: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342900" marR="0" lvl="0" indent="-342900">
              <a:spcBef>
                <a:spcPts val="0"/>
              </a:spcBef>
              <a:spcAft>
                <a:spcPts val="0"/>
              </a:spcAft>
              <a:buFont typeface="+mj-lt"/>
              <a:buAutoNum type="alphaLcPeriod"/>
            </a:pPr>
            <a:r>
              <a:rPr lang="en-US" sz="1200" i="1" dirty="0" smtClean="0">
                <a:effectLst/>
                <a:latin typeface="Corbel" panose="020B0503020204020204" pitchFamily="34" charset="0"/>
                <a:ea typeface="Corbel" panose="020B0503020204020204" pitchFamily="34" charset="0"/>
                <a:cs typeface="Times New Roman" panose="02020603050405020304" pitchFamily="18" charset="0"/>
              </a:rPr>
              <a:t>Bylaws;</a:t>
            </a:r>
            <a:endParaRPr lang="en-US" sz="1200" dirty="0" smtClean="0">
              <a:effectLst/>
              <a:latin typeface="Corbel" panose="020B0503020204020204" pitchFamily="34" charset="0"/>
              <a:ea typeface="Corbel" panose="020B050302020402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sz="1200" i="1" dirty="0" smtClean="0">
                <a:effectLst/>
                <a:latin typeface="Corbel" panose="020B0503020204020204" pitchFamily="34" charset="0"/>
                <a:ea typeface="Corbel" panose="020B0503020204020204" pitchFamily="34" charset="0"/>
                <a:cs typeface="Times New Roman" panose="02020603050405020304" pitchFamily="18" charset="0"/>
              </a:rPr>
              <a:t>three branches of government;</a:t>
            </a:r>
            <a:endParaRPr lang="en-US" sz="1200" dirty="0" smtClean="0">
              <a:effectLst/>
              <a:latin typeface="Corbel" panose="020B0503020204020204" pitchFamily="34" charset="0"/>
              <a:ea typeface="Corbel" panose="020B050302020402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sz="1200" i="1" dirty="0" smtClean="0">
                <a:effectLst/>
                <a:latin typeface="Corbel" panose="020B0503020204020204" pitchFamily="34" charset="0"/>
                <a:ea typeface="Corbel" panose="020B0503020204020204" pitchFamily="34" charset="0"/>
                <a:cs typeface="Times New Roman" panose="02020603050405020304" pitchFamily="18" charset="0"/>
              </a:rPr>
              <a:t>Articles of Confederation; or</a:t>
            </a:r>
            <a:endParaRPr lang="en-US" sz="1200" dirty="0" smtClean="0">
              <a:effectLst/>
              <a:latin typeface="Corbel" panose="020B0503020204020204" pitchFamily="34" charset="0"/>
              <a:ea typeface="Corbel" panose="020B0503020204020204" pitchFamily="34" charset="0"/>
              <a:cs typeface="Times New Roman" panose="02020603050405020304" pitchFamily="18" charset="0"/>
            </a:endParaRPr>
          </a:p>
          <a:p>
            <a:pPr marL="342900" marR="0" lvl="0" indent="-342900">
              <a:spcBef>
                <a:spcPts val="0"/>
              </a:spcBef>
              <a:spcAft>
                <a:spcPts val="0"/>
              </a:spcAft>
              <a:buFont typeface="+mj-lt"/>
              <a:buAutoNum type="alphaLcPeriod"/>
            </a:pPr>
            <a:r>
              <a:rPr lang="en-US" sz="1200" i="1" dirty="0" smtClean="0">
                <a:effectLst/>
                <a:latin typeface="Corbel" panose="020B0503020204020204" pitchFamily="34" charset="0"/>
                <a:ea typeface="Corbel" panose="020B0503020204020204" pitchFamily="34" charset="0"/>
                <a:cs typeface="Times New Roman" panose="02020603050405020304" pitchFamily="18" charset="0"/>
              </a:rPr>
              <a:t>Amendments</a:t>
            </a:r>
            <a:endParaRPr lang="en-US" sz="1200" dirty="0" smtClean="0">
              <a:effectLst/>
              <a:latin typeface="Corbel" panose="020B0503020204020204" pitchFamily="34" charset="0"/>
              <a:ea typeface="Corbel" panose="020B0503020204020204" pitchFamily="34" charset="0"/>
              <a:cs typeface="Times New Roman" panose="02020603050405020304" pitchFamily="18" charset="0"/>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37</a:t>
            </a:fld>
            <a:endParaRPr lang="en-US"/>
          </a:p>
        </p:txBody>
      </p:sp>
    </p:spTree>
    <p:extLst>
      <p:ext uri="{BB962C8B-B14F-4D97-AF65-F5344CB8AC3E}">
        <p14:creationId xmlns:p14="http://schemas.microsoft.com/office/powerpoint/2010/main" val="395654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Choices </a:t>
            </a:r>
            <a:r>
              <a:rPr lang="en-US" sz="1200" kern="1200" dirty="0" smtClean="0">
                <a:solidFill>
                  <a:schemeClr val="tx1"/>
                </a:solidFill>
                <a:effectLst/>
                <a:latin typeface="+mn-lt"/>
                <a:ea typeface="+mn-ea"/>
                <a:cs typeface="+mn-cs"/>
              </a:rPr>
              <a:t>include answers to the item prompt.</a:t>
            </a:r>
          </a:p>
        </p:txBody>
      </p:sp>
      <p:sp>
        <p:nvSpPr>
          <p:cNvPr id="4" name="Slide Number Placeholder 3"/>
          <p:cNvSpPr>
            <a:spLocks noGrp="1"/>
          </p:cNvSpPr>
          <p:nvPr>
            <p:ph type="sldNum" sz="quarter" idx="10"/>
          </p:nvPr>
        </p:nvSpPr>
        <p:spPr/>
        <p:txBody>
          <a:bodyPr/>
          <a:lstStyle/>
          <a:p>
            <a:fld id="{F38CCF3B-74EA-4910-B3AB-F5190EB59652}" type="slidenum">
              <a:rPr lang="en-US" smtClean="0"/>
              <a:t>38</a:t>
            </a:fld>
            <a:endParaRPr lang="en-US"/>
          </a:p>
        </p:txBody>
      </p:sp>
    </p:spTree>
    <p:extLst>
      <p:ext uri="{BB962C8B-B14F-4D97-AF65-F5344CB8AC3E}">
        <p14:creationId xmlns:p14="http://schemas.microsoft.com/office/powerpoint/2010/main" val="525595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Multiple-choice items on a single assessment should always use the same number of choices so that students have the same odds of guessing the correct answer. We use four or five choices for most grades, though we can use as few as three choices for kindergarten and first grade. Four or five choices provide only a 20 or 25 percent chance of students guessing the correct answer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limits the number of good distractors you need to write.</a:t>
            </a:r>
          </a:p>
        </p:txBody>
      </p:sp>
      <p:sp>
        <p:nvSpPr>
          <p:cNvPr id="4" name="Slide Number Placeholder 3"/>
          <p:cNvSpPr>
            <a:spLocks noGrp="1"/>
          </p:cNvSpPr>
          <p:nvPr>
            <p:ph type="sldNum" sz="quarter" idx="10"/>
          </p:nvPr>
        </p:nvSpPr>
        <p:spPr/>
        <p:txBody>
          <a:bodyPr/>
          <a:lstStyle/>
          <a:p>
            <a:fld id="{F38CCF3B-74EA-4910-B3AB-F5190EB59652}" type="slidenum">
              <a:rPr lang="en-US" smtClean="0"/>
              <a:t>39</a:t>
            </a:fld>
            <a:endParaRPr lang="en-US"/>
          </a:p>
        </p:txBody>
      </p:sp>
    </p:spTree>
    <p:extLst>
      <p:ext uri="{BB962C8B-B14F-4D97-AF65-F5344CB8AC3E}">
        <p14:creationId xmlns:p14="http://schemas.microsoft.com/office/powerpoint/2010/main" val="712847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smtClean="0">
                <a:solidFill>
                  <a:schemeClr val="tx1"/>
                </a:solidFill>
                <a:effectLst/>
                <a:latin typeface="+mn-lt"/>
                <a:ea typeface="+mn-ea"/>
                <a:cs typeface="+mn-cs"/>
              </a:rPr>
              <a:t>Choices should be consistent in form, content and length. Choices that are inconsistent with others stand out. For example, a choice draws attention if it is significantly longer or shorter than the other choices.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40</a:t>
            </a:fld>
            <a:endParaRPr lang="en-US"/>
          </a:p>
        </p:txBody>
      </p:sp>
    </p:spTree>
    <p:extLst>
      <p:ext uri="{BB962C8B-B14F-4D97-AF65-F5344CB8AC3E}">
        <p14:creationId xmlns:p14="http://schemas.microsoft.com/office/powerpoint/2010/main" val="71284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get started with a quick review of the three types of assessment items.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a:t>
            </a:fld>
            <a:endParaRPr lang="en-US"/>
          </a:p>
        </p:txBody>
      </p:sp>
    </p:spTree>
    <p:extLst>
      <p:ext uri="{BB962C8B-B14F-4D97-AF65-F5344CB8AC3E}">
        <p14:creationId xmlns:p14="http://schemas.microsoft.com/office/powerpoint/2010/main" val="4078118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can we revise the assessment item so that choice “c” does not stand out?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What role did many colonial women play during the American Revolution?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They served as officers in the army;</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They gave speeches to rally the people;</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They kept the farms and shops running during the war, which was vital for the American economy; or</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They helped run the government.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41</a:t>
            </a:fld>
            <a:endParaRPr lang="en-US"/>
          </a:p>
        </p:txBody>
      </p:sp>
    </p:spTree>
    <p:extLst>
      <p:ext uri="{BB962C8B-B14F-4D97-AF65-F5344CB8AC3E}">
        <p14:creationId xmlns:p14="http://schemas.microsoft.com/office/powerpoint/2010/main" val="935794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could shorten choice “c” and lengthen choices “b” and “d” so that the correct answer does not stand out.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42</a:t>
            </a:fld>
            <a:endParaRPr lang="en-US"/>
          </a:p>
        </p:txBody>
      </p:sp>
    </p:spTree>
    <p:extLst>
      <p:ext uri="{BB962C8B-B14F-4D97-AF65-F5344CB8AC3E}">
        <p14:creationId xmlns:p14="http://schemas.microsoft.com/office/powerpoint/2010/main" val="2378925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Choices should be ordered in a logical sequence because logical order enhances the perception of randomness.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43</a:t>
            </a:fld>
            <a:endParaRPr lang="en-US"/>
          </a:p>
        </p:txBody>
      </p:sp>
    </p:spTree>
    <p:extLst>
      <p:ext uri="{BB962C8B-B14F-4D97-AF65-F5344CB8AC3E}">
        <p14:creationId xmlns:p14="http://schemas.microsoft.com/office/powerpoint/2010/main" val="3873629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smtClean="0">
                <a:solidFill>
                  <a:schemeClr val="tx1"/>
                </a:solidFill>
                <a:effectLst/>
                <a:latin typeface="+mn-lt"/>
                <a:ea typeface="+mn-ea"/>
                <a:cs typeface="+mn-cs"/>
              </a:rPr>
              <a:t>For example, if the choices are numbers, order them from least to greatest or from greatest to least.</a:t>
            </a:r>
            <a:endParaRPr lang="en-US" sz="1200" baseline="30000" dirty="0" smtClean="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44</a:t>
            </a:fld>
            <a:endParaRPr lang="en-US"/>
          </a:p>
        </p:txBody>
      </p:sp>
    </p:spTree>
    <p:extLst>
      <p:ext uri="{BB962C8B-B14F-4D97-AF65-F5344CB8AC3E}">
        <p14:creationId xmlns:p14="http://schemas.microsoft.com/office/powerpoint/2010/main" val="4005083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smtClean="0">
                <a:solidFill>
                  <a:schemeClr val="tx1"/>
                </a:solidFill>
                <a:effectLst/>
                <a:latin typeface="+mn-lt"/>
                <a:ea typeface="+mn-ea"/>
                <a:cs typeface="+mn-cs"/>
              </a:rPr>
              <a:t>If the choices are single words, order them alphabetically.</a:t>
            </a:r>
            <a:endParaRPr lang="en-US" sz="1200" baseline="30000" dirty="0" smtClean="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45</a:t>
            </a:fld>
            <a:endParaRPr lang="en-US"/>
          </a:p>
        </p:txBody>
      </p:sp>
    </p:spTree>
    <p:extLst>
      <p:ext uri="{BB962C8B-B14F-4D97-AF65-F5344CB8AC3E}">
        <p14:creationId xmlns:p14="http://schemas.microsoft.com/office/powerpoint/2010/main" val="4005083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Include only one clearly correct answer, but make sure that your incorrect answers, also known as distractors, are plausible. If distractors are too obvious, students may be able to guess the correct answer, whether or not they have mastered the content. Strong distractors should reflect common student misconceptions and errors so that if students answer items incorrectly, you can gain information about where and how student understanding breaks down.</a:t>
            </a:r>
          </a:p>
        </p:txBody>
      </p:sp>
      <p:sp>
        <p:nvSpPr>
          <p:cNvPr id="4" name="Slide Number Placeholder 3"/>
          <p:cNvSpPr>
            <a:spLocks noGrp="1"/>
          </p:cNvSpPr>
          <p:nvPr>
            <p:ph type="sldNum" sz="quarter" idx="10"/>
          </p:nvPr>
        </p:nvSpPr>
        <p:spPr/>
        <p:txBody>
          <a:bodyPr/>
          <a:lstStyle/>
          <a:p>
            <a:fld id="{F38CCF3B-74EA-4910-B3AB-F5190EB59652}" type="slidenum">
              <a:rPr lang="en-US" smtClean="0"/>
              <a:t>46</a:t>
            </a:fld>
            <a:endParaRPr lang="en-US"/>
          </a:p>
        </p:txBody>
      </p:sp>
    </p:spTree>
    <p:extLst>
      <p:ext uri="{BB962C8B-B14F-4D97-AF65-F5344CB8AC3E}">
        <p14:creationId xmlns:p14="http://schemas.microsoft.com/office/powerpoint/2010/main" val="3095485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consider an example:</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The Wolf and the Goat </a:t>
            </a:r>
            <a:endParaRPr lang="en-US" sz="900" dirty="0" smtClean="0">
              <a:effectLst/>
            </a:endParaRPr>
          </a:p>
          <a:p>
            <a:r>
              <a:rPr lang="en-US" sz="1200" i="1" kern="1200" dirty="0" smtClean="0">
                <a:solidFill>
                  <a:schemeClr val="tx1"/>
                </a:solidFill>
                <a:effectLst/>
                <a:latin typeface="+mn-lt"/>
                <a:ea typeface="+mn-ea"/>
                <a:cs typeface="+mn-cs"/>
              </a:rPr>
              <a:t>A hungry wolf spied a goat at the top of a steep cliff where he could not possibly get at her. “That is a very dangerous place for you,” he called out, pretending to be very anxious about the goat's safety. “What if you should fall? Please listen to me and come down! Here you can get all you want of the finest grass in the country.” The goat looked over the edge of the cliff. “How very, very anxious you are about me,” she said, “and how kind you are with your grass! But I know you! It’s your own food you are thinking of, not mine!”</a:t>
            </a:r>
            <a:endParaRPr lang="en-US" sz="900" dirty="0" smtClean="0">
              <a:effectLst/>
            </a:endParaRPr>
          </a:p>
          <a:p>
            <a:r>
              <a:rPr lang="en-US" sz="1200" i="1" kern="1200" dirty="0" smtClean="0">
                <a:solidFill>
                  <a:schemeClr val="tx1"/>
                </a:solidFill>
                <a:effectLst/>
                <a:latin typeface="+mn-lt"/>
                <a:ea typeface="+mn-ea"/>
                <a:cs typeface="+mn-cs"/>
              </a:rPr>
              <a:t> </a:t>
            </a:r>
            <a:endParaRPr lang="en-US" sz="900" dirty="0" smtClean="0">
              <a:effectLst/>
            </a:endParaRPr>
          </a:p>
          <a:p>
            <a:r>
              <a:rPr lang="en-US" sz="1200" i="1" kern="1200" dirty="0" smtClean="0">
                <a:solidFill>
                  <a:schemeClr val="tx1"/>
                </a:solidFill>
                <a:effectLst/>
                <a:latin typeface="+mn-lt"/>
                <a:ea typeface="+mn-ea"/>
                <a:cs typeface="+mn-cs"/>
              </a:rPr>
              <a:t>What does the word “anxious” mean in the text?</a:t>
            </a:r>
            <a:endParaRPr lang="en-US" sz="900" dirty="0" smtClean="0">
              <a:effectLst/>
            </a:endParaRPr>
          </a:p>
          <a:p>
            <a:r>
              <a:rPr lang="en-US" sz="1200" i="1" kern="1200" dirty="0" smtClean="0">
                <a:solidFill>
                  <a:schemeClr val="tx1"/>
                </a:solidFill>
                <a:effectLst/>
                <a:latin typeface="+mn-lt"/>
                <a:ea typeface="+mn-ea"/>
                <a:cs typeface="+mn-cs"/>
              </a:rPr>
              <a:t> </a:t>
            </a:r>
            <a:endParaRPr lang="en-US" sz="900" dirty="0" smtClean="0">
              <a:effectLst/>
            </a:endParaRPr>
          </a:p>
          <a:p>
            <a:pPr marL="228600" lvl="0" indent="-228600">
              <a:buFont typeface="+mj-lt"/>
              <a:buAutoNum type="alphaLcPeriod"/>
            </a:pPr>
            <a:r>
              <a:rPr lang="en-US" sz="1200" i="1" kern="1200" dirty="0" smtClean="0">
                <a:solidFill>
                  <a:schemeClr val="tx1"/>
                </a:solidFill>
                <a:effectLst/>
                <a:latin typeface="+mn-lt"/>
                <a:ea typeface="+mn-ea"/>
                <a:cs typeface="+mn-cs"/>
              </a:rPr>
              <a:t>selfish;</a:t>
            </a:r>
            <a:endParaRPr lang="en-US" sz="900" dirty="0" smtClean="0">
              <a:effectLst/>
            </a:endParaRPr>
          </a:p>
          <a:p>
            <a:pPr marL="228600" lvl="0" indent="-228600">
              <a:buFont typeface="+mj-lt"/>
              <a:buAutoNum type="alphaLcPeriod"/>
            </a:pPr>
            <a:r>
              <a:rPr lang="en-US" sz="1200" i="1" kern="1200" dirty="0" smtClean="0">
                <a:solidFill>
                  <a:schemeClr val="tx1"/>
                </a:solidFill>
                <a:effectLst/>
                <a:latin typeface="+mn-lt"/>
                <a:ea typeface="+mn-ea"/>
                <a:cs typeface="+mn-cs"/>
              </a:rPr>
              <a:t>hungry;</a:t>
            </a:r>
            <a:endParaRPr lang="en-US" sz="900" dirty="0" smtClean="0">
              <a:effectLst/>
            </a:endParaRPr>
          </a:p>
          <a:p>
            <a:pPr marL="228600" lvl="0" indent="-228600">
              <a:buFont typeface="+mj-lt"/>
              <a:buAutoNum type="alphaLcPeriod"/>
            </a:pPr>
            <a:r>
              <a:rPr lang="en-US" sz="1200" i="1" kern="1200" dirty="0" smtClean="0">
                <a:solidFill>
                  <a:schemeClr val="tx1"/>
                </a:solidFill>
                <a:effectLst/>
                <a:latin typeface="+mn-lt"/>
                <a:ea typeface="+mn-ea"/>
                <a:cs typeface="+mn-cs"/>
              </a:rPr>
              <a:t>hopeful; or</a:t>
            </a:r>
            <a:endParaRPr lang="en-US" sz="900" dirty="0" smtClean="0">
              <a:effectLst/>
            </a:endParaRPr>
          </a:p>
          <a:p>
            <a:pPr marL="228600" lvl="0" indent="-228600">
              <a:buFont typeface="+mj-lt"/>
              <a:buAutoNum type="alphaLcPeriod"/>
            </a:pPr>
            <a:r>
              <a:rPr lang="en-US" sz="1200" i="1" kern="1200" dirty="0" smtClean="0">
                <a:solidFill>
                  <a:schemeClr val="tx1"/>
                </a:solidFill>
                <a:effectLst/>
                <a:latin typeface="+mn-lt"/>
                <a:ea typeface="+mn-ea"/>
                <a:cs typeface="+mn-cs"/>
              </a:rPr>
              <a:t>worried</a:t>
            </a:r>
            <a:endParaRPr lang="en-US" sz="900" dirty="0" smtClean="0">
              <a:effectLst/>
            </a:endParaRPr>
          </a:p>
          <a:p>
            <a:r>
              <a:rPr lang="en-US" sz="1200" i="1" kern="1200" dirty="0" smtClean="0">
                <a:solidFill>
                  <a:schemeClr val="tx1"/>
                </a:solidFill>
                <a:effectLst/>
                <a:latin typeface="+mn-lt"/>
                <a:ea typeface="+mn-ea"/>
                <a:cs typeface="+mn-cs"/>
              </a:rPr>
              <a:t> </a:t>
            </a:r>
            <a:endParaRPr lang="en-US" sz="900" dirty="0" smtClean="0">
              <a:effectLst/>
            </a:endParaRPr>
          </a:p>
          <a:p>
            <a:r>
              <a:rPr lang="en-US" sz="1200" kern="1200" dirty="0" smtClean="0">
                <a:solidFill>
                  <a:schemeClr val="tx1"/>
                </a:solidFill>
                <a:effectLst/>
                <a:latin typeface="+mn-lt"/>
                <a:ea typeface="+mn-ea"/>
                <a:cs typeface="+mn-cs"/>
              </a:rPr>
              <a:t>How might you improve the distractors in this item?</a:t>
            </a:r>
          </a:p>
        </p:txBody>
      </p:sp>
      <p:sp>
        <p:nvSpPr>
          <p:cNvPr id="4" name="Slide Number Placeholder 3"/>
          <p:cNvSpPr>
            <a:spLocks noGrp="1"/>
          </p:cNvSpPr>
          <p:nvPr>
            <p:ph type="sldNum" sz="quarter" idx="10"/>
          </p:nvPr>
        </p:nvSpPr>
        <p:spPr/>
        <p:txBody>
          <a:bodyPr/>
          <a:lstStyle/>
          <a:p>
            <a:fld id="{F38CCF3B-74EA-4910-B3AB-F5190EB59652}" type="slidenum">
              <a:rPr lang="en-US" smtClean="0"/>
              <a:t>47</a:t>
            </a:fld>
            <a:endParaRPr lang="en-US"/>
          </a:p>
        </p:txBody>
      </p:sp>
    </p:spTree>
    <p:extLst>
      <p:ext uri="{BB962C8B-B14F-4D97-AF65-F5344CB8AC3E}">
        <p14:creationId xmlns:p14="http://schemas.microsoft.com/office/powerpoint/2010/main" val="4245711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example, although there is one correct answer, all of the distractors are somewhat plausible. For example, “selfish” is plausible because the wolf in the text is selfishly trying to get the goat. “Hungry” is plausible because the wolf in the text wants to eat the goat. “Hopeful” is plausible because the wolf in the text is hopeful that he will get the goat. “Worried” is plausible and is the correct answer because it has the same meaning as “anxious.”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48</a:t>
            </a:fld>
            <a:endParaRPr lang="en-US"/>
          </a:p>
        </p:txBody>
      </p:sp>
    </p:spTree>
    <p:extLst>
      <p:ext uri="{BB962C8B-B14F-4D97-AF65-F5344CB8AC3E}">
        <p14:creationId xmlns:p14="http://schemas.microsoft.com/office/powerpoint/2010/main" val="14829622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smtClean="0">
                <a:solidFill>
                  <a:schemeClr val="tx1"/>
                </a:solidFill>
                <a:effectLst/>
                <a:latin typeface="+mn-lt"/>
                <a:ea typeface="+mn-ea"/>
                <a:cs typeface="+mn-cs"/>
              </a:rPr>
              <a:t>Finally, avoid using “all of the above” or “none of the above.” Items with these two choices stand out and may appeal to students who can answer an item with four choices correctly if they know that two of the choices are right, although they may not have known that the third choice is right.</a:t>
            </a:r>
          </a:p>
        </p:txBody>
      </p:sp>
      <p:sp>
        <p:nvSpPr>
          <p:cNvPr id="4" name="Slide Number Placeholder 3"/>
          <p:cNvSpPr>
            <a:spLocks noGrp="1"/>
          </p:cNvSpPr>
          <p:nvPr>
            <p:ph type="sldNum" sz="quarter" idx="10"/>
          </p:nvPr>
        </p:nvSpPr>
        <p:spPr/>
        <p:txBody>
          <a:bodyPr/>
          <a:lstStyle/>
          <a:p>
            <a:fld id="{F38CCF3B-74EA-4910-B3AB-F5190EB59652}" type="slidenum">
              <a:rPr lang="en-US" smtClean="0"/>
              <a:t>49</a:t>
            </a:fld>
            <a:endParaRPr lang="en-US"/>
          </a:p>
        </p:txBody>
      </p:sp>
    </p:spTree>
    <p:extLst>
      <p:ext uri="{BB962C8B-B14F-4D97-AF65-F5344CB8AC3E}">
        <p14:creationId xmlns:p14="http://schemas.microsoft.com/office/powerpoint/2010/main" val="3808519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Ideally, you will develop a well-designed scoring tool </a:t>
            </a:r>
            <a:r>
              <a:rPr lang="en-US" sz="1200" i="1"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you are developing each assessment item.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50</a:t>
            </a:fld>
            <a:endParaRPr lang="en-US"/>
          </a:p>
        </p:txBody>
      </p:sp>
    </p:spTree>
    <p:extLst>
      <p:ext uri="{BB962C8B-B14F-4D97-AF65-F5344CB8AC3E}">
        <p14:creationId xmlns:p14="http://schemas.microsoft.com/office/powerpoint/2010/main" val="10526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categorize assessment items into three types: selected-response items, constructed-response items and performance tasks.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a:t>
            </a:fld>
            <a:endParaRPr lang="en-US"/>
          </a:p>
        </p:txBody>
      </p:sp>
    </p:spTree>
    <p:extLst>
      <p:ext uri="{BB962C8B-B14F-4D97-AF65-F5344CB8AC3E}">
        <p14:creationId xmlns:p14="http://schemas.microsoft.com/office/powerpoint/2010/main" val="40929683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typically use answer keys to score multiple-choice items. </a:t>
            </a:r>
          </a:p>
        </p:txBody>
      </p:sp>
      <p:sp>
        <p:nvSpPr>
          <p:cNvPr id="4" name="Slide Number Placeholder 3"/>
          <p:cNvSpPr>
            <a:spLocks noGrp="1"/>
          </p:cNvSpPr>
          <p:nvPr>
            <p:ph type="sldNum" sz="quarter" idx="10"/>
          </p:nvPr>
        </p:nvSpPr>
        <p:spPr/>
        <p:txBody>
          <a:bodyPr/>
          <a:lstStyle/>
          <a:p>
            <a:fld id="{F38CCF3B-74EA-4910-B3AB-F5190EB59652}" type="slidenum">
              <a:rPr lang="en-US" smtClean="0"/>
              <a:t>51</a:t>
            </a:fld>
            <a:endParaRPr lang="en-US"/>
          </a:p>
        </p:txBody>
      </p:sp>
    </p:spTree>
    <p:extLst>
      <p:ext uri="{BB962C8B-B14F-4D97-AF65-F5344CB8AC3E}">
        <p14:creationId xmlns:p14="http://schemas.microsoft.com/office/powerpoint/2010/main" val="19979188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Answer keys provide the correct answer to an assessment item. Some well-designed answer keys explain why each choice is correct or incorrect, which can help you diagnose common student errors, adjust your instructional strategies and plan areas for re-teaching. The module about scoring includes more information about well-designed answer keys.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52</a:t>
            </a:fld>
            <a:endParaRPr lang="en-US"/>
          </a:p>
        </p:txBody>
      </p:sp>
    </p:spTree>
    <p:extLst>
      <p:ext uri="{BB962C8B-B14F-4D97-AF65-F5344CB8AC3E}">
        <p14:creationId xmlns:p14="http://schemas.microsoft.com/office/powerpoint/2010/main" val="1052661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use the assessment blueprint and assessment blueprint example to apply what we’ve learned.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53</a:t>
            </a:fld>
            <a:endParaRPr lang="en-US"/>
          </a:p>
        </p:txBody>
      </p:sp>
    </p:spTree>
    <p:extLst>
      <p:ext uri="{BB962C8B-B14F-4D97-AF65-F5344CB8AC3E}">
        <p14:creationId xmlns:p14="http://schemas.microsoft.com/office/powerpoint/2010/main" val="37359085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Imagine that you are a fifth-grade teacher planning a unit focused on reading and writing about informational texts. You expect the unit to last approximately four weeks.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38CCF3B-74EA-4910-B3AB-F5190EB59652}" type="slidenum">
              <a:rPr lang="en-US" smtClean="0"/>
              <a:t>54</a:t>
            </a:fld>
            <a:endParaRPr lang="en-US"/>
          </a:p>
        </p:txBody>
      </p:sp>
    </p:spTree>
    <p:extLst>
      <p:ext uri="{BB962C8B-B14F-4D97-AF65-F5344CB8AC3E}">
        <p14:creationId xmlns:p14="http://schemas.microsoft.com/office/powerpoint/2010/main" val="37359085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end of the unit, you plan to use a summative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assessment to measure how well your students have mastered the relevant standards.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55</a:t>
            </a:fld>
            <a:endParaRPr lang="en-US"/>
          </a:p>
        </p:txBody>
      </p:sp>
    </p:spTree>
    <p:extLst>
      <p:ext uri="{BB962C8B-B14F-4D97-AF65-F5344CB8AC3E}">
        <p14:creationId xmlns:p14="http://schemas.microsoft.com/office/powerpoint/2010/main" val="12491790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have determined that the unit will focus on four reading informational text standards and one writing standard. You have “unpacked” the standards to identify and paraphrase the skills you plan to teach and assess. You have also identified a level of rigor for each item and possible types of items you may use to assess each skill.</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56</a:t>
            </a:fld>
            <a:endParaRPr lang="en-US"/>
          </a:p>
        </p:txBody>
      </p:sp>
    </p:spTree>
    <p:extLst>
      <p:ext uri="{BB962C8B-B14F-4D97-AF65-F5344CB8AC3E}">
        <p14:creationId xmlns:p14="http://schemas.microsoft.com/office/powerpoint/2010/main" val="1982627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Step 6 of the assessment blueprint asks you to write and/or select assessment items.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57</a:t>
            </a:fld>
            <a:endParaRPr lang="en-US"/>
          </a:p>
        </p:txBody>
      </p:sp>
    </p:spTree>
    <p:extLst>
      <p:ext uri="{BB962C8B-B14F-4D97-AF65-F5344CB8AC3E}">
        <p14:creationId xmlns:p14="http://schemas.microsoft.com/office/powerpoint/2010/main" val="22737081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each item, it asks you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the standards and/or skills addressed by the item;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the type of item;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the level or levels of rigor of the item;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write or select the item; and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 a number of points to the item.</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58</a:t>
            </a:fld>
            <a:endParaRPr lang="en-US"/>
          </a:p>
        </p:txBody>
      </p:sp>
    </p:spTree>
    <p:extLst>
      <p:ext uri="{BB962C8B-B14F-4D97-AF65-F5344CB8AC3E}">
        <p14:creationId xmlns:p14="http://schemas.microsoft.com/office/powerpoint/2010/main" val="148048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let’s say that you want to address with your first assessment item a skill associated with reading informational text standard 4: Determine the meaning of new vocabulary words.</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38CCF3B-74EA-4910-B3AB-F5190EB59652}" type="slidenum">
              <a:rPr lang="en-US" smtClean="0"/>
              <a:t>59</a:t>
            </a:fld>
            <a:endParaRPr lang="en-US"/>
          </a:p>
        </p:txBody>
      </p:sp>
    </p:spTree>
    <p:extLst>
      <p:ext uri="{BB962C8B-B14F-4D97-AF65-F5344CB8AC3E}">
        <p14:creationId xmlns:p14="http://schemas.microsoft.com/office/powerpoint/2010/main" val="34194917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decide to write a multiple-choice item that requires lower-level thinking and is worth five points.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60</a:t>
            </a:fld>
            <a:endParaRPr lang="en-US"/>
          </a:p>
        </p:txBody>
      </p:sp>
    </p:spTree>
    <p:extLst>
      <p:ext uri="{BB962C8B-B14F-4D97-AF65-F5344CB8AC3E}">
        <p14:creationId xmlns:p14="http://schemas.microsoft.com/office/powerpoint/2010/main" val="14804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Constructed-response items ask students to write, or “construct,” the correct answer.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6850604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step is to write the actual item, which includes developing all parts of the item and a scoring tool.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61</a:t>
            </a:fld>
            <a:endParaRPr lang="en-US"/>
          </a:p>
        </p:txBody>
      </p:sp>
    </p:spTree>
    <p:extLst>
      <p:ext uri="{BB962C8B-B14F-4D97-AF65-F5344CB8AC3E}">
        <p14:creationId xmlns:p14="http://schemas.microsoft.com/office/powerpoint/2010/main" val="34194917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an item from the assessment blueprint example: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In paragraph 4 of </a:t>
            </a:r>
            <a:r>
              <a:rPr lang="en-US" sz="1200" kern="1200" dirty="0" smtClean="0">
                <a:solidFill>
                  <a:schemeClr val="tx1"/>
                </a:solidFill>
                <a:effectLst/>
                <a:latin typeface="+mn-lt"/>
                <a:ea typeface="+mn-ea"/>
                <a:cs typeface="+mn-cs"/>
              </a:rPr>
              <a:t>Who Was Marco Polo?</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author states that an exaggeration became known as a “Marco Polo.” What is the meaning of the word “exaggeration”?</a:t>
            </a:r>
            <a:r>
              <a:rPr lang="en-US" sz="1200" b="1" kern="1200" baseline="300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choices are: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a misunderstanding of factual information;</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a long journey taken over several years;</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an individual who does exciting and interesting things; or</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a statement that things are bigger or better than they are.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62</a:t>
            </a:fld>
            <a:endParaRPr lang="en-US"/>
          </a:p>
        </p:txBody>
      </p:sp>
    </p:spTree>
    <p:extLst>
      <p:ext uri="{BB962C8B-B14F-4D97-AF65-F5344CB8AC3E}">
        <p14:creationId xmlns:p14="http://schemas.microsoft.com/office/powerpoint/2010/main" val="2623640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answer key explains why each choice is correct or incorrect. For example:</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Option a, </a:t>
            </a:r>
            <a:r>
              <a:rPr lang="en-US" sz="1200" i="1" kern="1200" dirty="0" smtClean="0">
                <a:solidFill>
                  <a:schemeClr val="tx1"/>
                </a:solidFill>
                <a:effectLst/>
                <a:latin typeface="+mn-lt"/>
                <a:ea typeface="+mn-ea"/>
                <a:cs typeface="+mn-cs"/>
              </a:rPr>
              <a:t>“a misunderstanding of factual information,” implies that the reader has some confusion, while an exaggeration is an act on the part of the speaker/writer that shows the speaker/writer is deliberately not telling the whole truth.</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Option b, </a:t>
            </a:r>
            <a:r>
              <a:rPr lang="en-US" sz="1200" i="1" kern="1200" dirty="0" smtClean="0">
                <a:solidFill>
                  <a:schemeClr val="tx1"/>
                </a:solidFill>
                <a:effectLst/>
                <a:latin typeface="+mn-lt"/>
                <a:ea typeface="+mn-ea"/>
                <a:cs typeface="+mn-cs"/>
              </a:rPr>
              <a:t>“a long journey taken over several years,” describes Marco Polo’s trip rather than his possible stretching of the truth.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Option c, </a:t>
            </a:r>
            <a:r>
              <a:rPr lang="en-US" sz="1200" i="1" kern="1200" dirty="0" smtClean="0">
                <a:solidFill>
                  <a:schemeClr val="tx1"/>
                </a:solidFill>
                <a:effectLst/>
                <a:latin typeface="+mn-lt"/>
                <a:ea typeface="+mn-ea"/>
                <a:cs typeface="+mn-cs"/>
              </a:rPr>
              <a:t>“an individual who does exciting and interesting things,” describes Marco Polo’s life rather than the possibility he didn’t tell the truth.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Option d is the correct answer. </a:t>
            </a:r>
            <a:r>
              <a:rPr lang="en-US" sz="1200" i="1" kern="1200" dirty="0" smtClean="0">
                <a:solidFill>
                  <a:schemeClr val="tx1"/>
                </a:solidFill>
                <a:effectLst/>
                <a:latin typeface="+mn-lt"/>
                <a:ea typeface="+mn-ea"/>
                <a:cs typeface="+mn-cs"/>
              </a:rPr>
              <a:t>“A statement that things are bigger or better than they are” is the definition of the word “exaggeration.” When one makes an exaggeration, one is misrepresenting what really happened, or exaggerating.</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Option d is the correct answer. </a:t>
            </a:r>
            <a:r>
              <a:rPr lang="en-US" sz="1200" i="1" kern="1200" dirty="0" smtClean="0">
                <a:solidFill>
                  <a:schemeClr val="tx1"/>
                </a:solidFill>
                <a:effectLst/>
                <a:latin typeface="+mn-lt"/>
                <a:ea typeface="+mn-ea"/>
                <a:cs typeface="+mn-cs"/>
              </a:rPr>
              <a:t>“A statement that things are bigger or better than they are” is the definition of the word “exaggeration.” When one makes an exaggeration, one is misrepresenting what really happened, or exaggerating.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63</a:t>
            </a:fld>
            <a:endParaRPr lang="en-US"/>
          </a:p>
        </p:txBody>
      </p:sp>
    </p:spTree>
    <p:extLst>
      <p:ext uri="{BB962C8B-B14F-4D97-AF65-F5344CB8AC3E}">
        <p14:creationId xmlns:p14="http://schemas.microsoft.com/office/powerpoint/2010/main" val="39680918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well-designed item illustrates the concepts we discussed in this module. It contains all parts of a multiple-choice item. The prompt is precise, and the choices are all plausible. The item includes a well-designed answer key that can help improve your instruction.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64</a:t>
            </a:fld>
            <a:endParaRPr lang="en-US"/>
          </a:p>
        </p:txBody>
      </p:sp>
    </p:spTree>
    <p:extLst>
      <p:ext uri="{BB962C8B-B14F-4D97-AF65-F5344CB8AC3E}">
        <p14:creationId xmlns:p14="http://schemas.microsoft.com/office/powerpoint/2010/main" val="14713782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addressed the key concepts in this module, so let’s review our goals.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7416084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outset of the module, we set goals that you would be able to define what a selected-response item is, identify the benefits and challenges that selected-response items present, know the four parts of a well-designed multiple-choice item and use the assessment blueprint to help you design assessment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orbel" panose="020B0503020204020204" pitchFamily="34" charset="0"/>
              <a:ea typeface="Corbel" panose="020B05030202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7423342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we cannot check to determine whether we have achieved all of these goals, let’s use two assessment items to check your understanding of the benefits and challenges that selected-response items present and your understanding of one of </a:t>
            </a:r>
            <a:r>
              <a:rPr lang="en-US" sz="1200" kern="1200" smtClean="0">
                <a:solidFill>
                  <a:schemeClr val="tx1"/>
                </a:solidFill>
                <a:effectLst/>
                <a:latin typeface="+mn-lt"/>
                <a:ea typeface="+mn-ea"/>
                <a:cs typeface="+mn-cs"/>
              </a:rPr>
              <a:t>the parts</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a well-designed multiple-choice item.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67</a:t>
            </a:fld>
            <a:endParaRPr lang="en-US"/>
          </a:p>
        </p:txBody>
      </p:sp>
    </p:spTree>
    <p:extLst>
      <p:ext uri="{BB962C8B-B14F-4D97-AF65-F5344CB8AC3E}">
        <p14:creationId xmlns:p14="http://schemas.microsoft.com/office/powerpoint/2010/main" val="25607598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the first item: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Describe one benefit and one challenge of selected-response items.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4774696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Pause this video if you want a few moments to think about your answer or discuss it with colleagues.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69</a:t>
            </a:fld>
            <a:endParaRPr lang="en-US"/>
          </a:p>
        </p:txBody>
      </p:sp>
    </p:spTree>
    <p:extLst>
      <p:ext uri="{BB962C8B-B14F-4D97-AF65-F5344CB8AC3E}">
        <p14:creationId xmlns:p14="http://schemas.microsoft.com/office/powerpoint/2010/main" val="19868685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sample answer to the first item would be: Selected-response items are efficient. You can use selected-response items to assess a range of student knowledge and skills, and you can score them faster than other types of items. However, students can guess the answer to selected-response items, which makes the results less accurate.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22877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Performance tasks ask students to create products or perform tasks to show their mastery of particular skills. </a:t>
            </a:r>
          </a:p>
          <a:p>
            <a:pPr marL="0" marR="0">
              <a:spcBef>
                <a:spcPts val="0"/>
              </a:spcBef>
              <a:spcAft>
                <a:spcPts val="0"/>
              </a:spcAft>
            </a:pPr>
            <a:r>
              <a:rPr lang="en-US" sz="1200" dirty="0" smtClean="0">
                <a:effectLst/>
                <a:latin typeface="Corbel" panose="020B0503020204020204" pitchFamily="34" charset="0"/>
                <a:ea typeface="Corbel" panose="020B0503020204020204" pitchFamily="34" charset="0"/>
                <a:cs typeface="Times New Roman" panose="02020603050405020304" pitchFamily="18" charset="0"/>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7</a:t>
            </a:fld>
            <a:endParaRPr lang="en-US"/>
          </a:p>
        </p:txBody>
      </p:sp>
    </p:spTree>
    <p:extLst>
      <p:ext uri="{BB962C8B-B14F-4D97-AF65-F5344CB8AC3E}">
        <p14:creationId xmlns:p14="http://schemas.microsoft.com/office/powerpoint/2010/main" val="40751050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the second item: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Describe in one or two sentences why you should make sure that the distractors in your multiple-choice items are plausible.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0237269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Pause this video if you want a few moments to think about your answer or discuss it with colleagues.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72</a:t>
            </a:fld>
            <a:endParaRPr lang="en-US"/>
          </a:p>
        </p:txBody>
      </p:sp>
    </p:spTree>
    <p:extLst>
      <p:ext uri="{BB962C8B-B14F-4D97-AF65-F5344CB8AC3E}">
        <p14:creationId xmlns:p14="http://schemas.microsoft.com/office/powerpoint/2010/main" val="29980727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sample answer to the second item would be: If distractors are too obvious, my students may be able to guess correctly, whether or not they have mastered the content. Strong distractors should reflect common student misconceptions and errors so that if my students answer items incorrectly, I can gain information about where and how student understanding breaks down.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4574782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work! Thank you for completing the module on selected-response items. Please view additional modules to continue your learning.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74</a:t>
            </a:fld>
            <a:endParaRPr lang="en-US"/>
          </a:p>
        </p:txBody>
      </p:sp>
    </p:spTree>
    <p:extLst>
      <p:ext uri="{BB962C8B-B14F-4D97-AF65-F5344CB8AC3E}">
        <p14:creationId xmlns:p14="http://schemas.microsoft.com/office/powerpoint/2010/main" val="31033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8</a:t>
            </a:fld>
            <a:endParaRPr lang="en-US"/>
          </a:p>
        </p:txBody>
      </p:sp>
    </p:spTree>
    <p:extLst>
      <p:ext uri="{BB962C8B-B14F-4D97-AF65-F5344CB8AC3E}">
        <p14:creationId xmlns:p14="http://schemas.microsoft.com/office/powerpoint/2010/main" val="407811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Selected-response items are the focus of this module. They ask students to select the correct answer from a list of options included in the item. Examples of selected-response items include matching, true/false and multiple choice. We use answer keys and scoring guides to score these items.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9</a:t>
            </a:fld>
            <a:endParaRPr lang="en-US"/>
          </a:p>
        </p:txBody>
      </p:sp>
    </p:spTree>
    <p:extLst>
      <p:ext uri="{BB962C8B-B14F-4D97-AF65-F5344CB8AC3E}">
        <p14:creationId xmlns:p14="http://schemas.microsoft.com/office/powerpoint/2010/main" val="274261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57396"/>
      </p:ext>
    </p:extLst>
  </p:cSld>
  <p:clrMapOvr>
    <a:masterClrMapping/>
  </p:clrMapOvr>
  <p:transition spd="med">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218803" y="3337398"/>
            <a:ext cx="1665580" cy="92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17" name="Picture 16" descr="MC item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004" y="3543770"/>
            <a:ext cx="1139546" cy="599761"/>
          </a:xfrm>
          <a:prstGeom prst="rect">
            <a:avLst/>
          </a:prstGeom>
        </p:spPr>
      </p:pic>
      <p:pic>
        <p:nvPicPr>
          <p:cNvPr id="18" name="Picture 17" descr="SR item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387" y="2273809"/>
            <a:ext cx="1118865" cy="599761"/>
          </a:xfrm>
          <a:prstGeom prst="rect">
            <a:avLst/>
          </a:prstGeom>
        </p:spPr>
      </p:pic>
      <p:pic>
        <p:nvPicPr>
          <p:cNvPr id="19" name="Picture 18" descr="How to us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028" y="5843220"/>
            <a:ext cx="1540076" cy="599761"/>
          </a:xfrm>
          <a:prstGeom prst="rect">
            <a:avLst/>
          </a:prstGeom>
        </p:spPr>
      </p:pic>
      <p:pic>
        <p:nvPicPr>
          <p:cNvPr id="20" name="Picture 19" descr="Types of AS.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9484" y="1113491"/>
            <a:ext cx="1247242" cy="603504"/>
          </a:xfrm>
          <a:prstGeom prst="rect">
            <a:avLst/>
          </a:prstGeom>
        </p:spPr>
      </p:pic>
      <p:pic>
        <p:nvPicPr>
          <p:cNvPr id="21" name="Picture 20" descr="Practice with sampl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135" y="4676682"/>
            <a:ext cx="1496968" cy="603504"/>
          </a:xfrm>
          <a:prstGeom prst="rect">
            <a:avLst/>
          </a:prstGeom>
        </p:spPr>
      </p:pic>
    </p:spTree>
    <p:extLst>
      <p:ext uri="{BB962C8B-B14F-4D97-AF65-F5344CB8AC3E}">
        <p14:creationId xmlns:p14="http://schemas.microsoft.com/office/powerpoint/2010/main" val="3577915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Rectangle 9"/>
          <p:cNvSpPr/>
          <p:nvPr userDrawn="1"/>
        </p:nvSpPr>
        <p:spPr>
          <a:xfrm>
            <a:off x="218803" y="4500864"/>
            <a:ext cx="1665580" cy="92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17" name="Picture 16" descr="MC item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004" y="3543770"/>
            <a:ext cx="1139546" cy="599761"/>
          </a:xfrm>
          <a:prstGeom prst="rect">
            <a:avLst/>
          </a:prstGeom>
        </p:spPr>
      </p:pic>
      <p:pic>
        <p:nvPicPr>
          <p:cNvPr id="18" name="Picture 17" descr="SR item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387" y="2273809"/>
            <a:ext cx="1118865" cy="599761"/>
          </a:xfrm>
          <a:prstGeom prst="rect">
            <a:avLst/>
          </a:prstGeom>
        </p:spPr>
      </p:pic>
      <p:pic>
        <p:nvPicPr>
          <p:cNvPr id="19" name="Picture 18" descr="How to us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028" y="5843220"/>
            <a:ext cx="1540076" cy="599761"/>
          </a:xfrm>
          <a:prstGeom prst="rect">
            <a:avLst/>
          </a:prstGeom>
        </p:spPr>
      </p:pic>
      <p:pic>
        <p:nvPicPr>
          <p:cNvPr id="20" name="Picture 19" descr="Types of AS.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9484" y="1113491"/>
            <a:ext cx="1247242" cy="603504"/>
          </a:xfrm>
          <a:prstGeom prst="rect">
            <a:avLst/>
          </a:prstGeom>
        </p:spPr>
      </p:pic>
      <p:pic>
        <p:nvPicPr>
          <p:cNvPr id="21" name="Picture 20" descr="Practice with sampl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135" y="4676682"/>
            <a:ext cx="1496968" cy="603504"/>
          </a:xfrm>
          <a:prstGeom prst="rect">
            <a:avLst/>
          </a:prstGeom>
        </p:spPr>
      </p:pic>
    </p:spTree>
    <p:extLst>
      <p:ext uri="{BB962C8B-B14F-4D97-AF65-F5344CB8AC3E}">
        <p14:creationId xmlns:p14="http://schemas.microsoft.com/office/powerpoint/2010/main" val="7019329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Rectangle 9"/>
          <p:cNvSpPr/>
          <p:nvPr userDrawn="1"/>
        </p:nvSpPr>
        <p:spPr>
          <a:xfrm>
            <a:off x="218803" y="5664330"/>
            <a:ext cx="1665580" cy="92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9618"/>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17" name="Picture 16" descr="MC item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004" y="3543770"/>
            <a:ext cx="1139546" cy="599761"/>
          </a:xfrm>
          <a:prstGeom prst="rect">
            <a:avLst/>
          </a:prstGeom>
        </p:spPr>
      </p:pic>
      <p:pic>
        <p:nvPicPr>
          <p:cNvPr id="18" name="Picture 17" descr="SR item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387" y="2273809"/>
            <a:ext cx="1118865" cy="599761"/>
          </a:xfrm>
          <a:prstGeom prst="rect">
            <a:avLst/>
          </a:prstGeom>
        </p:spPr>
      </p:pic>
      <p:pic>
        <p:nvPicPr>
          <p:cNvPr id="19" name="Picture 18" descr="How to us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028" y="5843220"/>
            <a:ext cx="1540076" cy="599761"/>
          </a:xfrm>
          <a:prstGeom prst="rect">
            <a:avLst/>
          </a:prstGeom>
        </p:spPr>
      </p:pic>
      <p:pic>
        <p:nvPicPr>
          <p:cNvPr id="20" name="Picture 19" descr="Types of AS.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9484" y="1113491"/>
            <a:ext cx="1247242" cy="603504"/>
          </a:xfrm>
          <a:prstGeom prst="rect">
            <a:avLst/>
          </a:prstGeom>
        </p:spPr>
      </p:pic>
      <p:pic>
        <p:nvPicPr>
          <p:cNvPr id="21" name="Picture 20" descr="Practice with sampl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135" y="4676682"/>
            <a:ext cx="1496968" cy="603504"/>
          </a:xfrm>
          <a:prstGeom prst="rect">
            <a:avLst/>
          </a:prstGeom>
        </p:spPr>
      </p:pic>
    </p:spTree>
    <p:extLst>
      <p:ext uri="{BB962C8B-B14F-4D97-AF65-F5344CB8AC3E}">
        <p14:creationId xmlns:p14="http://schemas.microsoft.com/office/powerpoint/2010/main" val="251707088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4855"/>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16" name="Picture 15" descr="MC item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004" y="3543770"/>
            <a:ext cx="1139546" cy="599761"/>
          </a:xfrm>
          <a:prstGeom prst="rect">
            <a:avLst/>
          </a:prstGeom>
        </p:spPr>
      </p:pic>
      <p:pic>
        <p:nvPicPr>
          <p:cNvPr id="17" name="Picture 16" descr="SR item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387" y="2273809"/>
            <a:ext cx="1118865" cy="599761"/>
          </a:xfrm>
          <a:prstGeom prst="rect">
            <a:avLst/>
          </a:prstGeom>
        </p:spPr>
      </p:pic>
      <p:pic>
        <p:nvPicPr>
          <p:cNvPr id="18" name="Picture 17" descr="How to us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028" y="5843220"/>
            <a:ext cx="1540076" cy="599761"/>
          </a:xfrm>
          <a:prstGeom prst="rect">
            <a:avLst/>
          </a:prstGeom>
        </p:spPr>
      </p:pic>
      <p:pic>
        <p:nvPicPr>
          <p:cNvPr id="19" name="Picture 18" descr="Types of AS.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9484" y="1113491"/>
            <a:ext cx="1247242" cy="603504"/>
          </a:xfrm>
          <a:prstGeom prst="rect">
            <a:avLst/>
          </a:prstGeom>
        </p:spPr>
      </p:pic>
      <p:pic>
        <p:nvPicPr>
          <p:cNvPr id="20" name="Picture 19" descr="Practice with sampl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135" y="4676682"/>
            <a:ext cx="1496968" cy="603504"/>
          </a:xfrm>
          <a:prstGeom prst="rect">
            <a:avLst/>
          </a:prstGeom>
        </p:spPr>
      </p:pic>
    </p:spTree>
    <p:extLst>
      <p:ext uri="{BB962C8B-B14F-4D97-AF65-F5344CB8AC3E}">
        <p14:creationId xmlns:p14="http://schemas.microsoft.com/office/powerpoint/2010/main" val="20739940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37447"/>
          </a:xfrm>
        </p:spPr>
        <p:txBody>
          <a:bodyPr/>
          <a:lstStyle>
            <a:lvl1pPr>
              <a:defRPr>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5669419"/>
      </p:ext>
    </p:extLst>
  </p:cSld>
  <p:clrMapOvr>
    <a:masterClrMapping/>
  </p:clrMapOvr>
  <p:transition advTm="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37447"/>
          </a:xfrm>
        </p:spPr>
        <p:txBody>
          <a:bodyPr/>
          <a:lstStyle>
            <a:lvl1pPr>
              <a:defRPr>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3530128"/>
      </p:ext>
    </p:extLst>
  </p:cSld>
  <p:clrMapOvr>
    <a:masterClrMapping/>
  </p:clrMapOvr>
  <p:transition spd="med">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
        <p:nvSpPr>
          <p:cNvPr id="4" name="Rectangle 3"/>
          <p:cNvSpPr/>
          <p:nvPr userDrawn="1"/>
        </p:nvSpPr>
        <p:spPr>
          <a:xfrm>
            <a:off x="218803" y="937260"/>
            <a:ext cx="1665580" cy="116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ypes of Assessment Item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130" y="1043037"/>
            <a:ext cx="1026897" cy="983729"/>
          </a:xfrm>
          <a:prstGeom prst="rect">
            <a:avLst/>
          </a:prstGeom>
        </p:spPr>
      </p:pic>
    </p:spTree>
    <p:extLst>
      <p:ext uri="{BB962C8B-B14F-4D97-AF65-F5344CB8AC3E}">
        <p14:creationId xmlns:p14="http://schemas.microsoft.com/office/powerpoint/2010/main" val="4081124529"/>
      </p:ext>
    </p:extLst>
  </p:cSld>
  <p:clrMapOvr>
    <a:masterClrMapping/>
  </p:clrMapOvr>
  <mc:AlternateContent xmlns:mc="http://schemas.openxmlformats.org/markup-compatibility/2006" xmlns:p14="http://schemas.microsoft.com/office/powerpoint/2010/main">
    <mc:Choice Requires="p14">
      <p:transition p14:dur="10" advTm="1206">
        <p:fade/>
      </p:transition>
    </mc:Choice>
    <mc:Fallback xmlns="">
      <p:transition advTm="1206">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
        <p:nvSpPr>
          <p:cNvPr id="4" name="Rectangle 3"/>
          <p:cNvSpPr/>
          <p:nvPr userDrawn="1"/>
        </p:nvSpPr>
        <p:spPr>
          <a:xfrm>
            <a:off x="218803" y="2404110"/>
            <a:ext cx="1665580" cy="116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R item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515" y="2637157"/>
            <a:ext cx="1387608" cy="708225"/>
          </a:xfrm>
          <a:prstGeom prst="rect">
            <a:avLst/>
          </a:prstGeom>
        </p:spPr>
      </p:pic>
    </p:spTree>
    <p:extLst>
      <p:ext uri="{BB962C8B-B14F-4D97-AF65-F5344CB8AC3E}">
        <p14:creationId xmlns:p14="http://schemas.microsoft.com/office/powerpoint/2010/main" val="2190065555"/>
      </p:ext>
    </p:extLst>
  </p:cSld>
  <p:clrMapOvr>
    <a:masterClrMapping/>
  </p:clrMapOvr>
  <mc:AlternateContent xmlns:mc="http://schemas.openxmlformats.org/markup-compatibility/2006" xmlns:p14="http://schemas.microsoft.com/office/powerpoint/2010/main">
    <mc:Choice Requires="p14">
      <p:transition p14:dur="10" advTm="1206">
        <p:fade/>
      </p:transition>
    </mc:Choice>
    <mc:Fallback xmlns="">
      <p:transition advTm="1206">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
        <p:nvSpPr>
          <p:cNvPr id="4" name="Rectangle 3"/>
          <p:cNvSpPr/>
          <p:nvPr userDrawn="1"/>
        </p:nvSpPr>
        <p:spPr>
          <a:xfrm>
            <a:off x="218803" y="3937635"/>
            <a:ext cx="1665580" cy="116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ow to design MC item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298" y="4034880"/>
            <a:ext cx="1457532" cy="1005840"/>
          </a:xfrm>
          <a:prstGeom prst="rect">
            <a:avLst/>
          </a:prstGeom>
        </p:spPr>
      </p:pic>
    </p:spTree>
    <p:extLst>
      <p:ext uri="{BB962C8B-B14F-4D97-AF65-F5344CB8AC3E}">
        <p14:creationId xmlns:p14="http://schemas.microsoft.com/office/powerpoint/2010/main" val="2848691761"/>
      </p:ext>
    </p:extLst>
  </p:cSld>
  <p:clrMapOvr>
    <a:masterClrMapping/>
  </p:clrMapOvr>
  <mc:AlternateContent xmlns:mc="http://schemas.openxmlformats.org/markup-compatibility/2006" xmlns:p14="http://schemas.microsoft.com/office/powerpoint/2010/main">
    <mc:Choice Requires="p14">
      <p:transition p14:dur="10" advTm="1206">
        <p:fade/>
      </p:transition>
    </mc:Choice>
    <mc:Fallback xmlns="">
      <p:transition advTm="1206">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
        <p:nvSpPr>
          <p:cNvPr id="4" name="Rectangle 3"/>
          <p:cNvSpPr/>
          <p:nvPr userDrawn="1"/>
        </p:nvSpPr>
        <p:spPr>
          <a:xfrm>
            <a:off x="218803" y="5402368"/>
            <a:ext cx="1665580" cy="116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ow to use assessment blueprit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7" y="5486434"/>
            <a:ext cx="1421176" cy="1005840"/>
          </a:xfrm>
          <a:prstGeom prst="rect">
            <a:avLst/>
          </a:prstGeom>
        </p:spPr>
      </p:pic>
    </p:spTree>
    <p:extLst>
      <p:ext uri="{BB962C8B-B14F-4D97-AF65-F5344CB8AC3E}">
        <p14:creationId xmlns:p14="http://schemas.microsoft.com/office/powerpoint/2010/main" val="197239564"/>
      </p:ext>
    </p:extLst>
  </p:cSld>
  <p:clrMapOvr>
    <a:masterClrMapping/>
  </p:clrMapOvr>
  <mc:AlternateContent xmlns:mc="http://schemas.openxmlformats.org/markup-compatibility/2006" xmlns:p14="http://schemas.microsoft.com/office/powerpoint/2010/main">
    <mc:Choice Requires="p14">
      <p:transition p14:dur="10" advTm="1206">
        <p:fade/>
      </p:transition>
    </mc:Choice>
    <mc:Fallback xmlns="">
      <p:transition advTm="1206">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9618"/>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t>‹#›</a:t>
            </a:fld>
            <a:endParaRPr lang="en-US" dirty="0"/>
          </a:p>
        </p:txBody>
      </p:sp>
    </p:spTree>
    <p:extLst>
      <p:ext uri="{BB962C8B-B14F-4D97-AF65-F5344CB8AC3E}">
        <p14:creationId xmlns:p14="http://schemas.microsoft.com/office/powerpoint/2010/main" val="2005875437"/>
      </p:ext>
    </p:extLst>
  </p:cSld>
  <p:clrMapOvr>
    <a:masterClrMapping/>
  </p:clrMapOvr>
  <mc:AlternateContent xmlns:mc="http://schemas.openxmlformats.org/markup-compatibility/2006" xmlns:p14="http://schemas.microsoft.com/office/powerpoint/2010/main">
    <mc:Choice Requires="p14">
      <p:transition p14:dur="10" advTm="1206">
        <p:fade/>
      </p:transition>
    </mc:Choice>
    <mc:Fallback xmlns="">
      <p:transition advTm="1206">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p:cNvSpPr/>
          <p:nvPr userDrawn="1"/>
        </p:nvSpPr>
        <p:spPr>
          <a:xfrm>
            <a:off x="218803" y="960654"/>
            <a:ext cx="1665580" cy="92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16" name="Picture 15" descr="MC item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004" y="3543770"/>
            <a:ext cx="1139546" cy="599761"/>
          </a:xfrm>
          <a:prstGeom prst="rect">
            <a:avLst/>
          </a:prstGeom>
        </p:spPr>
      </p:pic>
      <p:pic>
        <p:nvPicPr>
          <p:cNvPr id="18" name="Picture 17" descr="SR item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387" y="2273809"/>
            <a:ext cx="1118865" cy="599761"/>
          </a:xfrm>
          <a:prstGeom prst="rect">
            <a:avLst/>
          </a:prstGeom>
        </p:spPr>
      </p:pic>
      <p:pic>
        <p:nvPicPr>
          <p:cNvPr id="19" name="Picture 18" descr="How to us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028" y="5843220"/>
            <a:ext cx="1540076" cy="599761"/>
          </a:xfrm>
          <a:prstGeom prst="rect">
            <a:avLst/>
          </a:prstGeom>
        </p:spPr>
      </p:pic>
      <p:pic>
        <p:nvPicPr>
          <p:cNvPr id="4" name="Picture 3" descr="Types of AS.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9484" y="1113491"/>
            <a:ext cx="1247242" cy="603504"/>
          </a:xfrm>
          <a:prstGeom prst="rect">
            <a:avLst/>
          </a:prstGeom>
        </p:spPr>
      </p:pic>
      <p:pic>
        <p:nvPicPr>
          <p:cNvPr id="5" name="Picture 4" descr="Practice with sampl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135" y="4676682"/>
            <a:ext cx="1496968" cy="603504"/>
          </a:xfrm>
          <a:prstGeom prst="rect">
            <a:avLst/>
          </a:prstGeom>
        </p:spPr>
      </p:pic>
    </p:spTree>
    <p:extLst>
      <p:ext uri="{BB962C8B-B14F-4D97-AF65-F5344CB8AC3E}">
        <p14:creationId xmlns:p14="http://schemas.microsoft.com/office/powerpoint/2010/main" val="189182723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p:cNvSpPr/>
          <p:nvPr userDrawn="1"/>
        </p:nvSpPr>
        <p:spPr>
          <a:xfrm>
            <a:off x="218803" y="2127678"/>
            <a:ext cx="1665580" cy="92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18" name="Picture 17" descr="MC item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004" y="3543770"/>
            <a:ext cx="1139546" cy="599761"/>
          </a:xfrm>
          <a:prstGeom prst="rect">
            <a:avLst/>
          </a:prstGeom>
        </p:spPr>
      </p:pic>
      <p:pic>
        <p:nvPicPr>
          <p:cNvPr id="19" name="Picture 18" descr="SR item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387" y="2273809"/>
            <a:ext cx="1118865" cy="599761"/>
          </a:xfrm>
          <a:prstGeom prst="rect">
            <a:avLst/>
          </a:prstGeom>
        </p:spPr>
      </p:pic>
      <p:pic>
        <p:nvPicPr>
          <p:cNvPr id="20" name="Picture 19" descr="How to us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4028" y="5843220"/>
            <a:ext cx="1540076" cy="599761"/>
          </a:xfrm>
          <a:prstGeom prst="rect">
            <a:avLst/>
          </a:prstGeom>
        </p:spPr>
      </p:pic>
      <p:pic>
        <p:nvPicPr>
          <p:cNvPr id="21" name="Picture 20" descr="Types of AS.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9484" y="1113491"/>
            <a:ext cx="1247242" cy="603504"/>
          </a:xfrm>
          <a:prstGeom prst="rect">
            <a:avLst/>
          </a:prstGeom>
        </p:spPr>
      </p:pic>
      <p:pic>
        <p:nvPicPr>
          <p:cNvPr id="22" name="Picture 21" descr="Practice with sampl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135" y="4676682"/>
            <a:ext cx="1496968" cy="603504"/>
          </a:xfrm>
          <a:prstGeom prst="rect">
            <a:avLst/>
          </a:prstGeom>
        </p:spPr>
      </p:pic>
    </p:spTree>
    <p:extLst>
      <p:ext uri="{BB962C8B-B14F-4D97-AF65-F5344CB8AC3E}">
        <p14:creationId xmlns:p14="http://schemas.microsoft.com/office/powerpoint/2010/main" val="871077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11" Type="http://schemas.openxmlformats.org/officeDocument/2006/relationships/image" Target="../media/image7.png"/><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 y="283"/>
            <a:ext cx="9143244" cy="6857433"/>
          </a:xfrm>
          <a:prstGeom prst="rect">
            <a:avLst/>
          </a:prstGeom>
        </p:spPr>
      </p:pic>
      <p:sp>
        <p:nvSpPr>
          <p:cNvPr id="29"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rPr>
              <a:pPr/>
              <a:t>‹#›</a:t>
            </a:fld>
            <a:endParaRPr lang="en-US" dirty="0">
              <a:solidFill>
                <a:prstClr val="white"/>
              </a:solidFill>
            </a:endParaRPr>
          </a:p>
        </p:txBody>
      </p:sp>
      <p:sp>
        <p:nvSpPr>
          <p:cNvPr id="9" name="Rectangle 8"/>
          <p:cNvSpPr/>
          <p:nvPr/>
        </p:nvSpPr>
        <p:spPr>
          <a:xfrm>
            <a:off x="469232" y="433138"/>
            <a:ext cx="8229600" cy="5991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86277722"/>
      </p:ext>
    </p:extLst>
  </p:cSld>
  <p:clrMap bg1="lt1" tx1="dk1" bg2="lt2" tx2="dk2" accent1="accent1" accent2="accent2" accent3="accent3" accent4="accent4" accent5="accent5" accent6="accent6" hlink="hlink" folHlink="folHlink"/>
  <p:sldLayoutIdLst>
    <p:sldLayoutId id="2147483693" r:id="rId1"/>
  </p:sldLayoutIdLst>
  <p:transition spd="med">
    <p:pull/>
  </p:transition>
  <p:timing>
    <p:tnLst>
      <p:par>
        <p:cTn id="1" dur="indefinite" restart="never" nodeType="tmRoot"/>
      </p:par>
    </p:tnLst>
  </p:timing>
  <p:txStyles>
    <p:titleStyle>
      <a:lvl1pPr algn="l" defTabSz="914400" rtl="0" eaLnBrk="1" latinLnBrk="0" hangingPunct="1">
        <a:lnSpc>
          <a:spcPct val="90000"/>
        </a:lnSpc>
        <a:spcBef>
          <a:spcPct val="0"/>
        </a:spcBef>
        <a:buNone/>
        <a:defRPr sz="2800" b="0"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 y="0"/>
            <a:ext cx="9143244" cy="6857717"/>
          </a:xfrm>
          <a:prstGeom prst="rect">
            <a:avLst/>
          </a:prstGeom>
        </p:spPr>
      </p:pic>
      <p:sp>
        <p:nvSpPr>
          <p:cNvPr id="2" name="Title Placeholder 1"/>
          <p:cNvSpPr>
            <a:spLocks noGrp="1"/>
          </p:cNvSpPr>
          <p:nvPr>
            <p:ph type="title"/>
          </p:nvPr>
        </p:nvSpPr>
        <p:spPr>
          <a:xfrm>
            <a:off x="0" y="9203"/>
            <a:ext cx="9143999" cy="7358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9"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rPr>
              <a:pPr/>
              <a:t>‹#›</a:t>
            </a:fld>
            <a:endParaRPr lang="en-US" dirty="0">
              <a:solidFill>
                <a:prstClr val="white"/>
              </a:solidFill>
            </a:endParaRPr>
          </a:p>
        </p:txBody>
      </p:sp>
      <p:sp>
        <p:nvSpPr>
          <p:cNvPr id="11" name="Rectangle 10"/>
          <p:cNvSpPr/>
          <p:nvPr/>
        </p:nvSpPr>
        <p:spPr>
          <a:xfrm>
            <a:off x="469232" y="1106904"/>
            <a:ext cx="8229600"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80149464"/>
      </p:ext>
    </p:extLst>
  </p:cSld>
  <p:clrMap bg1="lt1" tx1="dk1" bg2="lt2" tx2="dk2" accent1="accent1" accent2="accent2" accent3="accent3" accent4="accent4" accent5="accent5" accent6="accent6" hlink="hlink" folHlink="folHlink"/>
  <p:sldLayoutIdLst>
    <p:sldLayoutId id="2147483695" r:id="rId1"/>
  </p:sldLayoutIdLst>
  <p:transition spd="med">
    <p:pull/>
  </p:transition>
  <p:timing>
    <p:tnLst>
      <p:par>
        <p:cTn id="1" dur="indefinite" restart="never" nodeType="tmRoot"/>
      </p:par>
    </p:tnLst>
  </p:timing>
  <p:txStyles>
    <p:titleStyle>
      <a:lvl1pPr algn="ctr" defTabSz="914400" rtl="0" eaLnBrk="1" latinLnBrk="0" hangingPunct="1">
        <a:lnSpc>
          <a:spcPct val="90000"/>
        </a:lnSpc>
        <a:spcBef>
          <a:spcPct val="0"/>
        </a:spcBef>
        <a:buNone/>
        <a:defRPr sz="3600" b="0"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0" y="9202"/>
            <a:ext cx="9143999" cy="746448"/>
          </a:xfrm>
          <a:prstGeom prst="rect">
            <a:avLst/>
          </a:prstGeom>
        </p:spPr>
        <p:txBody>
          <a:bodyPr vert="horz" lIns="91440" tIns="45720" rIns="91440" bIns="45720" rtlCol="0" anchor="ctr">
            <a:normAutofit/>
          </a:bodyPr>
          <a:lstStyle/>
          <a:p>
            <a:r>
              <a:rPr lang="en-US" dirty="0" smtClean="0"/>
              <a:t>KEY CONCEPTS</a:t>
            </a:r>
            <a:endParaRPr lang="en-US" dirty="0"/>
          </a:p>
        </p:txBody>
      </p:sp>
      <p:sp>
        <p:nvSpPr>
          <p:cNvPr id="17"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pPr/>
              <a:t>‹#›</a:t>
            </a:fld>
            <a:endParaRPr lang="en-US" dirty="0"/>
          </a:p>
        </p:txBody>
      </p:sp>
      <p:sp>
        <p:nvSpPr>
          <p:cNvPr id="30" name="Rectangle 29"/>
          <p:cNvSpPr/>
          <p:nvPr userDrawn="1"/>
        </p:nvSpPr>
        <p:spPr>
          <a:xfrm>
            <a:off x="2284224" y="1106904"/>
            <a:ext cx="6462734"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ow to use assessment bluepritn.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9867" y="5486434"/>
            <a:ext cx="1421176" cy="1005840"/>
          </a:xfrm>
          <a:prstGeom prst="rect">
            <a:avLst/>
          </a:prstGeom>
        </p:spPr>
      </p:pic>
      <p:pic>
        <p:nvPicPr>
          <p:cNvPr id="14" name="Picture 13" descr="How to design MC items.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1298" y="4034880"/>
            <a:ext cx="1457532" cy="1005840"/>
          </a:xfrm>
          <a:prstGeom prst="rect">
            <a:avLst/>
          </a:prstGeom>
        </p:spPr>
      </p:pic>
      <p:pic>
        <p:nvPicPr>
          <p:cNvPr id="15" name="Picture 14" descr="Types of Assessment Items.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8130" y="1043037"/>
            <a:ext cx="1026897" cy="983729"/>
          </a:xfrm>
          <a:prstGeom prst="rect">
            <a:avLst/>
          </a:prstGeom>
        </p:spPr>
      </p:pic>
      <p:pic>
        <p:nvPicPr>
          <p:cNvPr id="16" name="Picture 15" descr="SR items.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58515" y="2637157"/>
            <a:ext cx="1387608" cy="708225"/>
          </a:xfrm>
          <a:prstGeom prst="rect">
            <a:avLst/>
          </a:prstGeom>
        </p:spPr>
      </p:pic>
    </p:spTree>
    <p:extLst>
      <p:ext uri="{BB962C8B-B14F-4D97-AF65-F5344CB8AC3E}">
        <p14:creationId xmlns:p14="http://schemas.microsoft.com/office/powerpoint/2010/main" val="36831854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mc:AlternateContent xmlns:mc="http://schemas.openxmlformats.org/markup-compatibility/2006" xmlns:p14="http://schemas.microsoft.com/office/powerpoint/2010/main">
    <mc:Choice Requires="p14">
      <p:transition p14:dur="10" advTm="1206">
        <p:fade/>
      </p:transition>
    </mc:Choice>
    <mc:Fallback xmlns="">
      <p:transition advTm="1206">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200" b="0" kern="1200" baseline="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0" y="9202"/>
            <a:ext cx="9143999" cy="746448"/>
          </a:xfrm>
          <a:prstGeom prst="rect">
            <a:avLst/>
          </a:prstGeom>
        </p:spPr>
        <p:txBody>
          <a:bodyPr vert="horz" lIns="91440" tIns="45720" rIns="91440" bIns="45720" rtlCol="0" anchor="ctr">
            <a:normAutofit/>
          </a:bodyPr>
          <a:lstStyle/>
          <a:p>
            <a:r>
              <a:rPr lang="en-US" dirty="0" smtClean="0"/>
              <a:t>KEY CONCEPTS</a:t>
            </a:r>
            <a:endParaRPr lang="en-US" dirty="0"/>
          </a:p>
        </p:txBody>
      </p:sp>
      <p:sp>
        <p:nvSpPr>
          <p:cNvPr id="17"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rPr>
              <a:pPr/>
              <a:t>‹#›</a:t>
            </a:fld>
            <a:endParaRPr lang="en-US" dirty="0">
              <a:solidFill>
                <a:prstClr val="white"/>
              </a:solidFill>
            </a:endParaRPr>
          </a:p>
        </p:txBody>
      </p:sp>
      <p:sp>
        <p:nvSpPr>
          <p:cNvPr id="30" name="Rectangle 29"/>
          <p:cNvSpPr/>
          <p:nvPr/>
        </p:nvSpPr>
        <p:spPr>
          <a:xfrm>
            <a:off x="2284224" y="1106904"/>
            <a:ext cx="6462734"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
        <p:nvSpPr>
          <p:cNvPr id="7" name="Rectangle 6"/>
          <p:cNvSpPr/>
          <p:nvPr/>
        </p:nvSpPr>
        <p:spPr>
          <a:xfrm>
            <a:off x="2312728" y="1089400"/>
            <a:ext cx="6462734"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87058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ransition>
    <p:fade/>
  </p:transition>
  <p:timing>
    <p:tnLst>
      <p:par>
        <p:cTn id="1" dur="indefinite" restart="never" nodeType="tmRoot"/>
      </p:par>
    </p:tnLst>
  </p:timing>
  <p:txStyles>
    <p:titleStyle>
      <a:lvl1pPr algn="ctr" defTabSz="914400" rtl="0" eaLnBrk="1" latinLnBrk="0" hangingPunct="1">
        <a:lnSpc>
          <a:spcPct val="90000"/>
        </a:lnSpc>
        <a:spcBef>
          <a:spcPct val="0"/>
        </a:spcBef>
        <a:buNone/>
        <a:defRPr sz="3200" b="0" kern="1200" baseline="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8" y="0"/>
            <a:ext cx="9143244" cy="6857717"/>
          </a:xfrm>
          <a:prstGeom prst="rect">
            <a:avLst/>
          </a:prstGeom>
        </p:spPr>
      </p:pic>
      <p:sp>
        <p:nvSpPr>
          <p:cNvPr id="2" name="Title Placeholder 1"/>
          <p:cNvSpPr>
            <a:spLocks noGrp="1"/>
          </p:cNvSpPr>
          <p:nvPr>
            <p:ph type="title"/>
          </p:nvPr>
        </p:nvSpPr>
        <p:spPr>
          <a:xfrm>
            <a:off x="0" y="9203"/>
            <a:ext cx="9143999" cy="7358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9"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a:off x="469232" y="1106904"/>
            <a:ext cx="8229600"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16315205"/>
      </p:ext>
    </p:extLst>
  </p:cSld>
  <p:clrMap bg1="lt1" tx1="dk1" bg2="lt2" tx2="dk2" accent1="accent1" accent2="accent2" accent3="accent3" accent4="accent4" accent5="accent5" accent6="accent6" hlink="hlink" folHlink="folHlink"/>
  <p:sldLayoutIdLst>
    <p:sldLayoutId id="2147483711" r:id="rId1"/>
  </p:sldLayoutIdLst>
  <p:transition advTm="0">
    <p:fade/>
  </p:transition>
  <p:timing>
    <p:tnLst>
      <p:par>
        <p:cTn id="1" dur="indefinite" restart="never" nodeType="tmRoot"/>
      </p:par>
    </p:tnLst>
  </p:timing>
  <p:txStyles>
    <p:titleStyle>
      <a:lvl1pPr algn="ctr" defTabSz="914400" rtl="0" eaLnBrk="1" latinLnBrk="0" hangingPunct="1">
        <a:lnSpc>
          <a:spcPct val="90000"/>
        </a:lnSpc>
        <a:spcBef>
          <a:spcPct val="0"/>
        </a:spcBef>
        <a:buNone/>
        <a:defRPr sz="3600" b="0"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53.png"/><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9.png"/><Relationship Id="rId5" Type="http://schemas.openxmlformats.org/officeDocument/2006/relationships/image" Target="../media/image50.png"/><Relationship Id="rId10" Type="http://schemas.openxmlformats.org/officeDocument/2006/relationships/image" Target="../media/image28.png"/><Relationship Id="rId4" Type="http://schemas.openxmlformats.org/officeDocument/2006/relationships/image" Target="../media/image49.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48.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notesSlide" Target="../notesSlides/notesSlide14.xml"/><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22.png"/><Relationship Id="rId2" Type="http://schemas.openxmlformats.org/officeDocument/2006/relationships/slideLayout" Target="../slideLayouts/slideLayout5.xml"/><Relationship Id="rId16" Type="http://schemas.openxmlformats.org/officeDocument/2006/relationships/image" Target="../media/image21.png"/><Relationship Id="rId1" Type="http://schemas.openxmlformats.org/officeDocument/2006/relationships/tags" Target="../tags/tag9.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28.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48.png"/><Relationship Id="rId9" Type="http://schemas.openxmlformats.org/officeDocument/2006/relationships/image" Target="../media/image60.pn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7.png"/><Relationship Id="rId3" Type="http://schemas.openxmlformats.org/officeDocument/2006/relationships/notesSlide" Target="../notesSlides/notesSlide15.xml"/><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22.png"/><Relationship Id="rId2" Type="http://schemas.openxmlformats.org/officeDocument/2006/relationships/slideLayout" Target="../slideLayouts/slideLayout5.xml"/><Relationship Id="rId16" Type="http://schemas.openxmlformats.org/officeDocument/2006/relationships/image" Target="../media/image21.png"/><Relationship Id="rId1" Type="http://schemas.openxmlformats.org/officeDocument/2006/relationships/tags" Target="../tags/tag10.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28.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0.png"/><Relationship Id="rId14"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16.xml"/><Relationship Id="rId7" Type="http://schemas.openxmlformats.org/officeDocument/2006/relationships/image" Target="../media/image72.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notesSlide" Target="../notesSlides/notesSlide2.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31.png"/><Relationship Id="rId1" Type="http://schemas.openxmlformats.org/officeDocument/2006/relationships/tags" Target="../tags/tag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88.png"/><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78.pn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77.png"/><Relationship Id="rId5" Type="http://schemas.openxmlformats.org/officeDocument/2006/relationships/image" Target="../media/image80.pn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89.png"/><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8.pn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77.png"/><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3.png"/><Relationship Id="rId4" Type="http://schemas.openxmlformats.org/officeDocument/2006/relationships/image" Target="../media/image32.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image" Target="../media/image90.png"/><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8.png"/><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77.png"/><Relationship Id="rId5" Type="http://schemas.openxmlformats.org/officeDocument/2006/relationships/image" Target="../media/image80.pn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82.pn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75.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91.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91.png"/><Relationship Id="rId5" Type="http://schemas.openxmlformats.org/officeDocument/2006/relationships/image" Target="../media/image78.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91.png"/><Relationship Id="rId5" Type="http://schemas.openxmlformats.org/officeDocument/2006/relationships/image" Target="../media/image7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91.png"/><Relationship Id="rId5" Type="http://schemas.openxmlformats.org/officeDocument/2006/relationships/image" Target="../media/image78.png"/><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25.xml"/><Relationship Id="rId6" Type="http://schemas.openxmlformats.org/officeDocument/2006/relationships/image" Target="../media/image91.png"/><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png"/></Relationships>
</file>

<file path=ppt/slides/_rels/slide5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99.png"/></Relationships>
</file>

<file path=ppt/slides/_rels/slide52.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0.png"/><Relationship Id="rId7" Type="http://schemas.openxmlformats.org/officeDocument/2006/relationships/image" Target="../media/image102.pn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82.png"/><Relationship Id="rId4" Type="http://schemas.openxmlformats.org/officeDocument/2006/relationships/image" Target="../media/image80.png"/><Relationship Id="rId9"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55.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13.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4.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119.png"/><Relationship Id="rId11" Type="http://schemas.openxmlformats.org/officeDocument/2006/relationships/image" Target="../media/image123.png"/><Relationship Id="rId5" Type="http://schemas.openxmlformats.org/officeDocument/2006/relationships/image" Target="../media/image118.png"/><Relationship Id="rId15" Type="http://schemas.openxmlformats.org/officeDocument/2006/relationships/image" Target="../media/image115.png"/><Relationship Id="rId10" Type="http://schemas.openxmlformats.org/officeDocument/2006/relationships/image" Target="../media/image110.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5.png"/></Relationships>
</file>

<file path=ppt/slides/_rels/slide5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notesSlide" Target="../notesSlides/notesSlide55.xml"/><Relationship Id="rId7" Type="http://schemas.openxmlformats.org/officeDocument/2006/relationships/image" Target="../media/image129.png"/><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5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132.png"/><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12"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0.png"/><Relationship Id="rId11" Type="http://schemas.openxmlformats.org/officeDocument/2006/relationships/image" Target="../media/image40.pn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39.png"/><Relationship Id="rId9" Type="http://schemas.openxmlformats.org/officeDocument/2006/relationships/image" Target="../media/image3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88.png"/></Relationships>
</file>

<file path=ppt/slides/_rels/slide6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29.xml"/><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64.xml"/><Relationship Id="rId9"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3.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36.png"/><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30.png"/><Relationship Id="rId7" Type="http://schemas.openxmlformats.org/officeDocument/2006/relationships/image" Target="../media/image85.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136.png"/><Relationship Id="rId9" Type="http://schemas.openxmlformats.org/officeDocument/2006/relationships/image" Target="../media/image13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45.png"/><Relationship Id="rId12"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44.png"/><Relationship Id="rId11" Type="http://schemas.openxmlformats.org/officeDocument/2006/relationships/image" Target="../media/image24.png"/><Relationship Id="rId5" Type="http://schemas.openxmlformats.org/officeDocument/2006/relationships/image" Target="../media/image43.png"/><Relationship Id="rId15" Type="http://schemas.openxmlformats.org/officeDocument/2006/relationships/image" Target="../media/image46.png"/><Relationship Id="rId10" Type="http://schemas.openxmlformats.org/officeDocument/2006/relationships/image" Target="../media/image20.png"/><Relationship Id="rId4" Type="http://schemas.openxmlformats.org/officeDocument/2006/relationships/image" Target="../media/image42.png"/><Relationship Id="rId9" Type="http://schemas.openxmlformats.org/officeDocument/2006/relationships/image" Target="../media/image19.png"/><Relationship Id="rId14" Type="http://schemas.openxmlformats.org/officeDocument/2006/relationships/image" Target="../media/image27.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38.png"/><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36.png"/><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30.png"/><Relationship Id="rId7" Type="http://schemas.openxmlformats.org/officeDocument/2006/relationships/image" Target="../media/image85.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136.png"/><Relationship Id="rId9" Type="http://schemas.openxmlformats.org/officeDocument/2006/relationships/image" Target="../media/image13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38.png"/><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png"/><Relationship Id="rId3" Type="http://schemas.openxmlformats.org/officeDocument/2006/relationships/notesSlide" Target="../notesSlides/notesSlide73.xml"/><Relationship Id="rId7" Type="http://schemas.openxmlformats.org/officeDocument/2006/relationships/image" Target="../media/image33.png"/><Relationship Id="rId12" Type="http://schemas.openxmlformats.org/officeDocument/2006/relationships/image" Target="../media/image145.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41.png"/><Relationship Id="rId11" Type="http://schemas.openxmlformats.org/officeDocument/2006/relationships/image" Target="../media/image144.png"/><Relationship Id="rId5" Type="http://schemas.openxmlformats.org/officeDocument/2006/relationships/image" Target="../media/image140.png"/><Relationship Id="rId10" Type="http://schemas.openxmlformats.org/officeDocument/2006/relationships/image" Target="../media/image143.png"/><Relationship Id="rId4" Type="http://schemas.openxmlformats.org/officeDocument/2006/relationships/image" Target="../media/image139.png"/><Relationship Id="rId9" Type="http://schemas.openxmlformats.org/officeDocument/2006/relationships/image" Target="../media/image86.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9.xml"/><Relationship Id="rId7" Type="http://schemas.openxmlformats.org/officeDocument/2006/relationships/image" Target="../media/image21.png"/><Relationship Id="rId12"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0.png"/><Relationship Id="rId11" Type="http://schemas.openxmlformats.org/officeDocument/2006/relationships/image" Target="../media/image28.png"/><Relationship Id="rId5" Type="http://schemas.openxmlformats.org/officeDocument/2006/relationships/image" Target="../media/image49.png"/><Relationship Id="rId10" Type="http://schemas.openxmlformats.org/officeDocument/2006/relationships/image" Target="../media/image20.png"/><Relationship Id="rId4" Type="http://schemas.openxmlformats.org/officeDocument/2006/relationships/image" Target="../media/image48.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4743" y="761999"/>
            <a:ext cx="7651026" cy="1754327"/>
          </a:xfrm>
          <a:prstGeom prst="rect">
            <a:avLst/>
          </a:prstGeom>
        </p:spPr>
        <p:txBody>
          <a:bodyPr wrap="square">
            <a:spAutoFit/>
          </a:bodyPr>
          <a:lstStyle/>
          <a:p>
            <a:pPr algn="ctr"/>
            <a:r>
              <a:rPr lang="en-US" sz="5400" cap="all" dirty="0" smtClean="0">
                <a:solidFill>
                  <a:srgbClr val="204873"/>
                </a:solidFill>
                <a:latin typeface="+mj-lt"/>
              </a:rPr>
              <a:t>Selected-response</a:t>
            </a:r>
          </a:p>
          <a:p>
            <a:pPr algn="ctr"/>
            <a:r>
              <a:rPr lang="en-US" sz="5400" cap="all" dirty="0" smtClean="0">
                <a:solidFill>
                  <a:srgbClr val="204873"/>
                </a:solidFill>
                <a:latin typeface="+mj-lt"/>
              </a:rPr>
              <a:t>items</a:t>
            </a:r>
            <a:endParaRPr lang="en-US" sz="5400" cap="all" dirty="0">
              <a:solidFill>
                <a:srgbClr val="204873"/>
              </a:solidFill>
              <a:latin typeface="+mj-lt"/>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33140" t="1" r="40953" b="-3"/>
          <a:stretch/>
        </p:blipFill>
        <p:spPr>
          <a:xfrm rot="19030907" flipV="1">
            <a:off x="4577870" y="4869059"/>
            <a:ext cx="1010653" cy="358443"/>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72206" b="-20837"/>
          <a:stretch/>
        </p:blipFill>
        <p:spPr>
          <a:xfrm rot="1982155">
            <a:off x="2598368" y="3729118"/>
            <a:ext cx="1084285" cy="479918"/>
          </a:xfrm>
          <a:prstGeom prst="rect">
            <a:avLst/>
          </a:prstGeom>
        </p:spPr>
      </p:pic>
      <p:sp>
        <p:nvSpPr>
          <p:cNvPr id="28" name="Rectangle 27"/>
          <p:cNvSpPr/>
          <p:nvPr/>
        </p:nvSpPr>
        <p:spPr>
          <a:xfrm>
            <a:off x="2535537" y="4428651"/>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87764" y="4428651"/>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68607" t="-20884"/>
          <a:stretch/>
        </p:blipFill>
        <p:spPr>
          <a:xfrm rot="13088211">
            <a:off x="6282216" y="3821208"/>
            <a:ext cx="984019" cy="433202"/>
          </a:xfrm>
          <a:prstGeom prst="rect">
            <a:avLst/>
          </a:prstGeom>
        </p:spPr>
      </p:pic>
      <p:sp>
        <p:nvSpPr>
          <p:cNvPr id="31" name="Rectangle 30"/>
          <p:cNvSpPr/>
          <p:nvPr/>
        </p:nvSpPr>
        <p:spPr>
          <a:xfrm>
            <a:off x="620797" y="2863928"/>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225565" y="2874204"/>
            <a:ext cx="2372879"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ow to design MC item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1107" y="3018879"/>
            <a:ext cx="2120046" cy="1463040"/>
          </a:xfrm>
          <a:prstGeom prst="rect">
            <a:avLst/>
          </a:prstGeom>
        </p:spPr>
      </p:pic>
      <p:pic>
        <p:nvPicPr>
          <p:cNvPr id="40" name="Picture 39" descr="How to use assessment blueprit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374" y="4539395"/>
            <a:ext cx="2067165" cy="1463040"/>
          </a:xfrm>
          <a:prstGeom prst="rect">
            <a:avLst/>
          </a:prstGeom>
        </p:spPr>
      </p:pic>
      <p:pic>
        <p:nvPicPr>
          <p:cNvPr id="41" name="Picture 40" descr="Types of Assessment Item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744" y="2982797"/>
            <a:ext cx="1610702" cy="1542991"/>
          </a:xfrm>
          <a:prstGeom prst="rect">
            <a:avLst/>
          </a:prstGeom>
        </p:spPr>
      </p:pic>
      <p:pic>
        <p:nvPicPr>
          <p:cNvPr id="4" name="Picture 3" descr="SR item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2622" y="4695985"/>
            <a:ext cx="2176483" cy="1110861"/>
          </a:xfrm>
          <a:prstGeom prst="rect">
            <a:avLst/>
          </a:prstGeom>
        </p:spPr>
      </p:pic>
    </p:spTree>
    <p:extLst>
      <p:ext uri="{BB962C8B-B14F-4D97-AF65-F5344CB8AC3E}">
        <p14:creationId xmlns:p14="http://schemas.microsoft.com/office/powerpoint/2010/main" val="1192671567"/>
      </p:ext>
    </p:extLst>
  </p:cSld>
  <p:clrMapOvr>
    <a:masterClrMapping/>
  </p:clrMapOvr>
  <p:transition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een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4055" y="1991360"/>
            <a:ext cx="1507786" cy="711199"/>
          </a:xfrm>
          <a:prstGeom prst="rect">
            <a:avLst/>
          </a:prstGeom>
        </p:spPr>
      </p:pic>
      <p:sp>
        <p:nvSpPr>
          <p:cNvPr id="2" name="Title 1"/>
          <p:cNvSpPr>
            <a:spLocks noGrp="1"/>
          </p:cNvSpPr>
          <p:nvPr>
            <p:ph type="title"/>
          </p:nvPr>
        </p:nvSpPr>
        <p:spPr/>
        <p:txBody>
          <a:bodyPr/>
          <a:lstStyle/>
          <a:p>
            <a:r>
              <a:rPr lang="en-US" dirty="0" smtClean="0"/>
              <a:t>KEY CONCEPTS</a:t>
            </a:r>
            <a:endParaRPr lang="en-US" dirty="0"/>
          </a:p>
        </p:txBody>
      </p:sp>
      <p:pic>
        <p:nvPicPr>
          <p:cNvPr id="5" name="Picture 4" descr="Benefit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3830" y="2073102"/>
            <a:ext cx="1034012" cy="573313"/>
          </a:xfrm>
          <a:prstGeom prst="rect">
            <a:avLst/>
          </a:prstGeom>
        </p:spPr>
      </p:pic>
      <p:sp>
        <p:nvSpPr>
          <p:cNvPr id="7" name="TextBox 6"/>
          <p:cNvSpPr txBox="1"/>
          <p:nvPr/>
        </p:nvSpPr>
        <p:spPr>
          <a:xfrm>
            <a:off x="2378219" y="2649252"/>
            <a:ext cx="6265038" cy="2400657"/>
          </a:xfrm>
          <a:prstGeom prst="rect">
            <a:avLst/>
          </a:prstGeom>
          <a:noFill/>
        </p:spPr>
        <p:txBody>
          <a:bodyPr wrap="square" rtlCol="0">
            <a:spAutoFit/>
          </a:bodyPr>
          <a:lstStyle/>
          <a:p>
            <a:pPr marL="342900" indent="-342900">
              <a:spcAft>
                <a:spcPts val="1200"/>
              </a:spcAft>
              <a:buClr>
                <a:schemeClr val="accent3"/>
              </a:buClr>
              <a:buSzPct val="100000"/>
              <a:buFont typeface="Arial"/>
              <a:buChar char="•"/>
            </a:pPr>
            <a:r>
              <a:rPr lang="en-US" dirty="0" smtClean="0">
                <a:solidFill>
                  <a:srgbClr val="4B4B4B"/>
                </a:solidFill>
                <a:latin typeface="Calibri Light"/>
                <a:ea typeface="Corbel" panose="020B0503020204020204" pitchFamily="34" charset="0"/>
                <a:cs typeface="Times New Roman" panose="02020603050405020304" pitchFamily="18" charset="0"/>
              </a:rPr>
              <a:t>Selected</a:t>
            </a:r>
            <a:r>
              <a:rPr lang="en-US" dirty="0">
                <a:solidFill>
                  <a:srgbClr val="4B4B4B"/>
                </a:solidFill>
                <a:latin typeface="Calibri Light"/>
                <a:ea typeface="Corbel" panose="020B0503020204020204" pitchFamily="34" charset="0"/>
                <a:cs typeface="Times New Roman" panose="02020603050405020304" pitchFamily="18" charset="0"/>
              </a:rPr>
              <a:t>-response </a:t>
            </a:r>
            <a:r>
              <a:rPr lang="en-US" dirty="0" smtClean="0">
                <a:solidFill>
                  <a:srgbClr val="4B4B4B"/>
                </a:solidFill>
                <a:latin typeface="Calibri Light"/>
                <a:ea typeface="Corbel" panose="020B0503020204020204" pitchFamily="34" charset="0"/>
                <a:cs typeface="Times New Roman" panose="02020603050405020304" pitchFamily="18" charset="0"/>
              </a:rPr>
              <a:t>items are </a:t>
            </a:r>
            <a:r>
              <a:rPr lang="en-US" sz="2800" b="1" dirty="0" smtClean="0">
                <a:solidFill>
                  <a:schemeClr val="accent3"/>
                </a:solidFill>
                <a:latin typeface="Calibri Light"/>
                <a:ea typeface="Corbel" panose="020B0503020204020204" pitchFamily="34" charset="0"/>
                <a:cs typeface="Times New Roman" panose="02020603050405020304" pitchFamily="18" charset="0"/>
              </a:rPr>
              <a:t>efficient</a:t>
            </a:r>
          </a:p>
          <a:p>
            <a:pPr marL="342900" indent="-342900">
              <a:spcAft>
                <a:spcPts val="1200"/>
              </a:spcAft>
              <a:buClr>
                <a:schemeClr val="accent3"/>
              </a:buClr>
              <a:buSzPct val="100000"/>
              <a:buFont typeface="Arial"/>
              <a:buChar char="•"/>
            </a:pPr>
            <a:r>
              <a:rPr lang="en-US" dirty="0">
                <a:solidFill>
                  <a:srgbClr val="4B4B4B"/>
                </a:solidFill>
                <a:latin typeface="Calibri Light"/>
                <a:ea typeface="Corbel" panose="020B0503020204020204" pitchFamily="34" charset="0"/>
                <a:cs typeface="Times New Roman" panose="02020603050405020304" pitchFamily="18" charset="0"/>
              </a:rPr>
              <a:t>You can use selected-response items </a:t>
            </a:r>
            <a:r>
              <a:rPr lang="en-US" dirty="0" smtClean="0">
                <a:solidFill>
                  <a:srgbClr val="4B4B4B"/>
                </a:solidFill>
                <a:latin typeface="Calibri Light"/>
                <a:ea typeface="Corbel" panose="020B0503020204020204" pitchFamily="34" charset="0"/>
                <a:cs typeface="Times New Roman" panose="02020603050405020304" pitchFamily="18" charset="0"/>
              </a:rPr>
              <a:t>to assess </a:t>
            </a:r>
            <a:r>
              <a:rPr lang="en-US" sz="2800" b="1" dirty="0">
                <a:solidFill>
                  <a:schemeClr val="accent3"/>
                </a:solidFill>
                <a:latin typeface="Calibri Light"/>
                <a:ea typeface="Corbel" panose="020B0503020204020204" pitchFamily="34" charset="0"/>
                <a:cs typeface="Times New Roman" panose="02020603050405020304" pitchFamily="18" charset="0"/>
              </a:rPr>
              <a:t>a range of student knowledge and skills</a:t>
            </a:r>
          </a:p>
          <a:p>
            <a:pPr marL="342900" indent="-342900">
              <a:spcAft>
                <a:spcPts val="1200"/>
              </a:spcAft>
              <a:buClr>
                <a:schemeClr val="accent3"/>
              </a:buClr>
              <a:buSzPct val="100000"/>
              <a:buFont typeface="Arial"/>
              <a:buChar char="•"/>
            </a:pPr>
            <a:r>
              <a:rPr lang="en-US" dirty="0" smtClean="0">
                <a:solidFill>
                  <a:srgbClr val="4B4B4B"/>
                </a:solidFill>
                <a:latin typeface="Calibri Light"/>
                <a:ea typeface="Corbel" panose="020B0503020204020204" pitchFamily="34" charset="0"/>
                <a:cs typeface="Times New Roman" panose="02020603050405020304" pitchFamily="18" charset="0"/>
              </a:rPr>
              <a:t>You can </a:t>
            </a:r>
            <a:r>
              <a:rPr lang="en-US" sz="2800" b="1" dirty="0">
                <a:solidFill>
                  <a:schemeClr val="accent3"/>
                </a:solidFill>
                <a:latin typeface="Calibri Light"/>
                <a:ea typeface="Corbel" panose="020B0503020204020204" pitchFamily="34" charset="0"/>
                <a:cs typeface="Times New Roman" panose="02020603050405020304" pitchFamily="18" charset="0"/>
              </a:rPr>
              <a:t>score </a:t>
            </a:r>
            <a:r>
              <a:rPr lang="en-US" dirty="0">
                <a:solidFill>
                  <a:srgbClr val="4B4B4B"/>
                </a:solidFill>
                <a:latin typeface="Calibri Light"/>
                <a:ea typeface="Corbel" panose="020B0503020204020204" pitchFamily="34" charset="0"/>
                <a:cs typeface="Times New Roman" panose="02020603050405020304" pitchFamily="18" charset="0"/>
              </a:rPr>
              <a:t>selected-response items </a:t>
            </a:r>
            <a:r>
              <a:rPr lang="en-US" sz="2800" b="1" dirty="0">
                <a:solidFill>
                  <a:schemeClr val="accent3"/>
                </a:solidFill>
                <a:latin typeface="Calibri Light"/>
                <a:ea typeface="Corbel" panose="020B0503020204020204" pitchFamily="34" charset="0"/>
                <a:cs typeface="Times New Roman" panose="02020603050405020304" pitchFamily="18" charset="0"/>
              </a:rPr>
              <a:t>faster </a:t>
            </a:r>
            <a:r>
              <a:rPr lang="en-US" dirty="0" smtClean="0">
                <a:solidFill>
                  <a:srgbClr val="4B4B4B"/>
                </a:solidFill>
                <a:latin typeface="Calibri Light"/>
                <a:ea typeface="Corbel" panose="020B0503020204020204" pitchFamily="34" charset="0"/>
                <a:cs typeface="Times New Roman" panose="02020603050405020304" pitchFamily="18" charset="0"/>
              </a:rPr>
              <a:t>than other types of items</a:t>
            </a:r>
            <a:endParaRPr lang="en-US" dirty="0">
              <a:solidFill>
                <a:srgbClr val="4B4B4B"/>
              </a:solidFill>
              <a:latin typeface="Calibri Light"/>
              <a:ea typeface="Corbel" panose="020B0503020204020204" pitchFamily="34" charset="0"/>
              <a:cs typeface="Times New Roman" panose="02020603050405020304" pitchFamily="18" charset="0"/>
            </a:endParaRPr>
          </a:p>
        </p:txBody>
      </p:sp>
      <p:pic>
        <p:nvPicPr>
          <p:cNvPr id="3" name="Picture 2" descr="SR item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4989" y="1155142"/>
            <a:ext cx="4159461" cy="822960"/>
          </a:xfrm>
          <a:prstGeom prst="rect">
            <a:avLst/>
          </a:prstGeom>
        </p:spPr>
      </p:pic>
    </p:spTree>
    <p:custDataLst>
      <p:tags r:id="rId1"/>
    </p:custDataLst>
    <p:extLst>
      <p:ext uri="{BB962C8B-B14F-4D97-AF65-F5344CB8AC3E}">
        <p14:creationId xmlns:p14="http://schemas.microsoft.com/office/powerpoint/2010/main" val="381910527"/>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10"/>
        <p14:stopEvt time="40689" objId="10"/>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Red circle.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01731" y="1990475"/>
            <a:ext cx="1904026" cy="720052"/>
          </a:xfrm>
          <a:prstGeom prst="rect">
            <a:avLst/>
          </a:prstGeom>
        </p:spPr>
      </p:pic>
      <p:sp>
        <p:nvSpPr>
          <p:cNvPr id="2" name="Title 1"/>
          <p:cNvSpPr>
            <a:spLocks noGrp="1"/>
          </p:cNvSpPr>
          <p:nvPr>
            <p:ph type="title"/>
          </p:nvPr>
        </p:nvSpPr>
        <p:spPr/>
        <p:txBody>
          <a:bodyPr/>
          <a:lstStyle/>
          <a:p>
            <a:r>
              <a:rPr lang="en-US" dirty="0" smtClean="0"/>
              <a:t>KEY CONCEPTS</a:t>
            </a:r>
            <a:endParaRPr lang="en-US" dirty="0"/>
          </a:p>
        </p:txBody>
      </p:sp>
      <p:pic>
        <p:nvPicPr>
          <p:cNvPr id="6" name="Picture 5" descr="Challeng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7841" y="2073103"/>
            <a:ext cx="1211466" cy="573313"/>
          </a:xfrm>
          <a:prstGeom prst="rect">
            <a:avLst/>
          </a:prstGeom>
        </p:spPr>
      </p:pic>
      <p:sp>
        <p:nvSpPr>
          <p:cNvPr id="8" name="TextBox 7"/>
          <p:cNvSpPr txBox="1"/>
          <p:nvPr/>
        </p:nvSpPr>
        <p:spPr>
          <a:xfrm>
            <a:off x="2433485" y="2639775"/>
            <a:ext cx="6329516" cy="3693319"/>
          </a:xfrm>
          <a:prstGeom prst="rect">
            <a:avLst/>
          </a:prstGeom>
          <a:noFill/>
        </p:spPr>
        <p:txBody>
          <a:bodyPr wrap="square" rtlCol="0">
            <a:spAutoFit/>
          </a:bodyPr>
          <a:lstStyle/>
          <a:p>
            <a:pPr marL="342900" indent="-342900">
              <a:spcAft>
                <a:spcPts val="1200"/>
              </a:spcAft>
              <a:buClr>
                <a:schemeClr val="accent1"/>
              </a:buClr>
              <a:buSzPct val="100000"/>
              <a:buFont typeface="Arial"/>
              <a:buChar char="•"/>
            </a:pPr>
            <a:r>
              <a:rPr lang="en-US" dirty="0" smtClean="0">
                <a:solidFill>
                  <a:srgbClr val="4B4B4B"/>
                </a:solidFill>
                <a:latin typeface="Calibri Light"/>
                <a:ea typeface="Corbel" panose="020B0503020204020204" pitchFamily="34" charset="0"/>
                <a:cs typeface="Times New Roman" panose="02020603050405020304" pitchFamily="18" charset="0"/>
              </a:rPr>
              <a:t>Selected</a:t>
            </a:r>
            <a:r>
              <a:rPr lang="en-US" dirty="0">
                <a:solidFill>
                  <a:srgbClr val="4B4B4B"/>
                </a:solidFill>
                <a:latin typeface="Calibri Light"/>
                <a:ea typeface="Corbel" panose="020B0503020204020204" pitchFamily="34" charset="0"/>
                <a:cs typeface="Times New Roman" panose="02020603050405020304" pitchFamily="18" charset="0"/>
              </a:rPr>
              <a:t>-response </a:t>
            </a:r>
            <a:r>
              <a:rPr lang="en-US" dirty="0" smtClean="0">
                <a:solidFill>
                  <a:srgbClr val="4B4B4B"/>
                </a:solidFill>
                <a:latin typeface="Calibri Light"/>
                <a:ea typeface="Corbel" panose="020B0503020204020204" pitchFamily="34" charset="0"/>
                <a:cs typeface="Times New Roman" panose="02020603050405020304" pitchFamily="18" charset="0"/>
              </a:rPr>
              <a:t>items </a:t>
            </a:r>
            <a:r>
              <a:rPr lang="en-US" sz="2800" b="1" dirty="0" smtClean="0">
                <a:solidFill>
                  <a:schemeClr val="accent1"/>
                </a:solidFill>
                <a:latin typeface="Calibri Light"/>
                <a:ea typeface="Corbel" panose="020B0503020204020204" pitchFamily="34" charset="0"/>
                <a:cs typeface="Times New Roman" panose="02020603050405020304" pitchFamily="18" charset="0"/>
              </a:rPr>
              <a:t>cannot</a:t>
            </a:r>
            <a:r>
              <a:rPr lang="en-US" sz="2800" dirty="0" smtClean="0">
                <a:solidFill>
                  <a:schemeClr val="accent1"/>
                </a:solidFill>
                <a:latin typeface="Calibri Light"/>
                <a:ea typeface="Corbel" panose="020B0503020204020204" pitchFamily="34" charset="0"/>
                <a:cs typeface="Times New Roman" panose="02020603050405020304" pitchFamily="18" charset="0"/>
              </a:rPr>
              <a:t> </a:t>
            </a:r>
            <a:r>
              <a:rPr lang="en-US" sz="2800" b="1" dirty="0">
                <a:solidFill>
                  <a:schemeClr val="accent1"/>
                </a:solidFill>
                <a:latin typeface="Calibri Light"/>
                <a:ea typeface="Corbel" panose="020B0503020204020204" pitchFamily="34" charset="0"/>
                <a:cs typeface="Times New Roman" panose="02020603050405020304" pitchFamily="18" charset="0"/>
              </a:rPr>
              <a:t>directly measure higher-order thinking</a:t>
            </a:r>
            <a:r>
              <a:rPr lang="en-US" sz="2800" dirty="0">
                <a:solidFill>
                  <a:schemeClr val="accent1"/>
                </a:solidFill>
                <a:latin typeface="Calibri Light"/>
                <a:ea typeface="Corbel" panose="020B0503020204020204" pitchFamily="34" charset="0"/>
                <a:cs typeface="Times New Roman" panose="02020603050405020304" pitchFamily="18" charset="0"/>
              </a:rPr>
              <a:t> </a:t>
            </a:r>
            <a:r>
              <a:rPr lang="en-US" dirty="0">
                <a:solidFill>
                  <a:srgbClr val="4B4B4B"/>
                </a:solidFill>
                <a:latin typeface="Calibri Light"/>
                <a:ea typeface="Corbel" panose="020B0503020204020204" pitchFamily="34" charset="0"/>
                <a:cs typeface="Times New Roman" panose="02020603050405020304" pitchFamily="18" charset="0"/>
              </a:rPr>
              <a:t>in the same way that, for example, an essay prompt </a:t>
            </a:r>
            <a:r>
              <a:rPr lang="en-US" dirty="0" smtClean="0">
                <a:solidFill>
                  <a:srgbClr val="4B4B4B"/>
                </a:solidFill>
                <a:latin typeface="Calibri Light"/>
                <a:ea typeface="Corbel" panose="020B0503020204020204" pitchFamily="34" charset="0"/>
                <a:cs typeface="Times New Roman" panose="02020603050405020304" pitchFamily="18" charset="0"/>
              </a:rPr>
              <a:t>can</a:t>
            </a:r>
          </a:p>
          <a:p>
            <a:pPr marL="342900" indent="-342900">
              <a:spcAft>
                <a:spcPts val="1200"/>
              </a:spcAft>
              <a:buClr>
                <a:schemeClr val="accent1"/>
              </a:buClr>
              <a:buSzPct val="100000"/>
              <a:buFont typeface="Arial"/>
              <a:buChar char="•"/>
            </a:pPr>
            <a:r>
              <a:rPr lang="en-US" sz="2800" b="1" dirty="0">
                <a:solidFill>
                  <a:schemeClr val="accent1"/>
                </a:solidFill>
                <a:latin typeface="Calibri Light"/>
                <a:ea typeface="Corbel" panose="020B0503020204020204" pitchFamily="34" charset="0"/>
                <a:cs typeface="Times New Roman" panose="02020603050405020304" pitchFamily="18" charset="0"/>
              </a:rPr>
              <a:t>Students can guess the </a:t>
            </a:r>
            <a:r>
              <a:rPr lang="en-US" sz="2800" b="1" dirty="0" smtClean="0">
                <a:solidFill>
                  <a:schemeClr val="accent1"/>
                </a:solidFill>
                <a:latin typeface="Calibri Light"/>
                <a:ea typeface="Corbel" panose="020B0503020204020204" pitchFamily="34" charset="0"/>
                <a:cs typeface="Times New Roman" panose="02020603050405020304" pitchFamily="18" charset="0"/>
              </a:rPr>
              <a:t>answers </a:t>
            </a:r>
            <a:r>
              <a:rPr lang="en-US" dirty="0" smtClean="0">
                <a:solidFill>
                  <a:srgbClr val="4B4B4B"/>
                </a:solidFill>
                <a:latin typeface="Calibri Light"/>
                <a:ea typeface="Corbel" panose="020B0503020204020204" pitchFamily="34" charset="0"/>
                <a:cs typeface="Times New Roman" panose="02020603050405020304" pitchFamily="18" charset="0"/>
              </a:rPr>
              <a:t>to selected-response items, </a:t>
            </a:r>
            <a:r>
              <a:rPr lang="en-US" dirty="0">
                <a:solidFill>
                  <a:srgbClr val="4B4B4B"/>
                </a:solidFill>
                <a:latin typeface="Calibri Light"/>
                <a:ea typeface="Corbel" panose="020B0503020204020204" pitchFamily="34" charset="0"/>
                <a:cs typeface="Times New Roman" panose="02020603050405020304" pitchFamily="18" charset="0"/>
              </a:rPr>
              <a:t>which makes the results </a:t>
            </a:r>
            <a:r>
              <a:rPr lang="en-US" sz="2800" b="1" dirty="0">
                <a:solidFill>
                  <a:schemeClr val="accent1"/>
                </a:solidFill>
                <a:latin typeface="Calibri Light"/>
                <a:ea typeface="Corbel" panose="020B0503020204020204" pitchFamily="34" charset="0"/>
                <a:cs typeface="Times New Roman" panose="02020603050405020304" pitchFamily="18" charset="0"/>
              </a:rPr>
              <a:t>less </a:t>
            </a:r>
            <a:r>
              <a:rPr lang="en-US" sz="2800" b="1" dirty="0" smtClean="0">
                <a:solidFill>
                  <a:schemeClr val="accent1"/>
                </a:solidFill>
                <a:latin typeface="Calibri Light"/>
                <a:ea typeface="Corbel" panose="020B0503020204020204" pitchFamily="34" charset="0"/>
                <a:cs typeface="Times New Roman" panose="02020603050405020304" pitchFamily="18" charset="0"/>
              </a:rPr>
              <a:t>accurate</a:t>
            </a:r>
          </a:p>
          <a:p>
            <a:pPr marL="342900" indent="-342900">
              <a:spcAft>
                <a:spcPts val="1200"/>
              </a:spcAft>
              <a:buClr>
                <a:schemeClr val="accent1"/>
              </a:buClr>
              <a:buSzPct val="100000"/>
              <a:buFont typeface="Arial"/>
              <a:buChar char="•"/>
            </a:pPr>
            <a:r>
              <a:rPr lang="en-US" sz="2800" b="1" dirty="0">
                <a:solidFill>
                  <a:schemeClr val="accent1"/>
                </a:solidFill>
                <a:latin typeface="Calibri Light"/>
                <a:ea typeface="Corbel" panose="020B0503020204020204" pitchFamily="34" charset="0"/>
                <a:cs typeface="Times New Roman" panose="02020603050405020304" pitchFamily="18" charset="0"/>
              </a:rPr>
              <a:t>A long assessment </a:t>
            </a:r>
            <a:r>
              <a:rPr lang="en-US" dirty="0">
                <a:solidFill>
                  <a:srgbClr val="4B4B4B"/>
                </a:solidFill>
                <a:latin typeface="Calibri Light"/>
                <a:ea typeface="Corbel" panose="020B0503020204020204" pitchFamily="34" charset="0"/>
                <a:cs typeface="Times New Roman" panose="02020603050405020304" pitchFamily="18" charset="0"/>
              </a:rPr>
              <a:t>that contains only selected-response items </a:t>
            </a:r>
            <a:r>
              <a:rPr lang="en-US" sz="2800" b="1" dirty="0">
                <a:solidFill>
                  <a:schemeClr val="accent1"/>
                </a:solidFill>
                <a:latin typeface="Calibri Light"/>
                <a:ea typeface="Corbel" panose="020B0503020204020204" pitchFamily="34" charset="0"/>
                <a:cs typeface="Times New Roman" panose="02020603050405020304" pitchFamily="18" charset="0"/>
              </a:rPr>
              <a:t>can overwhelm and frustrate students</a:t>
            </a:r>
          </a:p>
        </p:txBody>
      </p:sp>
      <p:pic>
        <p:nvPicPr>
          <p:cNvPr id="3" name="Picture 2" descr="SR item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4989" y="1155142"/>
            <a:ext cx="4159461" cy="822960"/>
          </a:xfrm>
          <a:prstGeom prst="rect">
            <a:avLst/>
          </a:prstGeom>
        </p:spPr>
      </p:pic>
    </p:spTree>
    <p:custDataLst>
      <p:tags r:id="rId1"/>
    </p:custDataLst>
    <p:extLst>
      <p:ext uri="{BB962C8B-B14F-4D97-AF65-F5344CB8AC3E}">
        <p14:creationId xmlns:p14="http://schemas.microsoft.com/office/powerpoint/2010/main" val="407137532"/>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10"/>
        <p14:stopEvt time="40689" objId="10"/>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5" name="Picture 4" descr="How to design MC item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2192" y="2033338"/>
            <a:ext cx="5379617" cy="3712464"/>
          </a:xfrm>
          <a:prstGeom prst="rect">
            <a:avLst/>
          </a:prstGeom>
        </p:spPr>
      </p:pic>
    </p:spTree>
    <p:extLst>
      <p:ext uri="{BB962C8B-B14F-4D97-AF65-F5344CB8AC3E}">
        <p14:creationId xmlns:p14="http://schemas.microsoft.com/office/powerpoint/2010/main" val="4188597202"/>
      </p:ext>
    </p:extLst>
  </p:cSld>
  <p:clrMapOvr>
    <a:masterClrMapping/>
  </p:clrMapOvr>
  <p:transition advTm="2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0" name="Picture 29" descr="Multiple choic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482" y="4632932"/>
            <a:ext cx="3023621" cy="1470881"/>
          </a:xfrm>
          <a:prstGeom prst="rect">
            <a:avLst/>
          </a:prstGeom>
        </p:spPr>
      </p:pic>
      <p:pic>
        <p:nvPicPr>
          <p:cNvPr id="31" name="Picture 30" descr="True-fal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8891" y="3071343"/>
            <a:ext cx="2670609" cy="1299492"/>
          </a:xfrm>
          <a:prstGeom prst="rect">
            <a:avLst/>
          </a:prstGeom>
        </p:spPr>
      </p:pic>
      <p:pic>
        <p:nvPicPr>
          <p:cNvPr id="32" name="Picture 31" descr="Matchin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4732" y="1517708"/>
            <a:ext cx="2670609" cy="1299492"/>
          </a:xfrm>
          <a:prstGeom prst="rect">
            <a:avLst/>
          </a:prstGeom>
        </p:spPr>
      </p:pic>
      <p:grpSp>
        <p:nvGrpSpPr>
          <p:cNvPr id="38" name="Group 37"/>
          <p:cNvGrpSpPr/>
          <p:nvPr/>
        </p:nvGrpSpPr>
        <p:grpSpPr>
          <a:xfrm>
            <a:off x="2442968" y="4751163"/>
            <a:ext cx="1913132" cy="1535337"/>
            <a:chOff x="2442968" y="4751163"/>
            <a:chExt cx="1913132" cy="1535337"/>
          </a:xfrm>
        </p:grpSpPr>
        <p:grpSp>
          <p:nvGrpSpPr>
            <p:cNvPr id="39" name="Group 38"/>
            <p:cNvGrpSpPr/>
            <p:nvPr/>
          </p:nvGrpSpPr>
          <p:grpSpPr>
            <a:xfrm>
              <a:off x="2901629" y="4751163"/>
              <a:ext cx="1018438" cy="758286"/>
              <a:chOff x="2901629" y="4751163"/>
              <a:chExt cx="1018438" cy="758286"/>
            </a:xfrm>
          </p:grpSpPr>
          <p:cxnSp>
            <p:nvCxnSpPr>
              <p:cNvPr id="49" name="Straight Connector 48"/>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901629" y="518211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895242" y="518084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442968" y="5368224"/>
              <a:ext cx="914888" cy="914888"/>
              <a:chOff x="2442968" y="5368224"/>
              <a:chExt cx="914888" cy="914888"/>
            </a:xfrm>
          </p:grpSpPr>
          <p:sp>
            <p:nvSpPr>
              <p:cNvPr id="46" name="Rounded Rectangle 45"/>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48" name="Picture 47" descr="Answer Key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grpSp>
          <p:nvGrpSpPr>
            <p:cNvPr id="41" name="Group 40"/>
            <p:cNvGrpSpPr/>
            <p:nvPr/>
          </p:nvGrpSpPr>
          <p:grpSpPr>
            <a:xfrm>
              <a:off x="3441212" y="5371612"/>
              <a:ext cx="914888" cy="914888"/>
              <a:chOff x="3441212" y="5371612"/>
              <a:chExt cx="914888" cy="914888"/>
            </a:xfrm>
          </p:grpSpPr>
          <p:sp>
            <p:nvSpPr>
              <p:cNvPr id="42" name="Rounded Rectangle 41"/>
              <p:cNvSpPr/>
              <p:nvPr/>
            </p:nvSpPr>
            <p:spPr>
              <a:xfrm>
                <a:off x="3441212" y="5371612"/>
                <a:ext cx="914888" cy="914888"/>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3496023" y="5494427"/>
                <a:ext cx="812420" cy="783926"/>
                <a:chOff x="3496023" y="5494427"/>
                <a:chExt cx="812420" cy="783926"/>
              </a:xfrm>
            </p:grpSpPr>
            <p:pic>
              <p:nvPicPr>
                <p:cNvPr id="44" name="Picture 43" descr="Scoring Guide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grpSp>
      <p:grpSp>
        <p:nvGrpSpPr>
          <p:cNvPr id="53" name="Group 52"/>
          <p:cNvGrpSpPr/>
          <p:nvPr/>
        </p:nvGrpSpPr>
        <p:grpSpPr>
          <a:xfrm>
            <a:off x="2416200" y="3127633"/>
            <a:ext cx="1936057" cy="1742362"/>
            <a:chOff x="2416200" y="3127633"/>
            <a:chExt cx="1936057" cy="1742362"/>
          </a:xfrm>
        </p:grpSpPr>
        <p:cxnSp>
          <p:nvCxnSpPr>
            <p:cNvPr id="54" name="Straight Connector 53"/>
            <p:cNvCxnSpPr/>
            <p:nvPr/>
          </p:nvCxnSpPr>
          <p:spPr>
            <a:xfrm flipV="1">
              <a:off x="3383121" y="3127633"/>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2416200" y="3386143"/>
              <a:ext cx="1936057" cy="1483852"/>
            </a:xfrm>
            <a:prstGeom prst="roundRect">
              <a:avLst>
                <a:gd name="adj" fmla="val 11101"/>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rPr>
                <a:t>Students </a:t>
              </a:r>
              <a:r>
                <a:rPr lang="en-US" dirty="0" smtClean="0">
                  <a:solidFill>
                    <a:schemeClr val="lt1"/>
                  </a:solidFill>
                </a:rPr>
                <a:t>select a response</a:t>
              </a:r>
              <a:endParaRPr lang="en-US" dirty="0">
                <a:solidFill>
                  <a:schemeClr val="lt1"/>
                </a:solidFill>
              </a:endParaRPr>
            </a:p>
          </p:txBody>
        </p:sp>
      </p:grpSp>
      <p:grpSp>
        <p:nvGrpSpPr>
          <p:cNvPr id="33" name="Group 32"/>
          <p:cNvGrpSpPr/>
          <p:nvPr/>
        </p:nvGrpSpPr>
        <p:grpSpPr>
          <a:xfrm>
            <a:off x="2415085" y="1248616"/>
            <a:ext cx="1933068" cy="1933067"/>
            <a:chOff x="2963192" y="4697670"/>
            <a:chExt cx="1605998" cy="1605997"/>
          </a:xfrm>
        </p:grpSpPr>
        <p:grpSp>
          <p:nvGrpSpPr>
            <p:cNvPr id="34" name="Group 33"/>
            <p:cNvGrpSpPr/>
            <p:nvPr/>
          </p:nvGrpSpPr>
          <p:grpSpPr>
            <a:xfrm>
              <a:off x="2963192" y="4697670"/>
              <a:ext cx="1605998" cy="1605997"/>
              <a:chOff x="3065300" y="1341575"/>
              <a:chExt cx="2286000" cy="2286000"/>
            </a:xfrm>
          </p:grpSpPr>
          <p:sp>
            <p:nvSpPr>
              <p:cNvPr id="36" name="Rounded Rectangle 35"/>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pic>
          <p:nvPicPr>
            <p:cNvPr id="35" name="Picture 34" descr="Selected response whit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4998" y="5864656"/>
              <a:ext cx="1282828" cy="338328"/>
            </a:xfrm>
            <a:prstGeom prst="rect">
              <a:avLst/>
            </a:prstGeom>
          </p:spPr>
        </p:pic>
      </p:grpSp>
    </p:spTree>
    <p:extLst>
      <p:ext uri="{BB962C8B-B14F-4D97-AF65-F5344CB8AC3E}">
        <p14:creationId xmlns:p14="http://schemas.microsoft.com/office/powerpoint/2010/main" val="3432028064"/>
      </p:ext>
    </p:extLst>
  </p:cSld>
  <p:clrMapOvr>
    <a:masterClrMapping/>
  </p:clrMapOvr>
  <p:transition advClick="0" advTm="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7691" y="3495530"/>
            <a:ext cx="1737826" cy="1281484"/>
          </a:xfrm>
          <a:prstGeom prst="rect">
            <a:avLst/>
          </a:prstGeom>
          <a:effectLst>
            <a:outerShdw blurRad="63500" sx="101000" sy="101000" algn="ctr" rotWithShape="0">
              <a:prstClr val="black">
                <a:alpha val="40000"/>
              </a:prstClr>
            </a:outerShdw>
          </a:effectLst>
        </p:spPr>
      </p:pic>
      <p:pic>
        <p:nvPicPr>
          <p:cNvPr id="28" name="Picture 27" descr="Multiple choic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8602" y="1300452"/>
            <a:ext cx="3023621" cy="1470881"/>
          </a:xfrm>
          <a:prstGeom prst="rect">
            <a:avLst/>
          </a:prstGeom>
        </p:spPr>
      </p:pic>
    </p:spTree>
    <p:custDataLst>
      <p:tags r:id="rId1"/>
    </p:custDataLst>
    <p:extLst>
      <p:ext uri="{BB962C8B-B14F-4D97-AF65-F5344CB8AC3E}">
        <p14:creationId xmlns:p14="http://schemas.microsoft.com/office/powerpoint/2010/main" val="479608862"/>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26"/>
        <p14:stopEvt time="32593" objId="26"/>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 name="Picture 2" descr="Multiple choic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8602" y="1300452"/>
            <a:ext cx="3023621" cy="1470881"/>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5605" y="3049216"/>
            <a:ext cx="1737826" cy="1281484"/>
          </a:xfrm>
          <a:prstGeom prst="rect">
            <a:avLst/>
          </a:prstGeom>
          <a:effectLst>
            <a:outerShdw blurRad="63500" sx="101000" sy="101000" algn="ctr" rotWithShape="0">
              <a:prstClr val="black">
                <a:alpha val="40000"/>
              </a:prstClr>
            </a:outerShdw>
          </a:effectLst>
        </p:spPr>
      </p:pic>
      <p:grpSp>
        <p:nvGrpSpPr>
          <p:cNvPr id="27" name="Group 26"/>
          <p:cNvGrpSpPr/>
          <p:nvPr/>
        </p:nvGrpSpPr>
        <p:grpSpPr>
          <a:xfrm>
            <a:off x="4087324" y="3098800"/>
            <a:ext cx="2733565" cy="3063924"/>
            <a:chOff x="3207771" y="1164804"/>
            <a:chExt cx="4379406" cy="4908670"/>
          </a:xfrm>
        </p:grpSpPr>
        <p:grpSp>
          <p:nvGrpSpPr>
            <p:cNvPr id="28" name="Group 27"/>
            <p:cNvGrpSpPr/>
            <p:nvPr/>
          </p:nvGrpSpPr>
          <p:grpSpPr>
            <a:xfrm>
              <a:off x="3207771" y="1795893"/>
              <a:ext cx="4379406" cy="4001804"/>
              <a:chOff x="2670782" y="1442245"/>
              <a:chExt cx="5494434" cy="5020692"/>
            </a:xfrm>
          </p:grpSpPr>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0782" y="1542394"/>
                <a:ext cx="5494434" cy="4820450"/>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6361" y="1442245"/>
                <a:ext cx="610493" cy="5020692"/>
              </a:xfrm>
              <a:prstGeom prst="rect">
                <a:avLst/>
              </a:prstGeom>
            </p:spPr>
          </p:pic>
        </p:grpSp>
        <p:pic>
          <p:nvPicPr>
            <p:cNvPr id="29" name="Picture 28" descr="Higher order thinking 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9375" y="1164804"/>
              <a:ext cx="2549969" cy="616839"/>
            </a:xfrm>
            <a:prstGeom prst="rect">
              <a:avLst/>
            </a:prstGeom>
          </p:spPr>
        </p:pic>
        <p:grpSp>
          <p:nvGrpSpPr>
            <p:cNvPr id="31" name="Group 30"/>
            <p:cNvGrpSpPr/>
            <p:nvPr/>
          </p:nvGrpSpPr>
          <p:grpSpPr>
            <a:xfrm>
              <a:off x="5724032" y="3689437"/>
              <a:ext cx="1748930" cy="1683395"/>
              <a:chOff x="5576357" y="3689437"/>
              <a:chExt cx="1748930" cy="1683395"/>
            </a:xfrm>
          </p:grpSpPr>
          <p:pic>
            <p:nvPicPr>
              <p:cNvPr id="37" name="Picture 36" descr="Remembering.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5248" y="4867317"/>
                <a:ext cx="1529147" cy="505515"/>
              </a:xfrm>
              <a:prstGeom prst="rect">
                <a:avLst/>
              </a:prstGeom>
            </p:spPr>
          </p:pic>
          <p:pic>
            <p:nvPicPr>
              <p:cNvPr id="38" name="Picture 37" descr="Understanding.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3291" y="4272879"/>
                <a:ext cx="1741996" cy="505515"/>
              </a:xfrm>
              <a:prstGeom prst="rect">
                <a:avLst/>
              </a:prstGeom>
            </p:spPr>
          </p:pic>
          <p:pic>
            <p:nvPicPr>
              <p:cNvPr id="39" name="Picture 38" descr="Applying.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76357" y="3689437"/>
                <a:ext cx="1152462" cy="505515"/>
              </a:xfrm>
              <a:prstGeom prst="rect">
                <a:avLst/>
              </a:prstGeom>
            </p:spPr>
          </p:pic>
        </p:grpSp>
        <p:grpSp>
          <p:nvGrpSpPr>
            <p:cNvPr id="32" name="Group 31"/>
            <p:cNvGrpSpPr/>
            <p:nvPr/>
          </p:nvGrpSpPr>
          <p:grpSpPr>
            <a:xfrm>
              <a:off x="5708088" y="1945286"/>
              <a:ext cx="1367680" cy="1665071"/>
              <a:chOff x="5560413" y="1945286"/>
              <a:chExt cx="1367680" cy="1665071"/>
            </a:xfrm>
          </p:grpSpPr>
          <p:pic>
            <p:nvPicPr>
              <p:cNvPr id="34" name="Picture 33" descr="Analyzing.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2544" y="3104842"/>
                <a:ext cx="1233680" cy="505515"/>
              </a:xfrm>
              <a:prstGeom prst="rect">
                <a:avLst/>
              </a:prstGeom>
            </p:spPr>
          </p:pic>
          <p:pic>
            <p:nvPicPr>
              <p:cNvPr id="35" name="Picture 34" descr="Evaluating.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66984" y="2507888"/>
                <a:ext cx="1361109" cy="505515"/>
              </a:xfrm>
              <a:prstGeom prst="rect">
                <a:avLst/>
              </a:prstGeom>
            </p:spPr>
          </p:pic>
          <p:pic>
            <p:nvPicPr>
              <p:cNvPr id="36" name="Picture 35" descr="Creating.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60413" y="1945286"/>
                <a:ext cx="1117454" cy="505515"/>
              </a:xfrm>
              <a:prstGeom prst="rect">
                <a:avLst/>
              </a:prstGeom>
            </p:spPr>
          </p:pic>
        </p:grpSp>
        <p:pic>
          <p:nvPicPr>
            <p:cNvPr id="33" name="Picture 32" descr="Lower-order thinking 2.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56399" y="5456635"/>
              <a:ext cx="2421461" cy="616839"/>
            </a:xfrm>
            <a:prstGeom prst="rect">
              <a:avLst/>
            </a:prstGeom>
          </p:spPr>
        </p:pic>
      </p:grpSp>
      <p:grpSp>
        <p:nvGrpSpPr>
          <p:cNvPr id="42" name="Group 41"/>
          <p:cNvGrpSpPr/>
          <p:nvPr/>
        </p:nvGrpSpPr>
        <p:grpSpPr>
          <a:xfrm>
            <a:off x="7002268" y="3094924"/>
            <a:ext cx="1265432" cy="1265432"/>
            <a:chOff x="2442968" y="5368224"/>
            <a:chExt cx="914888" cy="914888"/>
          </a:xfrm>
        </p:grpSpPr>
        <p:sp>
          <p:nvSpPr>
            <p:cNvPr id="43" name="Rounded Rectangle 42"/>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45" name="Picture 44" descr="Answer Keys.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spTree>
    <p:custDataLst>
      <p:tags r:id="rId1"/>
    </p:custDataLst>
    <p:extLst>
      <p:ext uri="{BB962C8B-B14F-4D97-AF65-F5344CB8AC3E}">
        <p14:creationId xmlns:p14="http://schemas.microsoft.com/office/powerpoint/2010/main" val="350314608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extLst mod="1">
    <p:ext uri="{E180D4A7-C9FB-4DFB-919C-405C955672EB}">
      <p14:showEvtLst xmlns:p14="http://schemas.microsoft.com/office/powerpoint/2010/main">
        <p14:playEvt time="1" objId="26"/>
        <p14:stopEvt time="32593" objId="26"/>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 name="Picture 2" descr="Multiple choic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8602" y="1300452"/>
            <a:ext cx="3023621" cy="1470881"/>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5605" y="3049216"/>
            <a:ext cx="1737826" cy="1281484"/>
          </a:xfrm>
          <a:prstGeom prst="rect">
            <a:avLst/>
          </a:prstGeom>
          <a:effectLst>
            <a:outerShdw blurRad="63500" sx="101000" sy="101000" algn="ctr" rotWithShape="0">
              <a:prstClr val="black">
                <a:alpha val="40000"/>
              </a:prstClr>
            </a:outerShdw>
          </a:effectLst>
        </p:spPr>
      </p:pic>
      <p:grpSp>
        <p:nvGrpSpPr>
          <p:cNvPr id="47" name="Group 46"/>
          <p:cNvGrpSpPr/>
          <p:nvPr/>
        </p:nvGrpSpPr>
        <p:grpSpPr>
          <a:xfrm>
            <a:off x="4087324" y="3098800"/>
            <a:ext cx="2733565" cy="3063924"/>
            <a:chOff x="3207771" y="1164804"/>
            <a:chExt cx="4379406" cy="4908670"/>
          </a:xfrm>
        </p:grpSpPr>
        <p:grpSp>
          <p:nvGrpSpPr>
            <p:cNvPr id="48" name="Group 47"/>
            <p:cNvGrpSpPr/>
            <p:nvPr/>
          </p:nvGrpSpPr>
          <p:grpSpPr>
            <a:xfrm>
              <a:off x="3207771" y="1795893"/>
              <a:ext cx="4379406" cy="4001804"/>
              <a:chOff x="2670782" y="1442245"/>
              <a:chExt cx="5494434" cy="5020692"/>
            </a:xfrm>
          </p:grpSpPr>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0782" y="1542394"/>
                <a:ext cx="5494434" cy="4820450"/>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6361" y="1442245"/>
                <a:ext cx="610493" cy="5020692"/>
              </a:xfrm>
              <a:prstGeom prst="rect">
                <a:avLst/>
              </a:prstGeom>
            </p:spPr>
          </p:pic>
        </p:grpSp>
        <p:pic>
          <p:nvPicPr>
            <p:cNvPr id="49" name="Picture 48" descr="Higher order thinking 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9375" y="1164804"/>
              <a:ext cx="2549969" cy="616839"/>
            </a:xfrm>
            <a:prstGeom prst="rect">
              <a:avLst/>
            </a:prstGeom>
          </p:spPr>
        </p:pic>
        <p:grpSp>
          <p:nvGrpSpPr>
            <p:cNvPr id="50" name="Group 49"/>
            <p:cNvGrpSpPr/>
            <p:nvPr/>
          </p:nvGrpSpPr>
          <p:grpSpPr>
            <a:xfrm>
              <a:off x="5724032" y="3689437"/>
              <a:ext cx="1748930" cy="1683395"/>
              <a:chOff x="5576357" y="3689437"/>
              <a:chExt cx="1748930" cy="1683395"/>
            </a:xfrm>
          </p:grpSpPr>
          <p:pic>
            <p:nvPicPr>
              <p:cNvPr id="56" name="Picture 55" descr="Remembering.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5248" y="4867317"/>
                <a:ext cx="1529147" cy="505515"/>
              </a:xfrm>
              <a:prstGeom prst="rect">
                <a:avLst/>
              </a:prstGeom>
            </p:spPr>
          </p:pic>
          <p:pic>
            <p:nvPicPr>
              <p:cNvPr id="57" name="Picture 56" descr="Understanding.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3291" y="4272879"/>
                <a:ext cx="1741996" cy="505515"/>
              </a:xfrm>
              <a:prstGeom prst="rect">
                <a:avLst/>
              </a:prstGeom>
            </p:spPr>
          </p:pic>
          <p:pic>
            <p:nvPicPr>
              <p:cNvPr id="58" name="Picture 57" descr="Applying.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76357" y="3689437"/>
                <a:ext cx="1152462" cy="505515"/>
              </a:xfrm>
              <a:prstGeom prst="rect">
                <a:avLst/>
              </a:prstGeom>
            </p:spPr>
          </p:pic>
        </p:grpSp>
        <p:grpSp>
          <p:nvGrpSpPr>
            <p:cNvPr id="51" name="Group 50"/>
            <p:cNvGrpSpPr/>
            <p:nvPr/>
          </p:nvGrpSpPr>
          <p:grpSpPr>
            <a:xfrm>
              <a:off x="5708088" y="1945286"/>
              <a:ext cx="1367680" cy="1665071"/>
              <a:chOff x="5560413" y="1945286"/>
              <a:chExt cx="1367680" cy="1665071"/>
            </a:xfrm>
          </p:grpSpPr>
          <p:pic>
            <p:nvPicPr>
              <p:cNvPr id="53" name="Picture 52" descr="Analyzing.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2544" y="3104842"/>
                <a:ext cx="1233680" cy="505515"/>
              </a:xfrm>
              <a:prstGeom prst="rect">
                <a:avLst/>
              </a:prstGeom>
            </p:spPr>
          </p:pic>
          <p:pic>
            <p:nvPicPr>
              <p:cNvPr id="54" name="Picture 53" descr="Evaluating.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66984" y="2507888"/>
                <a:ext cx="1361109" cy="505515"/>
              </a:xfrm>
              <a:prstGeom prst="rect">
                <a:avLst/>
              </a:prstGeom>
            </p:spPr>
          </p:pic>
          <p:pic>
            <p:nvPicPr>
              <p:cNvPr id="55" name="Picture 54" descr="Creating.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60413" y="1945286"/>
                <a:ext cx="1117454" cy="505515"/>
              </a:xfrm>
              <a:prstGeom prst="rect">
                <a:avLst/>
              </a:prstGeom>
            </p:spPr>
          </p:pic>
        </p:grpSp>
        <p:pic>
          <p:nvPicPr>
            <p:cNvPr id="52" name="Picture 51" descr="Lower-order thinking 2.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56399" y="5456635"/>
              <a:ext cx="2421461" cy="616839"/>
            </a:xfrm>
            <a:prstGeom prst="rect">
              <a:avLst/>
            </a:prstGeom>
          </p:spPr>
        </p:pic>
      </p:grpSp>
      <p:grpSp>
        <p:nvGrpSpPr>
          <p:cNvPr id="66" name="Group 65"/>
          <p:cNvGrpSpPr/>
          <p:nvPr/>
        </p:nvGrpSpPr>
        <p:grpSpPr>
          <a:xfrm>
            <a:off x="7002268" y="3094924"/>
            <a:ext cx="1265432" cy="1265432"/>
            <a:chOff x="2442968" y="5368224"/>
            <a:chExt cx="914888" cy="914888"/>
          </a:xfrm>
        </p:grpSpPr>
        <p:sp>
          <p:nvSpPr>
            <p:cNvPr id="63" name="Rounded Rectangle 62"/>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65" name="Picture 64" descr="Answer Keys.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pic>
        <p:nvPicPr>
          <p:cNvPr id="24" name="Picture 23" descr="True-false.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92818" y="2201267"/>
            <a:ext cx="1500340" cy="730051"/>
          </a:xfrm>
          <a:prstGeom prst="rect">
            <a:avLst/>
          </a:prstGeom>
        </p:spPr>
      </p:pic>
      <p:pic>
        <p:nvPicPr>
          <p:cNvPr id="25" name="Picture 24" descr="Matching.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05605" y="2176419"/>
            <a:ext cx="1500340" cy="730051"/>
          </a:xfrm>
          <a:prstGeom prst="rect">
            <a:avLst/>
          </a:prstGeom>
        </p:spPr>
      </p:pic>
    </p:spTree>
    <p:custDataLst>
      <p:tags r:id="rId1"/>
    </p:custDataLst>
    <p:extLst>
      <p:ext uri="{BB962C8B-B14F-4D97-AF65-F5344CB8AC3E}">
        <p14:creationId xmlns:p14="http://schemas.microsoft.com/office/powerpoint/2010/main" val="316665083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par>
    </p:tnLst>
  </p:timing>
  <p:extLst mod="1">
    <p:ext uri="{E180D4A7-C9FB-4DFB-919C-405C955672EB}">
      <p14:showEvtLst xmlns:p14="http://schemas.microsoft.com/office/powerpoint/2010/main">
        <p14:playEvt time="1" objId="26"/>
        <p14:stopEvt time="32593" objId="26"/>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8" name="Group 7"/>
          <p:cNvGrpSpPr/>
          <p:nvPr/>
        </p:nvGrpSpPr>
        <p:grpSpPr>
          <a:xfrm>
            <a:off x="2621249" y="3209517"/>
            <a:ext cx="1041802" cy="630936"/>
            <a:chOff x="2621249" y="3209517"/>
            <a:chExt cx="1041802" cy="630936"/>
          </a:xfrm>
        </p:grpSpPr>
        <p:pic>
          <p:nvPicPr>
            <p:cNvPr id="28" name="Picture 2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241009" y="3471843"/>
              <a:ext cx="422042" cy="211157"/>
            </a:xfrm>
            <a:prstGeom prst="rect">
              <a:avLst/>
            </a:prstGeom>
          </p:spPr>
        </p:pic>
        <p:pic>
          <p:nvPicPr>
            <p:cNvPr id="32" name="Picture 31" descr="Item numb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1249" y="3209517"/>
              <a:ext cx="626297" cy="630936"/>
            </a:xfrm>
            <a:prstGeom prst="rect">
              <a:avLst/>
            </a:prstGeom>
          </p:spPr>
        </p:pic>
      </p:grpSp>
      <p:grpSp>
        <p:nvGrpSpPr>
          <p:cNvPr id="6" name="Group 5"/>
          <p:cNvGrpSpPr/>
          <p:nvPr/>
        </p:nvGrpSpPr>
        <p:grpSpPr>
          <a:xfrm>
            <a:off x="7262443" y="3354270"/>
            <a:ext cx="1019895" cy="387522"/>
            <a:chOff x="7262443" y="3354270"/>
            <a:chExt cx="1019895" cy="387522"/>
          </a:xfrm>
        </p:grpSpPr>
        <p:pic>
          <p:nvPicPr>
            <p:cNvPr id="29" name="Picture 28" descr="Promp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2968" y="3354270"/>
              <a:ext cx="559370" cy="387522"/>
            </a:xfrm>
            <a:prstGeom prst="rect">
              <a:avLst/>
            </a:prstGeom>
          </p:spPr>
        </p:pic>
        <p:pic>
          <p:nvPicPr>
            <p:cNvPr id="36" name="Picture 35"/>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7262443" y="3461683"/>
              <a:ext cx="422042" cy="211157"/>
            </a:xfrm>
            <a:prstGeom prst="rect">
              <a:avLst/>
            </a:prstGeom>
          </p:spPr>
        </p:pic>
      </p:grpSp>
      <p:grpSp>
        <p:nvGrpSpPr>
          <p:cNvPr id="5" name="Group 4"/>
          <p:cNvGrpSpPr/>
          <p:nvPr/>
        </p:nvGrpSpPr>
        <p:grpSpPr>
          <a:xfrm>
            <a:off x="7262443" y="2274150"/>
            <a:ext cx="1366906" cy="627417"/>
            <a:chOff x="7262443" y="2274150"/>
            <a:chExt cx="1366906" cy="627417"/>
          </a:xfrm>
        </p:grpSpPr>
        <p:pic>
          <p:nvPicPr>
            <p:cNvPr id="31" name="Picture 30" descr="Background informatio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8603" y="2274150"/>
              <a:ext cx="930746" cy="627417"/>
            </a:xfrm>
            <a:prstGeom prst="rect">
              <a:avLst/>
            </a:prstGeom>
          </p:spPr>
        </p:pic>
        <p:pic>
          <p:nvPicPr>
            <p:cNvPr id="38" name="Picture 37"/>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7262443" y="2425363"/>
              <a:ext cx="422042" cy="211157"/>
            </a:xfrm>
            <a:prstGeom prst="rect">
              <a:avLst/>
            </a:prstGeom>
          </p:spPr>
        </p:pic>
      </p:grpSp>
      <p:grpSp>
        <p:nvGrpSpPr>
          <p:cNvPr id="10" name="Group 9"/>
          <p:cNvGrpSpPr/>
          <p:nvPr/>
        </p:nvGrpSpPr>
        <p:grpSpPr>
          <a:xfrm>
            <a:off x="2388548" y="5124677"/>
            <a:ext cx="1274503" cy="630936"/>
            <a:chOff x="2388548" y="5124677"/>
            <a:chExt cx="1274503" cy="630936"/>
          </a:xfrm>
        </p:grpSpPr>
        <p:pic>
          <p:nvPicPr>
            <p:cNvPr id="34" name="Picture 33" descr="Correct answer.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8548" y="5124677"/>
              <a:ext cx="853620" cy="630936"/>
            </a:xfrm>
            <a:prstGeom prst="rect">
              <a:avLst/>
            </a:prstGeom>
          </p:spPr>
        </p:pic>
        <p:pic>
          <p:nvPicPr>
            <p:cNvPr id="39" name="Picture 3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241009" y="5191218"/>
              <a:ext cx="422042" cy="211157"/>
            </a:xfrm>
            <a:prstGeom prst="rect">
              <a:avLst/>
            </a:prstGeom>
          </p:spPr>
        </p:pic>
      </p:grpSp>
      <p:grpSp>
        <p:nvGrpSpPr>
          <p:cNvPr id="9" name="Group 8"/>
          <p:cNvGrpSpPr/>
          <p:nvPr/>
        </p:nvGrpSpPr>
        <p:grpSpPr>
          <a:xfrm>
            <a:off x="2367250" y="4014167"/>
            <a:ext cx="1285641" cy="1032813"/>
            <a:chOff x="2367250" y="4014167"/>
            <a:chExt cx="1285641" cy="1032813"/>
          </a:xfrm>
        </p:grpSpPr>
        <p:pic>
          <p:nvPicPr>
            <p:cNvPr id="33" name="Picture 32" descr="Incorrect answer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7250" y="4014167"/>
              <a:ext cx="881276" cy="1032813"/>
            </a:xfrm>
            <a:prstGeom prst="rect">
              <a:avLst/>
            </a:prstGeom>
          </p:spPr>
        </p:pic>
        <p:pic>
          <p:nvPicPr>
            <p:cNvPr id="40" name="Picture 3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230849" y="4416723"/>
              <a:ext cx="422042" cy="211157"/>
            </a:xfrm>
            <a:prstGeom prst="rect">
              <a:avLst/>
            </a:prstGeom>
          </p:spPr>
        </p:pic>
      </p:grpSp>
      <p:grpSp>
        <p:nvGrpSpPr>
          <p:cNvPr id="7" name="Group 6"/>
          <p:cNvGrpSpPr/>
          <p:nvPr/>
        </p:nvGrpSpPr>
        <p:grpSpPr>
          <a:xfrm>
            <a:off x="7262443" y="4200117"/>
            <a:ext cx="1029300" cy="630936"/>
            <a:chOff x="7262443" y="4200117"/>
            <a:chExt cx="1029300" cy="630936"/>
          </a:xfrm>
        </p:grpSpPr>
        <p:pic>
          <p:nvPicPr>
            <p:cNvPr id="35" name="Picture 34" descr="Choices a-d.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21117" y="4200117"/>
              <a:ext cx="570626" cy="630936"/>
            </a:xfrm>
            <a:prstGeom prst="rect">
              <a:avLst/>
            </a:prstGeom>
          </p:spPr>
        </p:pic>
        <p:pic>
          <p:nvPicPr>
            <p:cNvPr id="41" name="Picture 40"/>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7262443" y="4406563"/>
              <a:ext cx="422042" cy="211157"/>
            </a:xfrm>
            <a:prstGeom prst="rect">
              <a:avLst/>
            </a:prstGeom>
          </p:spPr>
        </p:pic>
      </p:grpSp>
      <p:grpSp>
        <p:nvGrpSpPr>
          <p:cNvPr id="3" name="Group 2"/>
          <p:cNvGrpSpPr/>
          <p:nvPr/>
        </p:nvGrpSpPr>
        <p:grpSpPr>
          <a:xfrm>
            <a:off x="3665190" y="2356583"/>
            <a:ext cx="3593158" cy="884457"/>
            <a:chOff x="3665190" y="2356583"/>
            <a:chExt cx="3593158" cy="884457"/>
          </a:xfrm>
        </p:grpSpPr>
        <p:sp>
          <p:nvSpPr>
            <p:cNvPr id="44" name="Rectangle 43"/>
            <p:cNvSpPr/>
            <p:nvPr/>
          </p:nvSpPr>
          <p:spPr>
            <a:xfrm>
              <a:off x="3665190" y="2356583"/>
              <a:ext cx="3593158" cy="401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404040"/>
                  </a:solidFill>
                  <a:effectLst/>
                  <a:latin typeface="+mj-lt"/>
                  <a:ea typeface="Corbel" panose="020B0503020204020204" pitchFamily="34" charset="0"/>
                  <a:cs typeface="Times New Roman" panose="02020603050405020304" pitchFamily="18" charset="0"/>
                </a:rPr>
                <a:t>The shapes shown are part of a design.</a:t>
              </a:r>
              <a:endParaRPr lang="en-US" sz="14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p:txBody>
        </p:sp>
        <p:sp>
          <p:nvSpPr>
            <p:cNvPr id="45" name="Rectangle 44"/>
            <p:cNvSpPr/>
            <p:nvPr/>
          </p:nvSpPr>
          <p:spPr>
            <a:xfrm>
              <a:off x="3756887" y="2835059"/>
              <a:ext cx="429331" cy="40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Parallelogram 45"/>
            <p:cNvSpPr/>
            <p:nvPr/>
          </p:nvSpPr>
          <p:spPr>
            <a:xfrm>
              <a:off x="4482383" y="2835059"/>
              <a:ext cx="609016" cy="40597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a:effectLst/>
                  <a:ea typeface="Corbel" panose="020B0503020204020204" pitchFamily="34" charset="0"/>
                  <a:cs typeface="Times New Roman" panose="02020603050405020304" pitchFamily="18" charset="0"/>
                </a:rPr>
                <a:t>         </a:t>
              </a:r>
            </a:p>
          </p:txBody>
        </p:sp>
        <p:sp>
          <p:nvSpPr>
            <p:cNvPr id="52" name="Trapezoid 51"/>
            <p:cNvSpPr/>
            <p:nvPr/>
          </p:nvSpPr>
          <p:spPr>
            <a:xfrm>
              <a:off x="6357611" y="2835061"/>
              <a:ext cx="632586" cy="405979"/>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Rectangle 53"/>
            <p:cNvSpPr/>
            <p:nvPr/>
          </p:nvSpPr>
          <p:spPr>
            <a:xfrm>
              <a:off x="5374381" y="2835061"/>
              <a:ext cx="639434" cy="40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4" name="Rectangle 63"/>
          <p:cNvSpPr/>
          <p:nvPr/>
        </p:nvSpPr>
        <p:spPr>
          <a:xfrm>
            <a:off x="3623179" y="3382742"/>
            <a:ext cx="3760570" cy="2306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95288" marR="0" indent="-342900">
              <a:buAutoNum type="arabicPeriod"/>
            </a:pPr>
            <a:r>
              <a:rPr lang="en-US" sz="1400" dirty="0" smtClean="0">
                <a:solidFill>
                  <a:srgbClr val="404040"/>
                </a:solidFill>
                <a:latin typeface="Calibri Light"/>
                <a:ea typeface="Corbel" panose="020B0503020204020204" pitchFamily="34" charset="0"/>
                <a:cs typeface="Calibri Light"/>
              </a:rPr>
              <a:t>What </a:t>
            </a:r>
            <a:r>
              <a:rPr lang="en-US" sz="1400" dirty="0">
                <a:solidFill>
                  <a:srgbClr val="404040"/>
                </a:solidFill>
                <a:latin typeface="Calibri Light"/>
                <a:ea typeface="Corbel" panose="020B0503020204020204" pitchFamily="34" charset="0"/>
                <a:cs typeface="Calibri Light"/>
              </a:rPr>
              <a:t>do all of these </a:t>
            </a:r>
            <a:r>
              <a:rPr lang="en-US" sz="1400" dirty="0" smtClean="0">
                <a:solidFill>
                  <a:srgbClr val="404040"/>
                </a:solidFill>
                <a:latin typeface="Calibri Light"/>
                <a:ea typeface="Corbel" panose="020B0503020204020204" pitchFamily="34" charset="0"/>
                <a:cs typeface="Calibri Light"/>
              </a:rPr>
              <a:t>shapes appear to have</a:t>
            </a:r>
            <a:br>
              <a:rPr lang="en-US" sz="1400" dirty="0" smtClean="0">
                <a:solidFill>
                  <a:srgbClr val="404040"/>
                </a:solidFill>
                <a:latin typeface="Calibri Light"/>
                <a:ea typeface="Corbel" panose="020B0503020204020204" pitchFamily="34" charset="0"/>
                <a:cs typeface="Calibri Light"/>
              </a:rPr>
            </a:br>
            <a:r>
              <a:rPr lang="en-US" sz="1400" dirty="0" smtClean="0">
                <a:solidFill>
                  <a:srgbClr val="404040"/>
                </a:solidFill>
                <a:latin typeface="Calibri Light"/>
                <a:ea typeface="Corbel" panose="020B0503020204020204" pitchFamily="34" charset="0"/>
                <a:cs typeface="Calibri Light"/>
              </a:rPr>
              <a:t>in common?</a:t>
            </a:r>
          </a:p>
          <a:p>
            <a:pPr marL="52388" marR="0"/>
            <a:endParaRPr lang="en-US" sz="1400" dirty="0" smtClean="0">
              <a:solidFill>
                <a:srgbClr val="404040"/>
              </a:solidFill>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four right </a:t>
            </a:r>
            <a:r>
              <a:rPr lang="en-US" sz="1400" dirty="0" smtClean="0">
                <a:solidFill>
                  <a:srgbClr val="404040"/>
                </a:solidFill>
                <a:latin typeface="Calibri Light"/>
                <a:ea typeface="Corbel" panose="020B0503020204020204" pitchFamily="34" charset="0"/>
                <a:cs typeface="Calibri Light"/>
              </a:rPr>
              <a:t>angles.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four equal </a:t>
            </a:r>
            <a:r>
              <a:rPr lang="en-US" sz="1400" dirty="0" smtClean="0">
                <a:solidFill>
                  <a:srgbClr val="404040"/>
                </a:solidFill>
                <a:latin typeface="Calibri Light"/>
                <a:ea typeface="Corbel" panose="020B0503020204020204" pitchFamily="34" charset="0"/>
                <a:cs typeface="Calibri Light"/>
              </a:rPr>
              <a:t>sides.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at least one set </a:t>
            </a:r>
            <a:r>
              <a:rPr lang="en-US" sz="1400" dirty="0" smtClean="0">
                <a:solidFill>
                  <a:srgbClr val="404040"/>
                </a:solidFill>
                <a:latin typeface="Calibri Light"/>
                <a:ea typeface="Corbel" panose="020B0503020204020204" pitchFamily="34" charset="0"/>
                <a:cs typeface="Calibri Light"/>
              </a:rPr>
              <a:t>of perpendicular lines.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at least one set </a:t>
            </a:r>
            <a:r>
              <a:rPr lang="en-US" sz="1400" dirty="0" smtClean="0">
                <a:solidFill>
                  <a:srgbClr val="404040"/>
                </a:solidFill>
                <a:latin typeface="Calibri Light"/>
                <a:ea typeface="Corbel" panose="020B0503020204020204" pitchFamily="34" charset="0"/>
                <a:cs typeface="Calibri Light"/>
              </a:rPr>
              <a:t>of parallel</a:t>
            </a:r>
            <a:br>
              <a:rPr lang="en-US" sz="1400" dirty="0" smtClean="0">
                <a:solidFill>
                  <a:srgbClr val="404040"/>
                </a:solidFill>
                <a:latin typeface="Calibri Light"/>
                <a:ea typeface="Corbel" panose="020B0503020204020204" pitchFamily="34" charset="0"/>
                <a:cs typeface="Calibri Light"/>
              </a:rPr>
            </a:br>
            <a:r>
              <a:rPr lang="en-US" sz="1400" dirty="0" smtClean="0">
                <a:solidFill>
                  <a:srgbClr val="404040"/>
                </a:solidFill>
                <a:latin typeface="Calibri Light"/>
                <a:ea typeface="Corbel" panose="020B0503020204020204" pitchFamily="34" charset="0"/>
                <a:cs typeface="Calibri Light"/>
              </a:rPr>
              <a:t>sides.</a:t>
            </a:r>
            <a:endParaRPr lang="en-US" sz="1600" dirty="0">
              <a:latin typeface="Calibri Light"/>
              <a:ea typeface="Corbel" panose="020B0503020204020204" pitchFamily="34" charset="0"/>
              <a:cs typeface="Calibri Light"/>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p:txBody>
      </p:sp>
      <p:sp>
        <p:nvSpPr>
          <p:cNvPr id="37" name="TextBox 36"/>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4789" y="1382501"/>
            <a:ext cx="4762702" cy="697517"/>
          </a:xfrm>
          <a:prstGeom prst="rect">
            <a:avLst/>
          </a:prstGeom>
        </p:spPr>
      </p:pic>
    </p:spTree>
    <p:custDataLst>
      <p:tags r:id="rId1"/>
    </p:custDataLst>
    <p:extLst>
      <p:ext uri="{BB962C8B-B14F-4D97-AF65-F5344CB8AC3E}">
        <p14:creationId xmlns:p14="http://schemas.microsoft.com/office/powerpoint/2010/main" val="2249978610"/>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0"/>
        <p14:stopEvt time="10487" objId="30"/>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5" name="Picture 3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241009" y="3471843"/>
            <a:ext cx="422042" cy="211157"/>
          </a:xfrm>
          <a:prstGeom prst="rect">
            <a:avLst/>
          </a:prstGeom>
        </p:spPr>
      </p:pic>
      <p:pic>
        <p:nvPicPr>
          <p:cNvPr id="38" name="Picture 37" descr="Item numb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1249" y="3209517"/>
            <a:ext cx="626297" cy="630936"/>
          </a:xfrm>
          <a:prstGeom prst="rect">
            <a:avLst/>
          </a:prstGeom>
        </p:spPr>
      </p:pic>
      <p:sp>
        <p:nvSpPr>
          <p:cNvPr id="51" name="Rectangle 50"/>
          <p:cNvSpPr/>
          <p:nvPr/>
        </p:nvSpPr>
        <p:spPr>
          <a:xfrm>
            <a:off x="3665190" y="2356583"/>
            <a:ext cx="3593158" cy="401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404040"/>
                </a:solidFill>
                <a:effectLst/>
                <a:latin typeface="+mj-lt"/>
                <a:ea typeface="Corbel" panose="020B0503020204020204" pitchFamily="34" charset="0"/>
                <a:cs typeface="Times New Roman" panose="02020603050405020304" pitchFamily="18" charset="0"/>
              </a:rPr>
              <a:t>The shapes shown are part of a design.</a:t>
            </a:r>
            <a:endParaRPr lang="en-US" sz="14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p:txBody>
      </p:sp>
      <p:sp>
        <p:nvSpPr>
          <p:cNvPr id="52" name="Rectangle 51"/>
          <p:cNvSpPr/>
          <p:nvPr/>
        </p:nvSpPr>
        <p:spPr>
          <a:xfrm>
            <a:off x="3756887" y="2835059"/>
            <a:ext cx="429331" cy="40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Parallelogram 52"/>
          <p:cNvSpPr/>
          <p:nvPr/>
        </p:nvSpPr>
        <p:spPr>
          <a:xfrm>
            <a:off x="4482383" y="2835059"/>
            <a:ext cx="609016" cy="40597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a:effectLst/>
                <a:ea typeface="Corbel" panose="020B0503020204020204" pitchFamily="34" charset="0"/>
                <a:cs typeface="Times New Roman" panose="02020603050405020304" pitchFamily="18" charset="0"/>
              </a:rPr>
              <a:t>         </a:t>
            </a:r>
          </a:p>
        </p:txBody>
      </p:sp>
      <p:sp>
        <p:nvSpPr>
          <p:cNvPr id="54" name="Trapezoid 53"/>
          <p:cNvSpPr/>
          <p:nvPr/>
        </p:nvSpPr>
        <p:spPr>
          <a:xfrm>
            <a:off x="6357611" y="2835061"/>
            <a:ext cx="632586" cy="405979"/>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Rectangle 54"/>
          <p:cNvSpPr/>
          <p:nvPr/>
        </p:nvSpPr>
        <p:spPr>
          <a:xfrm>
            <a:off x="5374381" y="2835061"/>
            <a:ext cx="639434" cy="40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ectangle 55"/>
          <p:cNvSpPr/>
          <p:nvPr/>
        </p:nvSpPr>
        <p:spPr>
          <a:xfrm>
            <a:off x="3623179" y="3382742"/>
            <a:ext cx="3760570" cy="2306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95288" marR="0" indent="-342900">
              <a:buAutoNum type="arabicPeriod"/>
            </a:pPr>
            <a:r>
              <a:rPr lang="en-US" sz="1400" dirty="0" smtClean="0">
                <a:solidFill>
                  <a:srgbClr val="404040"/>
                </a:solidFill>
                <a:latin typeface="Calibri Light"/>
                <a:ea typeface="Corbel" panose="020B0503020204020204" pitchFamily="34" charset="0"/>
                <a:cs typeface="Calibri Light"/>
              </a:rPr>
              <a:t>What </a:t>
            </a:r>
            <a:r>
              <a:rPr lang="en-US" sz="1400" dirty="0">
                <a:solidFill>
                  <a:srgbClr val="404040"/>
                </a:solidFill>
                <a:latin typeface="Calibri Light"/>
                <a:ea typeface="Corbel" panose="020B0503020204020204" pitchFamily="34" charset="0"/>
                <a:cs typeface="Calibri Light"/>
              </a:rPr>
              <a:t>do all of these </a:t>
            </a:r>
            <a:r>
              <a:rPr lang="en-US" sz="1400" dirty="0" smtClean="0">
                <a:solidFill>
                  <a:srgbClr val="404040"/>
                </a:solidFill>
                <a:latin typeface="Calibri Light"/>
                <a:ea typeface="Corbel" panose="020B0503020204020204" pitchFamily="34" charset="0"/>
                <a:cs typeface="Calibri Light"/>
              </a:rPr>
              <a:t>shapes appear to have</a:t>
            </a:r>
            <a:br>
              <a:rPr lang="en-US" sz="1400" dirty="0" smtClean="0">
                <a:solidFill>
                  <a:srgbClr val="404040"/>
                </a:solidFill>
                <a:latin typeface="Calibri Light"/>
                <a:ea typeface="Corbel" panose="020B0503020204020204" pitchFamily="34" charset="0"/>
                <a:cs typeface="Calibri Light"/>
              </a:rPr>
            </a:br>
            <a:r>
              <a:rPr lang="en-US" sz="1400" dirty="0" smtClean="0">
                <a:solidFill>
                  <a:srgbClr val="404040"/>
                </a:solidFill>
                <a:latin typeface="Calibri Light"/>
                <a:ea typeface="Corbel" panose="020B0503020204020204" pitchFamily="34" charset="0"/>
                <a:cs typeface="Calibri Light"/>
              </a:rPr>
              <a:t>in common?</a:t>
            </a:r>
          </a:p>
          <a:p>
            <a:pPr marL="52388" marR="0"/>
            <a:endParaRPr lang="en-US" sz="1400" dirty="0" smtClean="0">
              <a:solidFill>
                <a:srgbClr val="404040"/>
              </a:solidFill>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four right </a:t>
            </a:r>
            <a:r>
              <a:rPr lang="en-US" sz="1400" dirty="0" smtClean="0">
                <a:solidFill>
                  <a:srgbClr val="404040"/>
                </a:solidFill>
                <a:latin typeface="Calibri Light"/>
                <a:ea typeface="Corbel" panose="020B0503020204020204" pitchFamily="34" charset="0"/>
                <a:cs typeface="Calibri Light"/>
              </a:rPr>
              <a:t>angles.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four equal </a:t>
            </a:r>
            <a:r>
              <a:rPr lang="en-US" sz="1400" dirty="0" smtClean="0">
                <a:solidFill>
                  <a:srgbClr val="404040"/>
                </a:solidFill>
                <a:latin typeface="Calibri Light"/>
                <a:ea typeface="Corbel" panose="020B0503020204020204" pitchFamily="34" charset="0"/>
                <a:cs typeface="Calibri Light"/>
              </a:rPr>
              <a:t>sides.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at least one set </a:t>
            </a:r>
            <a:r>
              <a:rPr lang="en-US" sz="1400" dirty="0" smtClean="0">
                <a:solidFill>
                  <a:srgbClr val="404040"/>
                </a:solidFill>
                <a:latin typeface="Calibri Light"/>
                <a:ea typeface="Corbel" panose="020B0503020204020204" pitchFamily="34" charset="0"/>
                <a:cs typeface="Calibri Light"/>
              </a:rPr>
              <a:t>of perpendicular lines.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at least one set </a:t>
            </a:r>
            <a:r>
              <a:rPr lang="en-US" sz="1400" dirty="0" smtClean="0">
                <a:solidFill>
                  <a:srgbClr val="404040"/>
                </a:solidFill>
                <a:latin typeface="Calibri Light"/>
                <a:ea typeface="Corbel" panose="020B0503020204020204" pitchFamily="34" charset="0"/>
                <a:cs typeface="Calibri Light"/>
              </a:rPr>
              <a:t>of parallel</a:t>
            </a:r>
            <a:br>
              <a:rPr lang="en-US" sz="1400" dirty="0" smtClean="0">
                <a:solidFill>
                  <a:srgbClr val="404040"/>
                </a:solidFill>
                <a:latin typeface="Calibri Light"/>
                <a:ea typeface="Corbel" panose="020B0503020204020204" pitchFamily="34" charset="0"/>
                <a:cs typeface="Calibri Light"/>
              </a:rPr>
            </a:br>
            <a:r>
              <a:rPr lang="en-US" sz="1400" dirty="0" smtClean="0">
                <a:solidFill>
                  <a:srgbClr val="404040"/>
                </a:solidFill>
                <a:latin typeface="Calibri Light"/>
                <a:ea typeface="Corbel" panose="020B0503020204020204" pitchFamily="34" charset="0"/>
                <a:cs typeface="Calibri Light"/>
              </a:rPr>
              <a:t>sides.</a:t>
            </a:r>
            <a:endParaRPr lang="en-US" sz="1600" dirty="0">
              <a:latin typeface="Calibri Light"/>
              <a:ea typeface="Corbel" panose="020B0503020204020204" pitchFamily="34" charset="0"/>
              <a:cs typeface="Calibri Light"/>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p:txBody>
      </p:sp>
      <p:sp>
        <p:nvSpPr>
          <p:cNvPr id="16" name="TextBox 15"/>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789" y="1382501"/>
            <a:ext cx="4762702" cy="697517"/>
          </a:xfrm>
          <a:prstGeom prst="rect">
            <a:avLst/>
          </a:prstGeom>
        </p:spPr>
      </p:pic>
    </p:spTree>
    <p:extLst>
      <p:ext uri="{BB962C8B-B14F-4D97-AF65-F5344CB8AC3E}">
        <p14:creationId xmlns:p14="http://schemas.microsoft.com/office/powerpoint/2010/main" val="1732473935"/>
      </p:ext>
    </p:extLst>
  </p:cSld>
  <p:clrMapOvr>
    <a:masterClrMapping/>
  </p:clrMapOvr>
  <p:transition advClick="0"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3" name="Group 2"/>
          <p:cNvGrpSpPr/>
          <p:nvPr/>
        </p:nvGrpSpPr>
        <p:grpSpPr>
          <a:xfrm>
            <a:off x="2535303" y="3856690"/>
            <a:ext cx="6111898" cy="643873"/>
            <a:chOff x="2535303" y="3856690"/>
            <a:chExt cx="6111898" cy="643873"/>
          </a:xfrm>
        </p:grpSpPr>
        <p:grpSp>
          <p:nvGrpSpPr>
            <p:cNvPr id="21" name="Group 20"/>
            <p:cNvGrpSpPr/>
            <p:nvPr/>
          </p:nvGrpSpPr>
          <p:grpSpPr>
            <a:xfrm>
              <a:off x="2535303" y="3856690"/>
              <a:ext cx="670653" cy="643873"/>
              <a:chOff x="2774227" y="2421928"/>
              <a:chExt cx="1304051" cy="1251980"/>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sp>
          <p:nvSpPr>
            <p:cNvPr id="28" name="TextBox 27"/>
            <p:cNvSpPr txBox="1"/>
            <p:nvPr/>
          </p:nvSpPr>
          <p:spPr>
            <a:xfrm>
              <a:off x="3248291" y="4009949"/>
              <a:ext cx="5398910" cy="461665"/>
            </a:xfrm>
            <a:prstGeom prst="rect">
              <a:avLst/>
            </a:prstGeom>
            <a:noFill/>
          </p:spPr>
          <p:txBody>
            <a:bodyPr wrap="square" rtlCol="0">
              <a:spAutoFit/>
            </a:bodyPr>
            <a:lstStyle/>
            <a:p>
              <a:r>
                <a:rPr lang="en-US" sz="2400" dirty="0" smtClean="0">
                  <a:solidFill>
                    <a:srgbClr val="4B4B4B"/>
                  </a:solidFill>
                  <a:latin typeface="Calibri Light"/>
                  <a:cs typeface="Calibri Light"/>
                </a:rPr>
                <a:t>Number each item</a:t>
              </a:r>
            </a:p>
          </p:txBody>
        </p:sp>
      </p:grpSp>
      <p:sp>
        <p:nvSpPr>
          <p:cNvPr id="33" name="Rounded Rectangle 32"/>
          <p:cNvSpPr/>
          <p:nvPr/>
        </p:nvSpPr>
        <p:spPr>
          <a:xfrm>
            <a:off x="2683544" y="1452371"/>
            <a:ext cx="5812758" cy="219433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r>
              <a:rPr lang="en-US" sz="2800" dirty="0">
                <a:solidFill>
                  <a:schemeClr val="accent2"/>
                </a:solidFill>
                <a:latin typeface="Calibri"/>
                <a:cs typeface="Calibri"/>
              </a:rPr>
              <a:t>i</a:t>
            </a:r>
            <a:r>
              <a:rPr lang="en-US" sz="2800" dirty="0" smtClean="0">
                <a:solidFill>
                  <a:schemeClr val="accent2"/>
                </a:solidFill>
                <a:latin typeface="Calibri"/>
                <a:cs typeface="Calibri"/>
              </a:rPr>
              <a:t>tem number</a:t>
            </a:r>
          </a:p>
          <a:p>
            <a:pPr marL="1082675"/>
            <a:r>
              <a:rPr lang="en-US" sz="2400" dirty="0">
                <a:solidFill>
                  <a:srgbClr val="4B4B4B"/>
                </a:solidFill>
                <a:latin typeface="Calibri Light"/>
                <a:cs typeface="Calibri Light"/>
              </a:rPr>
              <a:t>p</a:t>
            </a:r>
            <a:r>
              <a:rPr lang="en-US" sz="2400" dirty="0" smtClean="0">
                <a:solidFill>
                  <a:srgbClr val="4B4B4B"/>
                </a:solidFill>
                <a:latin typeface="Calibri Light"/>
                <a:cs typeface="Calibri Light"/>
              </a:rPr>
              <a:t>art of a multiple-choice assessment item </a:t>
            </a:r>
            <a:r>
              <a:rPr lang="en-US" sz="2400" dirty="0">
                <a:solidFill>
                  <a:srgbClr val="4B4B4B"/>
                </a:solidFill>
                <a:latin typeface="Calibri Light"/>
                <a:cs typeface="Calibri Light"/>
              </a:rPr>
              <a:t>that orients students to where the item fits within the assessment</a:t>
            </a:r>
          </a:p>
        </p:txBody>
      </p:sp>
      <p:pic>
        <p:nvPicPr>
          <p:cNvPr id="43" name="Picture 42" descr="Large red rectang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3123" y="1454478"/>
            <a:ext cx="5840048" cy="2204799"/>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5786" y="1317805"/>
            <a:ext cx="1138268" cy="1514476"/>
          </a:xfrm>
          <a:prstGeom prst="rect">
            <a:avLst/>
          </a:prstGeom>
        </p:spPr>
      </p:pic>
      <p:sp>
        <p:nvSpPr>
          <p:cNvPr id="14" name="TextBox 13"/>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1302602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4"/>
        <p14:stopEvt time="5595" objId="1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37447"/>
          </a:xfrm>
        </p:spPr>
        <p:txBody>
          <a:bodyPr/>
          <a:lstStyle/>
          <a:p>
            <a:r>
              <a:rPr lang="en-US" dirty="0" smtClean="0"/>
              <a:t>INTRODUCTION &amp; OBJECTIVES</a:t>
            </a:r>
            <a:endParaRPr lang="en-US" dirty="0"/>
          </a:p>
        </p:txBody>
      </p:sp>
      <p:grpSp>
        <p:nvGrpSpPr>
          <p:cNvPr id="33" name="Group 32"/>
          <p:cNvGrpSpPr/>
          <p:nvPr/>
        </p:nvGrpSpPr>
        <p:grpSpPr>
          <a:xfrm>
            <a:off x="3665912" y="4738373"/>
            <a:ext cx="1930067" cy="1548126"/>
            <a:chOff x="4554912" y="4738373"/>
            <a:chExt cx="1930067" cy="1548126"/>
          </a:xfrm>
        </p:grpSpPr>
        <p:grpSp>
          <p:nvGrpSpPr>
            <p:cNvPr id="34" name="Group 33"/>
            <p:cNvGrpSpPr/>
            <p:nvPr/>
          </p:nvGrpSpPr>
          <p:grpSpPr>
            <a:xfrm>
              <a:off x="5005437" y="4738373"/>
              <a:ext cx="1018438" cy="746856"/>
              <a:chOff x="2901629" y="4751163"/>
              <a:chExt cx="1018438" cy="746856"/>
            </a:xfrm>
          </p:grpSpPr>
          <p:cxnSp>
            <p:nvCxnSpPr>
              <p:cNvPr id="44" name="Straight Connector 43"/>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01629" y="517068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893357" y="5169324"/>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5570091" y="5371611"/>
              <a:ext cx="914888" cy="914888"/>
              <a:chOff x="4571512" y="5371612"/>
              <a:chExt cx="914888" cy="914888"/>
            </a:xfrm>
          </p:grpSpPr>
          <p:sp>
            <p:nvSpPr>
              <p:cNvPr id="40" name="Rounded Rectangle 39"/>
              <p:cNvSpPr/>
              <p:nvPr/>
            </p:nvSpPr>
            <p:spPr>
              <a:xfrm>
                <a:off x="4571512" y="5371612"/>
                <a:ext cx="914888" cy="914888"/>
              </a:xfrm>
              <a:prstGeom prst="roundRect">
                <a:avLst>
                  <a:gd name="adj" fmla="val 8149"/>
                </a:avLst>
              </a:prstGeom>
              <a:solidFill>
                <a:srgbClr val="BFBFB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4626323" y="5494427"/>
                <a:ext cx="812420" cy="783926"/>
                <a:chOff x="3496023" y="5494427"/>
                <a:chExt cx="812420" cy="783926"/>
              </a:xfrm>
            </p:grpSpPr>
            <p:pic>
              <p:nvPicPr>
                <p:cNvPr id="42" name="Picture 41" descr="Scoring Guid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43" name="Picture 4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grpSp>
          <p:nvGrpSpPr>
            <p:cNvPr id="36" name="Group 35"/>
            <p:cNvGrpSpPr/>
            <p:nvPr/>
          </p:nvGrpSpPr>
          <p:grpSpPr>
            <a:xfrm>
              <a:off x="4554912" y="5368223"/>
              <a:ext cx="914888" cy="914888"/>
              <a:chOff x="2442968" y="5368224"/>
              <a:chExt cx="914888" cy="914888"/>
            </a:xfrm>
          </p:grpSpPr>
          <p:sp>
            <p:nvSpPr>
              <p:cNvPr id="37" name="Rounded Rectangle 36"/>
              <p:cNvSpPr/>
              <p:nvPr/>
            </p:nvSpPr>
            <p:spPr>
              <a:xfrm>
                <a:off x="2442968" y="5368224"/>
                <a:ext cx="914888" cy="914888"/>
              </a:xfrm>
              <a:prstGeom prst="roundRect">
                <a:avLst>
                  <a:gd name="adj" fmla="val 8149"/>
                </a:avLst>
              </a:prstGeom>
              <a:solidFill>
                <a:srgbClr val="BFBFB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39" name="Picture 38" descr="Answer Key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grpSp>
      <p:grpSp>
        <p:nvGrpSpPr>
          <p:cNvPr id="63" name="Group 62"/>
          <p:cNvGrpSpPr/>
          <p:nvPr/>
        </p:nvGrpSpPr>
        <p:grpSpPr>
          <a:xfrm>
            <a:off x="1553968" y="4751163"/>
            <a:ext cx="1913132" cy="1535337"/>
            <a:chOff x="2442968" y="4751163"/>
            <a:chExt cx="1913132" cy="1535337"/>
          </a:xfrm>
        </p:grpSpPr>
        <p:grpSp>
          <p:nvGrpSpPr>
            <p:cNvPr id="64" name="Group 63"/>
            <p:cNvGrpSpPr/>
            <p:nvPr/>
          </p:nvGrpSpPr>
          <p:grpSpPr>
            <a:xfrm>
              <a:off x="2901629" y="4751163"/>
              <a:ext cx="1018438" cy="746856"/>
              <a:chOff x="2901629" y="4751163"/>
              <a:chExt cx="1018438" cy="746856"/>
            </a:xfrm>
          </p:grpSpPr>
          <p:cxnSp>
            <p:nvCxnSpPr>
              <p:cNvPr id="74" name="Straight Connector 73"/>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901629" y="517068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892079" y="5169324"/>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2442968" y="5368224"/>
              <a:ext cx="914888" cy="914888"/>
              <a:chOff x="2442968" y="5368224"/>
              <a:chExt cx="914888" cy="914888"/>
            </a:xfrm>
          </p:grpSpPr>
          <p:sp>
            <p:nvSpPr>
              <p:cNvPr id="71" name="Rounded Rectangle 70"/>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73" name="Picture 72" descr="Answer Key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grpSp>
          <p:nvGrpSpPr>
            <p:cNvPr id="66" name="Group 65"/>
            <p:cNvGrpSpPr/>
            <p:nvPr/>
          </p:nvGrpSpPr>
          <p:grpSpPr>
            <a:xfrm>
              <a:off x="3441212" y="5371612"/>
              <a:ext cx="914888" cy="914888"/>
              <a:chOff x="3441212" y="5371612"/>
              <a:chExt cx="914888" cy="914888"/>
            </a:xfrm>
          </p:grpSpPr>
          <p:sp>
            <p:nvSpPr>
              <p:cNvPr id="67" name="Rounded Rectangle 66"/>
              <p:cNvSpPr/>
              <p:nvPr/>
            </p:nvSpPr>
            <p:spPr>
              <a:xfrm>
                <a:off x="3441212" y="5371612"/>
                <a:ext cx="914888" cy="914888"/>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3496023" y="5494427"/>
                <a:ext cx="812420" cy="783926"/>
                <a:chOff x="3496023" y="5494427"/>
                <a:chExt cx="812420" cy="783926"/>
              </a:xfrm>
            </p:grpSpPr>
            <p:pic>
              <p:nvPicPr>
                <p:cNvPr id="69" name="Picture 68" descr="Scoring Guid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grpSp>
      <p:grpSp>
        <p:nvGrpSpPr>
          <p:cNvPr id="78" name="Group 77"/>
          <p:cNvGrpSpPr/>
          <p:nvPr/>
        </p:nvGrpSpPr>
        <p:grpSpPr>
          <a:xfrm>
            <a:off x="1527200" y="3127633"/>
            <a:ext cx="1936057" cy="1742362"/>
            <a:chOff x="2416200" y="3127633"/>
            <a:chExt cx="1936057" cy="1742362"/>
          </a:xfrm>
        </p:grpSpPr>
        <p:cxnSp>
          <p:nvCxnSpPr>
            <p:cNvPr id="79" name="Straight Connector 78"/>
            <p:cNvCxnSpPr/>
            <p:nvPr/>
          </p:nvCxnSpPr>
          <p:spPr>
            <a:xfrm flipV="1">
              <a:off x="3383121" y="3127633"/>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2416200" y="3386143"/>
              <a:ext cx="1936057" cy="1483852"/>
            </a:xfrm>
            <a:prstGeom prst="roundRect">
              <a:avLst>
                <a:gd name="adj" fmla="val 11101"/>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rPr>
                <a:t>Students </a:t>
              </a:r>
              <a:r>
                <a:rPr lang="en-US" dirty="0" smtClean="0">
                  <a:solidFill>
                    <a:schemeClr val="lt1"/>
                  </a:solidFill>
                </a:rPr>
                <a:t>select a response</a:t>
              </a:r>
              <a:endParaRPr lang="en-US" dirty="0">
                <a:solidFill>
                  <a:schemeClr val="lt1"/>
                </a:solidFill>
              </a:endParaRPr>
            </a:p>
          </p:txBody>
        </p:sp>
      </p:grpSp>
      <p:grpSp>
        <p:nvGrpSpPr>
          <p:cNvPr id="97" name="Group 96"/>
          <p:cNvGrpSpPr/>
          <p:nvPr/>
        </p:nvGrpSpPr>
        <p:grpSpPr>
          <a:xfrm>
            <a:off x="3666930" y="3119775"/>
            <a:ext cx="1930459" cy="1755270"/>
            <a:chOff x="4555930" y="3119775"/>
            <a:chExt cx="1930459" cy="1755270"/>
          </a:xfrm>
          <a:solidFill>
            <a:srgbClr val="BFBFBF"/>
          </a:solidFill>
        </p:grpSpPr>
        <p:cxnSp>
          <p:nvCxnSpPr>
            <p:cNvPr id="98" name="Straight Connector 97"/>
            <p:cNvCxnSpPr/>
            <p:nvPr/>
          </p:nvCxnSpPr>
          <p:spPr>
            <a:xfrm flipV="1">
              <a:off x="5502202" y="3119775"/>
              <a:ext cx="0" cy="387498"/>
            </a:xfrm>
            <a:prstGeom prst="line">
              <a:avLst/>
            </a:prstGeom>
            <a:grpFill/>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4555930" y="3391193"/>
              <a:ext cx="1930459" cy="1483852"/>
            </a:xfrm>
            <a:prstGeom prst="roundRect">
              <a:avLst>
                <a:gd name="adj" fmla="val 111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rPr>
                <a:t>Students </a:t>
              </a:r>
              <a:r>
                <a:rPr lang="en-US" dirty="0"/>
                <a:t>c</a:t>
              </a:r>
              <a:r>
                <a:rPr lang="en-US" dirty="0" smtClean="0">
                  <a:solidFill>
                    <a:schemeClr val="lt1"/>
                  </a:solidFill>
                </a:rPr>
                <a:t>onstruct </a:t>
              </a:r>
              <a:r>
                <a:rPr lang="en-US" dirty="0">
                  <a:solidFill>
                    <a:schemeClr val="lt1"/>
                  </a:solidFill>
                </a:rPr>
                <a:t>a </a:t>
              </a:r>
              <a:r>
                <a:rPr lang="en-US" dirty="0" smtClean="0">
                  <a:solidFill>
                    <a:schemeClr val="lt1"/>
                  </a:solidFill>
                </a:rPr>
                <a:t>response</a:t>
              </a:r>
              <a:endParaRPr lang="en-US" dirty="0">
                <a:solidFill>
                  <a:schemeClr val="lt1"/>
                </a:solidFill>
              </a:endParaRPr>
            </a:p>
          </p:txBody>
        </p:sp>
      </p:grpSp>
      <p:grpSp>
        <p:nvGrpSpPr>
          <p:cNvPr id="134" name="Group 133"/>
          <p:cNvGrpSpPr/>
          <p:nvPr/>
        </p:nvGrpSpPr>
        <p:grpSpPr>
          <a:xfrm>
            <a:off x="5790712" y="4735907"/>
            <a:ext cx="1947953" cy="1550593"/>
            <a:chOff x="6679712" y="4735907"/>
            <a:chExt cx="1947953" cy="1550593"/>
          </a:xfrm>
        </p:grpSpPr>
        <p:grpSp>
          <p:nvGrpSpPr>
            <p:cNvPr id="135" name="Group 134"/>
            <p:cNvGrpSpPr/>
            <p:nvPr/>
          </p:nvGrpSpPr>
          <p:grpSpPr>
            <a:xfrm>
              <a:off x="7129894" y="4735907"/>
              <a:ext cx="1018438" cy="746856"/>
              <a:chOff x="2901629" y="4751163"/>
              <a:chExt cx="1018438" cy="746856"/>
            </a:xfrm>
          </p:grpSpPr>
          <p:cxnSp>
            <p:nvCxnSpPr>
              <p:cNvPr id="145" name="Straight Connector 144"/>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2901629" y="517068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3893357" y="5169324"/>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7712777" y="5367379"/>
              <a:ext cx="914888" cy="914888"/>
              <a:chOff x="609076" y="1253765"/>
              <a:chExt cx="2286000" cy="2286000"/>
            </a:xfrm>
          </p:grpSpPr>
          <p:sp>
            <p:nvSpPr>
              <p:cNvPr id="143" name="Rounded Rectangle 142"/>
              <p:cNvSpPr/>
              <p:nvPr/>
            </p:nvSpPr>
            <p:spPr>
              <a:xfrm>
                <a:off x="609076" y="1253765"/>
                <a:ext cx="2286000" cy="2286000"/>
              </a:xfrm>
              <a:prstGeom prst="roundRect">
                <a:avLst>
                  <a:gd name="adj" fmla="val 8149"/>
                </a:avLst>
              </a:prstGeom>
              <a:solidFill>
                <a:srgbClr val="BFBFB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descr="Rubric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3674" y="2861040"/>
                <a:ext cx="1095320" cy="658369"/>
              </a:xfrm>
              <a:prstGeom prst="rect">
                <a:avLst/>
              </a:prstGeom>
            </p:spPr>
          </p:pic>
        </p:grpSp>
        <p:grpSp>
          <p:nvGrpSpPr>
            <p:cNvPr id="137" name="Group 136"/>
            <p:cNvGrpSpPr/>
            <p:nvPr/>
          </p:nvGrpSpPr>
          <p:grpSpPr>
            <a:xfrm>
              <a:off x="6679712" y="5371612"/>
              <a:ext cx="914888" cy="914888"/>
              <a:chOff x="4571512" y="5371612"/>
              <a:chExt cx="914888" cy="914888"/>
            </a:xfrm>
          </p:grpSpPr>
          <p:sp>
            <p:nvSpPr>
              <p:cNvPr id="139" name="Rounded Rectangle 138"/>
              <p:cNvSpPr/>
              <p:nvPr/>
            </p:nvSpPr>
            <p:spPr>
              <a:xfrm>
                <a:off x="4571512" y="5371612"/>
                <a:ext cx="914888" cy="914888"/>
              </a:xfrm>
              <a:prstGeom prst="roundRect">
                <a:avLst>
                  <a:gd name="adj" fmla="val 8149"/>
                </a:avLst>
              </a:prstGeom>
              <a:solidFill>
                <a:srgbClr val="BFBFB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4626323" y="5494427"/>
                <a:ext cx="812420" cy="783926"/>
                <a:chOff x="3496023" y="5494427"/>
                <a:chExt cx="812420" cy="783926"/>
              </a:xfrm>
            </p:grpSpPr>
            <p:pic>
              <p:nvPicPr>
                <p:cNvPr id="141" name="Picture 140" descr="Scoring Guid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142" name="Picture 14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pic>
          <p:nvPicPr>
            <p:cNvPr id="138" name="Picture 137" descr="Small rubric table.png"/>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961146" y="5516034"/>
              <a:ext cx="450485" cy="461963"/>
            </a:xfrm>
            <a:prstGeom prst="rect">
              <a:avLst/>
            </a:prstGeom>
          </p:spPr>
        </p:pic>
      </p:grpSp>
      <p:pic>
        <p:nvPicPr>
          <p:cNvPr id="149" name="Picture 148"/>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34611" y="5493808"/>
            <a:ext cx="576420" cy="545465"/>
          </a:xfrm>
          <a:prstGeom prst="rect">
            <a:avLst/>
          </a:prstGeom>
          <a:effectLst>
            <a:outerShdw blurRad="63500" sx="101000" sy="101000" algn="ctr" rotWithShape="0">
              <a:prstClr val="black">
                <a:alpha val="40000"/>
              </a:prstClr>
            </a:outerShdw>
          </a:effectLst>
        </p:spPr>
      </p:pic>
      <p:grpSp>
        <p:nvGrpSpPr>
          <p:cNvPr id="126" name="Group 125"/>
          <p:cNvGrpSpPr/>
          <p:nvPr/>
        </p:nvGrpSpPr>
        <p:grpSpPr>
          <a:xfrm>
            <a:off x="5802015" y="3055365"/>
            <a:ext cx="1936058" cy="1812455"/>
            <a:chOff x="6691015" y="3055365"/>
            <a:chExt cx="1936058" cy="1812455"/>
          </a:xfrm>
        </p:grpSpPr>
        <p:cxnSp>
          <p:nvCxnSpPr>
            <p:cNvPr id="127" name="Straight Connector 126"/>
            <p:cNvCxnSpPr/>
            <p:nvPr/>
          </p:nvCxnSpPr>
          <p:spPr>
            <a:xfrm flipV="1">
              <a:off x="7626659" y="3055365"/>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128" name="Rounded Rectangle 127"/>
            <p:cNvSpPr/>
            <p:nvPr/>
          </p:nvSpPr>
          <p:spPr>
            <a:xfrm>
              <a:off x="6691015" y="3384575"/>
              <a:ext cx="1936058" cy="1483245"/>
            </a:xfrm>
            <a:prstGeom prst="roundRect">
              <a:avLst>
                <a:gd name="adj" fmla="val 10440"/>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Students create products or perform </a:t>
              </a:r>
              <a:r>
                <a:rPr lang="en-US" sz="1600" dirty="0" smtClean="0"/>
                <a:t>tasks </a:t>
              </a:r>
              <a:r>
                <a:rPr lang="en-US" sz="1600" dirty="0"/>
                <a:t>to show their mastery of a particular skill</a:t>
              </a:r>
            </a:p>
          </p:txBody>
        </p:sp>
      </p:grpSp>
      <p:grpSp>
        <p:nvGrpSpPr>
          <p:cNvPr id="129" name="Group 128"/>
          <p:cNvGrpSpPr/>
          <p:nvPr/>
        </p:nvGrpSpPr>
        <p:grpSpPr>
          <a:xfrm>
            <a:off x="5797887" y="1236502"/>
            <a:ext cx="1938527" cy="1938527"/>
            <a:chOff x="6435141" y="4698925"/>
            <a:chExt cx="1605997" cy="1605998"/>
          </a:xfrm>
          <a:solidFill>
            <a:srgbClr val="BFBFBF"/>
          </a:solidFill>
        </p:grpSpPr>
        <p:grpSp>
          <p:nvGrpSpPr>
            <p:cNvPr id="130" name="Group 129"/>
            <p:cNvGrpSpPr/>
            <p:nvPr/>
          </p:nvGrpSpPr>
          <p:grpSpPr>
            <a:xfrm>
              <a:off x="6435141" y="4698925"/>
              <a:ext cx="1605997" cy="1605998"/>
              <a:chOff x="3069533" y="3906975"/>
              <a:chExt cx="2286000" cy="2286000"/>
            </a:xfrm>
            <a:grpFill/>
          </p:grpSpPr>
          <p:sp>
            <p:nvSpPr>
              <p:cNvPr id="132" name="Rounded Rectangle 131"/>
              <p:cNvSpPr/>
              <p:nvPr/>
            </p:nvSpPr>
            <p:spPr>
              <a:xfrm>
                <a:off x="3069533" y="3906975"/>
                <a:ext cx="2286000" cy="2286000"/>
              </a:xfrm>
              <a:prstGeom prst="roundRect">
                <a:avLst>
                  <a:gd name="adj" fmla="val 87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grpFill/>
              <a:effectLst>
                <a:outerShdw blurRad="63500" sx="101000" sy="101000" algn="ctr" rotWithShape="0">
                  <a:prstClr val="black">
                    <a:alpha val="40000"/>
                  </a:prstClr>
                </a:outerShdw>
              </a:effectLst>
            </p:spPr>
          </p:pic>
        </p:grpSp>
        <p:pic>
          <p:nvPicPr>
            <p:cNvPr id="131" name="Picture 130" descr="Performance tasks whit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20033" y="5864656"/>
              <a:ext cx="1222413" cy="338328"/>
            </a:xfrm>
            <a:prstGeom prst="rect">
              <a:avLst/>
            </a:prstGeom>
            <a:grpFill/>
          </p:spPr>
        </p:pic>
      </p:grpSp>
      <p:grpSp>
        <p:nvGrpSpPr>
          <p:cNvPr id="58" name="Group 57"/>
          <p:cNvGrpSpPr/>
          <p:nvPr/>
        </p:nvGrpSpPr>
        <p:grpSpPr>
          <a:xfrm>
            <a:off x="1526085" y="1248616"/>
            <a:ext cx="1933068" cy="1933067"/>
            <a:chOff x="2963192" y="4697670"/>
            <a:chExt cx="1605998" cy="1605997"/>
          </a:xfrm>
        </p:grpSpPr>
        <p:grpSp>
          <p:nvGrpSpPr>
            <p:cNvPr id="59" name="Group 58"/>
            <p:cNvGrpSpPr/>
            <p:nvPr/>
          </p:nvGrpSpPr>
          <p:grpSpPr>
            <a:xfrm>
              <a:off x="2963192" y="4697670"/>
              <a:ext cx="1605998" cy="1605997"/>
              <a:chOff x="3065300" y="1341575"/>
              <a:chExt cx="2286000" cy="2286000"/>
            </a:xfrm>
          </p:grpSpPr>
          <p:sp>
            <p:nvSpPr>
              <p:cNvPr id="61" name="Rounded Rectangle 60"/>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pic>
          <p:nvPicPr>
            <p:cNvPr id="60" name="Picture 59" descr="Selected response whit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24998" y="5864656"/>
              <a:ext cx="1282828" cy="338328"/>
            </a:xfrm>
            <a:prstGeom prst="rect">
              <a:avLst/>
            </a:prstGeom>
          </p:spPr>
        </p:pic>
      </p:grpSp>
      <p:grpSp>
        <p:nvGrpSpPr>
          <p:cNvPr id="53" name="Group 52"/>
          <p:cNvGrpSpPr/>
          <p:nvPr/>
        </p:nvGrpSpPr>
        <p:grpSpPr>
          <a:xfrm>
            <a:off x="3650154" y="1239482"/>
            <a:ext cx="1933058" cy="1933058"/>
            <a:chOff x="4701830" y="4701904"/>
            <a:chExt cx="1598437" cy="1598437"/>
          </a:xfrm>
        </p:grpSpPr>
        <p:grpSp>
          <p:nvGrpSpPr>
            <p:cNvPr id="54" name="Group 53"/>
            <p:cNvGrpSpPr/>
            <p:nvPr/>
          </p:nvGrpSpPr>
          <p:grpSpPr>
            <a:xfrm>
              <a:off x="4701830" y="4701904"/>
              <a:ext cx="1598437" cy="1598437"/>
              <a:chOff x="5609236" y="1345809"/>
              <a:chExt cx="2275237" cy="2275237"/>
            </a:xfrm>
          </p:grpSpPr>
          <p:sp>
            <p:nvSpPr>
              <p:cNvPr id="56" name="Rounded Rectangle 55"/>
              <p:cNvSpPr>
                <a:spLocks noChangeAspect="1"/>
              </p:cNvSpPr>
              <p:nvPr/>
            </p:nvSpPr>
            <p:spPr>
              <a:xfrm>
                <a:off x="5609236" y="1345809"/>
                <a:ext cx="2275237" cy="2275237"/>
              </a:xfrm>
              <a:prstGeom prst="roundRect">
                <a:avLst>
                  <a:gd name="adj" fmla="val 879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pic>
          <p:nvPicPr>
            <p:cNvPr id="55" name="Picture 54" descr="Constructed response.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56036" y="5864658"/>
              <a:ext cx="1512407" cy="338328"/>
            </a:xfrm>
            <a:prstGeom prst="rect">
              <a:avLst/>
            </a:prstGeom>
          </p:spPr>
        </p:pic>
      </p:grpSp>
    </p:spTree>
    <p:custDataLst>
      <p:tags r:id="rId1"/>
    </p:custDataLst>
    <p:extLst>
      <p:ext uri="{BB962C8B-B14F-4D97-AF65-F5344CB8AC3E}">
        <p14:creationId xmlns:p14="http://schemas.microsoft.com/office/powerpoint/2010/main" val="1450532706"/>
      </p:ext>
    </p:extLst>
  </p:cSld>
  <p:clrMapOvr>
    <a:masterClrMapping/>
  </p:clrMapOvr>
  <p:transition advClick="0" advTm="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18" name="Picture 17" descr="Background informa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8603" y="2274150"/>
            <a:ext cx="930746" cy="627417"/>
          </a:xfrm>
          <a:prstGeom prst="rect">
            <a:avLst/>
          </a:prstGeom>
        </p:spPr>
      </p:pic>
      <p:pic>
        <p:nvPicPr>
          <p:cNvPr id="24" name="Picture 23"/>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7262443" y="2425363"/>
            <a:ext cx="422042" cy="211157"/>
          </a:xfrm>
          <a:prstGeom prst="rect">
            <a:avLst/>
          </a:prstGeom>
        </p:spPr>
      </p:pic>
      <p:sp>
        <p:nvSpPr>
          <p:cNvPr id="29" name="Rectangle 28"/>
          <p:cNvSpPr/>
          <p:nvPr/>
        </p:nvSpPr>
        <p:spPr>
          <a:xfrm>
            <a:off x="3665190" y="2356583"/>
            <a:ext cx="3593158" cy="401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404040"/>
                </a:solidFill>
                <a:effectLst/>
                <a:latin typeface="+mj-lt"/>
                <a:ea typeface="Corbel" panose="020B0503020204020204" pitchFamily="34" charset="0"/>
                <a:cs typeface="Times New Roman" panose="02020603050405020304" pitchFamily="18" charset="0"/>
              </a:rPr>
              <a:t>The shapes shown are part of a design.</a:t>
            </a:r>
            <a:endParaRPr lang="en-US" sz="14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p:txBody>
      </p:sp>
      <p:sp>
        <p:nvSpPr>
          <p:cNvPr id="31" name="Rectangle 30"/>
          <p:cNvSpPr/>
          <p:nvPr/>
        </p:nvSpPr>
        <p:spPr>
          <a:xfrm>
            <a:off x="3756887" y="2835059"/>
            <a:ext cx="429331" cy="40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Parallelogram 31"/>
          <p:cNvSpPr/>
          <p:nvPr/>
        </p:nvSpPr>
        <p:spPr>
          <a:xfrm>
            <a:off x="4482383" y="2835059"/>
            <a:ext cx="609016" cy="40597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a:effectLst/>
                <a:ea typeface="Corbel" panose="020B0503020204020204" pitchFamily="34" charset="0"/>
                <a:cs typeface="Times New Roman" panose="02020603050405020304" pitchFamily="18" charset="0"/>
              </a:rPr>
              <a:t>         </a:t>
            </a:r>
          </a:p>
        </p:txBody>
      </p:sp>
      <p:sp>
        <p:nvSpPr>
          <p:cNvPr id="33" name="Trapezoid 32"/>
          <p:cNvSpPr/>
          <p:nvPr/>
        </p:nvSpPr>
        <p:spPr>
          <a:xfrm>
            <a:off x="6357611" y="2835061"/>
            <a:ext cx="632586" cy="405979"/>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Rectangle 33"/>
          <p:cNvSpPr/>
          <p:nvPr/>
        </p:nvSpPr>
        <p:spPr>
          <a:xfrm>
            <a:off x="5374381" y="2835061"/>
            <a:ext cx="639434" cy="40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Rectangle 34"/>
          <p:cNvSpPr/>
          <p:nvPr/>
        </p:nvSpPr>
        <p:spPr>
          <a:xfrm>
            <a:off x="3623179" y="3382742"/>
            <a:ext cx="3760570" cy="2306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95288" marR="0" indent="-342900">
              <a:buAutoNum type="arabicPeriod"/>
            </a:pPr>
            <a:r>
              <a:rPr lang="en-US" sz="1400" dirty="0" smtClean="0">
                <a:solidFill>
                  <a:srgbClr val="404040"/>
                </a:solidFill>
                <a:latin typeface="Calibri Light"/>
                <a:ea typeface="Corbel" panose="020B0503020204020204" pitchFamily="34" charset="0"/>
                <a:cs typeface="Calibri Light"/>
              </a:rPr>
              <a:t>What </a:t>
            </a:r>
            <a:r>
              <a:rPr lang="en-US" sz="1400" dirty="0">
                <a:solidFill>
                  <a:srgbClr val="404040"/>
                </a:solidFill>
                <a:latin typeface="Calibri Light"/>
                <a:ea typeface="Corbel" panose="020B0503020204020204" pitchFamily="34" charset="0"/>
                <a:cs typeface="Calibri Light"/>
              </a:rPr>
              <a:t>do all of these </a:t>
            </a:r>
            <a:r>
              <a:rPr lang="en-US" sz="1400" dirty="0" smtClean="0">
                <a:solidFill>
                  <a:srgbClr val="404040"/>
                </a:solidFill>
                <a:latin typeface="Calibri Light"/>
                <a:ea typeface="Corbel" panose="020B0503020204020204" pitchFamily="34" charset="0"/>
                <a:cs typeface="Calibri Light"/>
              </a:rPr>
              <a:t>shapes appear to have</a:t>
            </a:r>
            <a:br>
              <a:rPr lang="en-US" sz="1400" dirty="0" smtClean="0">
                <a:solidFill>
                  <a:srgbClr val="404040"/>
                </a:solidFill>
                <a:latin typeface="Calibri Light"/>
                <a:ea typeface="Corbel" panose="020B0503020204020204" pitchFamily="34" charset="0"/>
                <a:cs typeface="Calibri Light"/>
              </a:rPr>
            </a:br>
            <a:r>
              <a:rPr lang="en-US" sz="1400" dirty="0" smtClean="0">
                <a:solidFill>
                  <a:srgbClr val="404040"/>
                </a:solidFill>
                <a:latin typeface="Calibri Light"/>
                <a:ea typeface="Corbel" panose="020B0503020204020204" pitchFamily="34" charset="0"/>
                <a:cs typeface="Calibri Light"/>
              </a:rPr>
              <a:t>in common?</a:t>
            </a:r>
          </a:p>
          <a:p>
            <a:pPr marL="52388" marR="0"/>
            <a:endParaRPr lang="en-US" sz="1400" dirty="0" smtClean="0">
              <a:solidFill>
                <a:srgbClr val="404040"/>
              </a:solidFill>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four right </a:t>
            </a:r>
            <a:r>
              <a:rPr lang="en-US" sz="1400" dirty="0" smtClean="0">
                <a:solidFill>
                  <a:srgbClr val="404040"/>
                </a:solidFill>
                <a:latin typeface="Calibri Light"/>
                <a:ea typeface="Corbel" panose="020B0503020204020204" pitchFamily="34" charset="0"/>
                <a:cs typeface="Calibri Light"/>
              </a:rPr>
              <a:t>angles.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four equal </a:t>
            </a:r>
            <a:r>
              <a:rPr lang="en-US" sz="1400" dirty="0" smtClean="0">
                <a:solidFill>
                  <a:srgbClr val="404040"/>
                </a:solidFill>
                <a:latin typeface="Calibri Light"/>
                <a:ea typeface="Corbel" panose="020B0503020204020204" pitchFamily="34" charset="0"/>
                <a:cs typeface="Calibri Light"/>
              </a:rPr>
              <a:t>sides.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at least one set </a:t>
            </a:r>
            <a:r>
              <a:rPr lang="en-US" sz="1400" dirty="0" smtClean="0">
                <a:solidFill>
                  <a:srgbClr val="404040"/>
                </a:solidFill>
                <a:latin typeface="Calibri Light"/>
                <a:ea typeface="Corbel" panose="020B0503020204020204" pitchFamily="34" charset="0"/>
                <a:cs typeface="Calibri Light"/>
              </a:rPr>
              <a:t>of perpendicular lines.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at least one set </a:t>
            </a:r>
            <a:r>
              <a:rPr lang="en-US" sz="1400" dirty="0" smtClean="0">
                <a:solidFill>
                  <a:srgbClr val="404040"/>
                </a:solidFill>
                <a:latin typeface="Calibri Light"/>
                <a:ea typeface="Corbel" panose="020B0503020204020204" pitchFamily="34" charset="0"/>
                <a:cs typeface="Calibri Light"/>
              </a:rPr>
              <a:t>of parallel</a:t>
            </a:r>
            <a:br>
              <a:rPr lang="en-US" sz="1400" dirty="0" smtClean="0">
                <a:solidFill>
                  <a:srgbClr val="404040"/>
                </a:solidFill>
                <a:latin typeface="Calibri Light"/>
                <a:ea typeface="Corbel" panose="020B0503020204020204" pitchFamily="34" charset="0"/>
                <a:cs typeface="Calibri Light"/>
              </a:rPr>
            </a:br>
            <a:r>
              <a:rPr lang="en-US" sz="1400" dirty="0" smtClean="0">
                <a:solidFill>
                  <a:srgbClr val="404040"/>
                </a:solidFill>
                <a:latin typeface="Calibri Light"/>
                <a:ea typeface="Corbel" panose="020B0503020204020204" pitchFamily="34" charset="0"/>
                <a:cs typeface="Calibri Light"/>
              </a:rPr>
              <a:t>sides.</a:t>
            </a:r>
            <a:endParaRPr lang="en-US" sz="1600" dirty="0">
              <a:latin typeface="Calibri Light"/>
              <a:ea typeface="Corbel" panose="020B0503020204020204" pitchFamily="34" charset="0"/>
              <a:cs typeface="Calibri Light"/>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p:txBody>
      </p:sp>
      <p:sp>
        <p:nvSpPr>
          <p:cNvPr id="17" name="TextBox 16"/>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789" y="1382501"/>
            <a:ext cx="4762702" cy="697517"/>
          </a:xfrm>
          <a:prstGeom prst="rect">
            <a:avLst/>
          </a:prstGeom>
        </p:spPr>
      </p:pic>
    </p:spTree>
    <p:extLst>
      <p:ext uri="{BB962C8B-B14F-4D97-AF65-F5344CB8AC3E}">
        <p14:creationId xmlns:p14="http://schemas.microsoft.com/office/powerpoint/2010/main" val="1083280098"/>
      </p:ext>
    </p:extLst>
  </p:cSld>
  <p:clrMapOvr>
    <a:masterClrMapping/>
  </p:clrMapOvr>
  <p:transition advClick="0" advTm="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3" name="Rounded Rectangle 32"/>
          <p:cNvSpPr/>
          <p:nvPr/>
        </p:nvSpPr>
        <p:spPr>
          <a:xfrm>
            <a:off x="2683544" y="1452371"/>
            <a:ext cx="5812758" cy="219433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r>
              <a:rPr lang="en-US" sz="2800" dirty="0">
                <a:solidFill>
                  <a:schemeClr val="accent2"/>
                </a:solidFill>
                <a:latin typeface="Calibri"/>
                <a:cs typeface="Calibri"/>
              </a:rPr>
              <a:t>b</a:t>
            </a:r>
            <a:r>
              <a:rPr lang="en-US" sz="2800" dirty="0" smtClean="0">
                <a:solidFill>
                  <a:schemeClr val="accent2"/>
                </a:solidFill>
                <a:latin typeface="Calibri"/>
                <a:cs typeface="Calibri"/>
              </a:rPr>
              <a:t>ackground information</a:t>
            </a:r>
          </a:p>
          <a:p>
            <a:pPr marL="1082675"/>
            <a:r>
              <a:rPr lang="en-US" sz="2400" dirty="0">
                <a:solidFill>
                  <a:srgbClr val="4B4B4B"/>
                </a:solidFill>
                <a:latin typeface="Calibri Light"/>
                <a:cs typeface="Calibri Light"/>
              </a:rPr>
              <a:t>p</a:t>
            </a:r>
            <a:r>
              <a:rPr lang="en-US" sz="2400" dirty="0" smtClean="0">
                <a:solidFill>
                  <a:srgbClr val="4B4B4B"/>
                </a:solidFill>
                <a:latin typeface="Calibri Light"/>
                <a:cs typeface="Calibri Light"/>
              </a:rPr>
              <a:t>art of a multiple-choice assessment item </a:t>
            </a:r>
            <a:r>
              <a:rPr lang="en-US" sz="2400" dirty="0">
                <a:solidFill>
                  <a:srgbClr val="4B4B4B"/>
                </a:solidFill>
                <a:latin typeface="Calibri Light"/>
                <a:cs typeface="Calibri Light"/>
              </a:rPr>
              <a:t>that </a:t>
            </a:r>
            <a:r>
              <a:rPr lang="en-US" sz="2400" dirty="0" smtClean="0">
                <a:solidFill>
                  <a:srgbClr val="4B4B4B"/>
                </a:solidFill>
                <a:latin typeface="Calibri Light"/>
                <a:cs typeface="Calibri Light"/>
              </a:rPr>
              <a:t>includes what students need in order to select the correct answer</a:t>
            </a:r>
            <a:endParaRPr lang="en-US" sz="2400" dirty="0">
              <a:solidFill>
                <a:srgbClr val="4B4B4B"/>
              </a:solidFill>
              <a:latin typeface="Calibri Light"/>
              <a:cs typeface="Calibri Light"/>
            </a:endParaRPr>
          </a:p>
        </p:txBody>
      </p:sp>
      <p:grpSp>
        <p:nvGrpSpPr>
          <p:cNvPr id="3" name="Group 2"/>
          <p:cNvGrpSpPr/>
          <p:nvPr/>
        </p:nvGrpSpPr>
        <p:grpSpPr>
          <a:xfrm>
            <a:off x="2535303" y="3927924"/>
            <a:ext cx="6155523" cy="1200329"/>
            <a:chOff x="2535303" y="3927924"/>
            <a:chExt cx="6155523" cy="1200329"/>
          </a:xfrm>
        </p:grpSpPr>
        <p:grpSp>
          <p:nvGrpSpPr>
            <p:cNvPr id="15" name="Group 14"/>
            <p:cNvGrpSpPr/>
            <p:nvPr/>
          </p:nvGrpSpPr>
          <p:grpSpPr>
            <a:xfrm>
              <a:off x="2535303" y="3961279"/>
              <a:ext cx="670653" cy="643873"/>
              <a:chOff x="2774227" y="2421928"/>
              <a:chExt cx="1304051" cy="1251980"/>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sp>
          <p:nvSpPr>
            <p:cNvPr id="19" name="TextBox 18"/>
            <p:cNvSpPr txBox="1"/>
            <p:nvPr/>
          </p:nvSpPr>
          <p:spPr>
            <a:xfrm>
              <a:off x="3291916" y="3927924"/>
              <a:ext cx="5398910" cy="1200329"/>
            </a:xfrm>
            <a:prstGeom prst="rect">
              <a:avLst/>
            </a:prstGeom>
            <a:noFill/>
          </p:spPr>
          <p:txBody>
            <a:bodyPr wrap="square" rtlCol="0">
              <a:spAutoFit/>
            </a:bodyPr>
            <a:lstStyle/>
            <a:p>
              <a:r>
                <a:rPr lang="en-US" sz="2400" dirty="0" smtClean="0">
                  <a:solidFill>
                    <a:srgbClr val="4B4B4B"/>
                  </a:solidFill>
                  <a:latin typeface="Calibri Light"/>
                  <a:cs typeface="Calibri Light"/>
                </a:rPr>
                <a:t>Include all necessary information students need in order to to select the correct answer</a:t>
              </a:r>
            </a:p>
          </p:txBody>
        </p:sp>
      </p:grpSp>
      <p:sp>
        <p:nvSpPr>
          <p:cNvPr id="20" name="TextBox 19"/>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pic>
        <p:nvPicPr>
          <p:cNvPr id="13" name="Picture 12" descr="Large red rectang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3123" y="1454478"/>
            <a:ext cx="5840048" cy="2204799"/>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5786" y="1317805"/>
            <a:ext cx="1138268" cy="1514476"/>
          </a:xfrm>
          <a:prstGeom prst="rect">
            <a:avLst/>
          </a:prstGeom>
        </p:spPr>
      </p:pic>
    </p:spTree>
    <p:custDataLst>
      <p:tags r:id="rId1"/>
    </p:custDataLst>
    <p:extLst>
      <p:ext uri="{BB962C8B-B14F-4D97-AF65-F5344CB8AC3E}">
        <p14:creationId xmlns:p14="http://schemas.microsoft.com/office/powerpoint/2010/main" val="3174031937"/>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20"/>
        <p14:stopEvt time="6625" objId="20"/>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9" name="Group 8"/>
          <p:cNvGrpSpPr/>
          <p:nvPr/>
        </p:nvGrpSpPr>
        <p:grpSpPr>
          <a:xfrm>
            <a:off x="2391020" y="1216967"/>
            <a:ext cx="6230097" cy="481176"/>
            <a:chOff x="2162062" y="4304911"/>
            <a:chExt cx="11023975" cy="851426"/>
          </a:xfrm>
        </p:grpSpPr>
        <p:grpSp>
          <p:nvGrpSpPr>
            <p:cNvPr id="10" name="Group 9"/>
            <p:cNvGrpSpPr/>
            <p:nvPr/>
          </p:nvGrpSpPr>
          <p:grpSpPr>
            <a:xfrm>
              <a:off x="2573668" y="4420742"/>
              <a:ext cx="10612369" cy="669012"/>
              <a:chOff x="2513275" y="2896152"/>
              <a:chExt cx="10612369" cy="669012"/>
            </a:xfrm>
          </p:grpSpPr>
          <p:sp>
            <p:nvSpPr>
              <p:cNvPr id="12" name="Rectangle 11"/>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20" name="TextBox 19"/>
          <p:cNvSpPr txBox="1"/>
          <p:nvPr/>
        </p:nvSpPr>
        <p:spPr>
          <a:xfrm>
            <a:off x="2549646" y="1728016"/>
            <a:ext cx="6225336" cy="3093154"/>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Choose the </a:t>
            </a:r>
            <a:r>
              <a:rPr lang="en-US" sz="2000" u="sng" dirty="0">
                <a:solidFill>
                  <a:srgbClr val="4B4B4B"/>
                </a:solidFill>
                <a:latin typeface="Calibri Light"/>
                <a:ea typeface="Corbel" panose="020B0503020204020204" pitchFamily="34" charset="0"/>
                <a:cs typeface="Times New Roman" panose="02020603050405020304" pitchFamily="18" charset="0"/>
              </a:rPr>
              <a:t>one</a:t>
            </a:r>
            <a:r>
              <a:rPr lang="en-US" sz="2000" dirty="0">
                <a:solidFill>
                  <a:srgbClr val="4B4B4B"/>
                </a:solidFill>
                <a:latin typeface="Calibri Light"/>
                <a:ea typeface="Corbel" panose="020B0503020204020204" pitchFamily="34" charset="0"/>
                <a:cs typeface="Times New Roman" panose="02020603050405020304" pitchFamily="18" charset="0"/>
              </a:rPr>
              <a:t> answer that best solves the problem.</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r>
              <a:rPr lang="en-US" sz="2000" dirty="0">
                <a:solidFill>
                  <a:srgbClr val="4B4B4B"/>
                </a:solidFill>
                <a:latin typeface="Calibri Light"/>
                <a:ea typeface="Corbel" panose="020B0503020204020204" pitchFamily="34" charset="0"/>
                <a:cs typeface="Times New Roman" panose="02020603050405020304" pitchFamily="18" charset="0"/>
              </a:rPr>
              <a:t>If one card is taken at random from a deck of playing cards, what is the probability that the card will be an ace?</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8 percent</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50 percent</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25 percent</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10 percent</a:t>
            </a:r>
          </a:p>
        </p:txBody>
      </p:sp>
      <p:sp>
        <p:nvSpPr>
          <p:cNvPr id="14" name="TextBox 13"/>
          <p:cNvSpPr txBox="1"/>
          <p:nvPr/>
        </p:nvSpPr>
        <p:spPr>
          <a:xfrm>
            <a:off x="2279228" y="6176970"/>
            <a:ext cx="6493252" cy="246221"/>
          </a:xfrm>
          <a:prstGeom prst="rect">
            <a:avLst/>
          </a:prstGeom>
          <a:noFill/>
        </p:spPr>
        <p:txBody>
          <a:bodyPr wrap="square" rtlCol="0">
            <a:spAutoFit/>
          </a:bodyPr>
          <a:lstStyle/>
          <a:p>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New Jersey Department of Education, </a:t>
            </a:r>
            <a:r>
              <a:rPr lang="en-US" sz="1000" i="1" dirty="0"/>
              <a:t>SGO 2.0—From Compliance to Quality</a:t>
            </a:r>
            <a:r>
              <a:rPr lang="en-US" sz="1000" dirty="0"/>
              <a:t> (2014).</a:t>
            </a:r>
          </a:p>
        </p:txBody>
      </p:sp>
    </p:spTree>
    <p:extLst>
      <p:ext uri="{BB962C8B-B14F-4D97-AF65-F5344CB8AC3E}">
        <p14:creationId xmlns:p14="http://schemas.microsoft.com/office/powerpoint/2010/main" val="3142777122"/>
      </p:ext>
    </p:extLst>
  </p:cSld>
  <p:clrMapOvr>
    <a:masterClrMapping/>
  </p:clrMapOvr>
  <p:transition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4" name="Group 3"/>
          <p:cNvGrpSpPr/>
          <p:nvPr/>
        </p:nvGrpSpPr>
        <p:grpSpPr>
          <a:xfrm>
            <a:off x="2391020" y="1216967"/>
            <a:ext cx="6230097" cy="481176"/>
            <a:chOff x="2162062" y="4304911"/>
            <a:chExt cx="11023975" cy="851426"/>
          </a:xfrm>
        </p:grpSpPr>
        <p:grpSp>
          <p:nvGrpSpPr>
            <p:cNvPr id="5" name="Group 4"/>
            <p:cNvGrpSpPr/>
            <p:nvPr/>
          </p:nvGrpSpPr>
          <p:grpSpPr>
            <a:xfrm>
              <a:off x="2573668" y="4420742"/>
              <a:ext cx="10612369" cy="669012"/>
              <a:chOff x="2513275" y="2896152"/>
              <a:chExt cx="10612369" cy="669012"/>
            </a:xfrm>
          </p:grpSpPr>
          <p:sp>
            <p:nvSpPr>
              <p:cNvPr id="7" name="Rectangle 6"/>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9" name="TextBox 8"/>
          <p:cNvSpPr txBox="1"/>
          <p:nvPr/>
        </p:nvSpPr>
        <p:spPr>
          <a:xfrm>
            <a:off x="2549646" y="1728016"/>
            <a:ext cx="6225336" cy="3093154"/>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Choose the </a:t>
            </a:r>
            <a:r>
              <a:rPr lang="en-US" sz="2000" u="sng" dirty="0">
                <a:solidFill>
                  <a:srgbClr val="4B4B4B"/>
                </a:solidFill>
                <a:latin typeface="Calibri Light"/>
                <a:ea typeface="Corbel" panose="020B0503020204020204" pitchFamily="34" charset="0"/>
                <a:cs typeface="Times New Roman" panose="02020603050405020304" pitchFamily="18" charset="0"/>
              </a:rPr>
              <a:t>one</a:t>
            </a:r>
            <a:r>
              <a:rPr lang="en-US" sz="2000" dirty="0">
                <a:solidFill>
                  <a:srgbClr val="4B4B4B"/>
                </a:solidFill>
                <a:latin typeface="Calibri Light"/>
                <a:ea typeface="Corbel" panose="020B0503020204020204" pitchFamily="34" charset="0"/>
                <a:cs typeface="Times New Roman" panose="02020603050405020304" pitchFamily="18" charset="0"/>
              </a:rPr>
              <a:t> answer that best solves the problem.</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r>
              <a:rPr lang="en-US" sz="2000" dirty="0">
                <a:solidFill>
                  <a:srgbClr val="4B4B4B"/>
                </a:solidFill>
                <a:latin typeface="Calibri Light"/>
                <a:ea typeface="Corbel" panose="020B0503020204020204" pitchFamily="34" charset="0"/>
                <a:cs typeface="Times New Roman" panose="02020603050405020304" pitchFamily="18" charset="0"/>
              </a:rPr>
              <a:t>If one card is taken at random from a deck of playing cards, what is the probability that the card will be an ace?</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8 percent</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50 percent</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25 percent</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10 percent</a:t>
            </a:r>
          </a:p>
        </p:txBody>
      </p:sp>
      <p:grpSp>
        <p:nvGrpSpPr>
          <p:cNvPr id="10" name="Group 9"/>
          <p:cNvGrpSpPr/>
          <p:nvPr/>
        </p:nvGrpSpPr>
        <p:grpSpPr>
          <a:xfrm>
            <a:off x="4940710" y="3351667"/>
            <a:ext cx="3503832" cy="2949592"/>
            <a:chOff x="4940710" y="3351667"/>
            <a:chExt cx="3503832" cy="2949592"/>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1401" y="3351667"/>
              <a:ext cx="3223141" cy="294959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0710" y="4922672"/>
              <a:ext cx="811121" cy="298263"/>
            </a:xfrm>
            <a:prstGeom prst="rect">
              <a:avLst/>
            </a:prstGeom>
          </p:spPr>
        </p:pic>
        <p:grpSp>
          <p:nvGrpSpPr>
            <p:cNvPr id="13" name="Group 12"/>
            <p:cNvGrpSpPr/>
            <p:nvPr/>
          </p:nvGrpSpPr>
          <p:grpSpPr>
            <a:xfrm>
              <a:off x="5848919" y="3594048"/>
              <a:ext cx="1968103" cy="1602980"/>
              <a:chOff x="1506969" y="2152172"/>
              <a:chExt cx="1525582" cy="1242556"/>
            </a:xfrm>
          </p:grpSpPr>
          <p:grpSp>
            <p:nvGrpSpPr>
              <p:cNvPr id="14" name="Group 13"/>
              <p:cNvGrpSpPr/>
              <p:nvPr/>
            </p:nvGrpSpPr>
            <p:grpSpPr>
              <a:xfrm>
                <a:off x="1506969" y="2152172"/>
                <a:ext cx="1525582" cy="1242556"/>
                <a:chOff x="3644293" y="1554311"/>
                <a:chExt cx="2020824" cy="1645920"/>
              </a:xfrm>
            </p:grpSpPr>
            <p:pic>
              <p:nvPicPr>
                <p:cNvPr id="16" name="Picture 15"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17" name="Picture 16" descr="Green square.png"/>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pic>
            <p:nvPicPr>
              <p:cNvPr id="15" name="Picture 14" descr="Screen Shot 2015-04-07 at 9.02.42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3666" y="2271442"/>
                <a:ext cx="1275946" cy="922607"/>
              </a:xfrm>
              <a:prstGeom prst="rect">
                <a:avLst/>
              </a:prstGeom>
            </p:spPr>
          </p:pic>
        </p:grpSp>
      </p:grpSp>
    </p:spTree>
    <p:extLst>
      <p:ext uri="{BB962C8B-B14F-4D97-AF65-F5344CB8AC3E}">
        <p14:creationId xmlns:p14="http://schemas.microsoft.com/office/powerpoint/2010/main" val="17874471"/>
      </p:ext>
    </p:extLst>
  </p:cSld>
  <p:clrMapOvr>
    <a:masterClrMapping/>
  </p:clrMapOvr>
  <p:transition advTm="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24" name="Group 23"/>
          <p:cNvGrpSpPr/>
          <p:nvPr/>
        </p:nvGrpSpPr>
        <p:grpSpPr>
          <a:xfrm>
            <a:off x="2391020" y="1216967"/>
            <a:ext cx="6230097" cy="481176"/>
            <a:chOff x="2162062" y="4304911"/>
            <a:chExt cx="11023975" cy="851426"/>
          </a:xfrm>
        </p:grpSpPr>
        <p:grpSp>
          <p:nvGrpSpPr>
            <p:cNvPr id="25" name="Group 24"/>
            <p:cNvGrpSpPr/>
            <p:nvPr/>
          </p:nvGrpSpPr>
          <p:grpSpPr>
            <a:xfrm>
              <a:off x="2573668" y="4420742"/>
              <a:ext cx="10612369" cy="669012"/>
              <a:chOff x="2513275" y="2896152"/>
              <a:chExt cx="10612369" cy="669012"/>
            </a:xfrm>
          </p:grpSpPr>
          <p:sp>
            <p:nvSpPr>
              <p:cNvPr id="27" name="Rectangle 26"/>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29" name="TextBox 28"/>
          <p:cNvSpPr txBox="1"/>
          <p:nvPr/>
        </p:nvSpPr>
        <p:spPr>
          <a:xfrm>
            <a:off x="2549646" y="1728016"/>
            <a:ext cx="6225336" cy="3708708"/>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Directions: Choose the </a:t>
            </a:r>
            <a:r>
              <a:rPr lang="en-US" sz="2000" u="sng" dirty="0">
                <a:solidFill>
                  <a:srgbClr val="4B4B4B"/>
                </a:solidFill>
                <a:latin typeface="Calibri Light"/>
                <a:ea typeface="Corbel" panose="020B0503020204020204" pitchFamily="34" charset="0"/>
                <a:cs typeface="Times New Roman" panose="02020603050405020304" pitchFamily="18" charset="0"/>
              </a:rPr>
              <a:t>one</a:t>
            </a:r>
            <a:r>
              <a:rPr lang="en-US" sz="2000" dirty="0">
                <a:solidFill>
                  <a:srgbClr val="4B4B4B"/>
                </a:solidFill>
                <a:latin typeface="Calibri Light"/>
                <a:ea typeface="Corbel" panose="020B0503020204020204" pitchFamily="34" charset="0"/>
                <a:cs typeface="Times New Roman" panose="02020603050405020304" pitchFamily="18" charset="0"/>
              </a:rPr>
              <a:t> answer that best solves the problem.</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r>
              <a:rPr lang="en-US" sz="2000" dirty="0">
                <a:solidFill>
                  <a:srgbClr val="4B4B4B"/>
                </a:solidFill>
                <a:latin typeface="Calibri Light"/>
                <a:ea typeface="Corbel" panose="020B0503020204020204" pitchFamily="34" charset="0"/>
                <a:cs typeface="Times New Roman" panose="02020603050405020304" pitchFamily="18" charset="0"/>
              </a:rPr>
              <a:t>There are 4 aces in a deck of 52 playing cards. If one card is taken at random from a deck of playing cards, what is the probability that the card will be an ace? </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8 percent</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50 percent</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25 percent</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10 percent</a:t>
            </a:r>
          </a:p>
        </p:txBody>
      </p:sp>
      <p:pic>
        <p:nvPicPr>
          <p:cNvPr id="11" name="Picture 10"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3183" y="2520570"/>
            <a:ext cx="5188717" cy="613666"/>
          </a:xfrm>
          <a:prstGeom prst="rect">
            <a:avLst/>
          </a:prstGeom>
        </p:spPr>
      </p:pic>
    </p:spTree>
    <p:custDataLst>
      <p:tags r:id="rId1"/>
    </p:custDataLst>
    <p:extLst>
      <p:ext uri="{BB962C8B-B14F-4D97-AF65-F5344CB8AC3E}">
        <p14:creationId xmlns:p14="http://schemas.microsoft.com/office/powerpoint/2010/main" val="1815439378"/>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2"/>
        <p14:stopEvt time="20358" objId="12"/>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19" name="Picture 18" descr="Promp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968" y="3354270"/>
            <a:ext cx="559370" cy="387522"/>
          </a:xfrm>
          <a:prstGeom prst="rect">
            <a:avLst/>
          </a:prstGeom>
        </p:spPr>
      </p:pic>
      <p:pic>
        <p:nvPicPr>
          <p:cNvPr id="31" name="Picture 30"/>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7262443" y="3461683"/>
            <a:ext cx="422042" cy="211157"/>
          </a:xfrm>
          <a:prstGeom prst="rect">
            <a:avLst/>
          </a:prstGeom>
        </p:spPr>
      </p:pic>
      <p:sp>
        <p:nvSpPr>
          <p:cNvPr id="36" name="Rectangle 35"/>
          <p:cNvSpPr/>
          <p:nvPr/>
        </p:nvSpPr>
        <p:spPr>
          <a:xfrm>
            <a:off x="3665190" y="2356583"/>
            <a:ext cx="3593158" cy="401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404040"/>
                </a:solidFill>
                <a:effectLst/>
                <a:latin typeface="+mj-lt"/>
                <a:ea typeface="Corbel" panose="020B0503020204020204" pitchFamily="34" charset="0"/>
                <a:cs typeface="Times New Roman" panose="02020603050405020304" pitchFamily="18" charset="0"/>
              </a:rPr>
              <a:t>The shapes shown are part of a design.</a:t>
            </a:r>
            <a:endParaRPr lang="en-US" sz="14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p:txBody>
      </p:sp>
      <p:sp>
        <p:nvSpPr>
          <p:cNvPr id="37" name="Rectangle 36"/>
          <p:cNvSpPr/>
          <p:nvPr/>
        </p:nvSpPr>
        <p:spPr>
          <a:xfrm>
            <a:off x="3756887" y="2835059"/>
            <a:ext cx="429331" cy="40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Parallelogram 37"/>
          <p:cNvSpPr/>
          <p:nvPr/>
        </p:nvSpPr>
        <p:spPr>
          <a:xfrm>
            <a:off x="4482383" y="2835059"/>
            <a:ext cx="609016" cy="40597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a:effectLst/>
                <a:ea typeface="Corbel" panose="020B0503020204020204" pitchFamily="34" charset="0"/>
                <a:cs typeface="Times New Roman" panose="02020603050405020304" pitchFamily="18" charset="0"/>
              </a:rPr>
              <a:t>         </a:t>
            </a:r>
          </a:p>
        </p:txBody>
      </p:sp>
      <p:sp>
        <p:nvSpPr>
          <p:cNvPr id="39" name="Trapezoid 38"/>
          <p:cNvSpPr/>
          <p:nvPr/>
        </p:nvSpPr>
        <p:spPr>
          <a:xfrm>
            <a:off x="6357611" y="2835061"/>
            <a:ext cx="632586" cy="405979"/>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Rectangle 39"/>
          <p:cNvSpPr/>
          <p:nvPr/>
        </p:nvSpPr>
        <p:spPr>
          <a:xfrm>
            <a:off x="5374381" y="2835061"/>
            <a:ext cx="639434" cy="40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Rectangle 40"/>
          <p:cNvSpPr/>
          <p:nvPr/>
        </p:nvSpPr>
        <p:spPr>
          <a:xfrm>
            <a:off x="3623179" y="3382742"/>
            <a:ext cx="3760570" cy="2306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95288" marR="0" indent="-342900">
              <a:buAutoNum type="arabicPeriod"/>
            </a:pPr>
            <a:r>
              <a:rPr lang="en-US" sz="1400" dirty="0" smtClean="0">
                <a:solidFill>
                  <a:srgbClr val="404040"/>
                </a:solidFill>
                <a:latin typeface="Calibri Light"/>
                <a:ea typeface="Corbel" panose="020B0503020204020204" pitchFamily="34" charset="0"/>
                <a:cs typeface="Calibri Light"/>
              </a:rPr>
              <a:t>What </a:t>
            </a:r>
            <a:r>
              <a:rPr lang="en-US" sz="1400" dirty="0">
                <a:solidFill>
                  <a:srgbClr val="404040"/>
                </a:solidFill>
                <a:latin typeface="Calibri Light"/>
                <a:ea typeface="Corbel" panose="020B0503020204020204" pitchFamily="34" charset="0"/>
                <a:cs typeface="Calibri Light"/>
              </a:rPr>
              <a:t>do all of these </a:t>
            </a:r>
            <a:r>
              <a:rPr lang="en-US" sz="1400" dirty="0" smtClean="0">
                <a:solidFill>
                  <a:srgbClr val="404040"/>
                </a:solidFill>
                <a:latin typeface="Calibri Light"/>
                <a:ea typeface="Corbel" panose="020B0503020204020204" pitchFamily="34" charset="0"/>
                <a:cs typeface="Calibri Light"/>
              </a:rPr>
              <a:t>shapes appear to have</a:t>
            </a:r>
            <a:br>
              <a:rPr lang="en-US" sz="1400" dirty="0" smtClean="0">
                <a:solidFill>
                  <a:srgbClr val="404040"/>
                </a:solidFill>
                <a:latin typeface="Calibri Light"/>
                <a:ea typeface="Corbel" panose="020B0503020204020204" pitchFamily="34" charset="0"/>
                <a:cs typeface="Calibri Light"/>
              </a:rPr>
            </a:br>
            <a:r>
              <a:rPr lang="en-US" sz="1400" dirty="0" smtClean="0">
                <a:solidFill>
                  <a:srgbClr val="404040"/>
                </a:solidFill>
                <a:latin typeface="Calibri Light"/>
                <a:ea typeface="Corbel" panose="020B0503020204020204" pitchFamily="34" charset="0"/>
                <a:cs typeface="Calibri Light"/>
              </a:rPr>
              <a:t>in common?</a:t>
            </a:r>
          </a:p>
          <a:p>
            <a:pPr marL="52388" marR="0"/>
            <a:endParaRPr lang="en-US" sz="1400" dirty="0" smtClean="0">
              <a:solidFill>
                <a:srgbClr val="404040"/>
              </a:solidFill>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four right </a:t>
            </a:r>
            <a:r>
              <a:rPr lang="en-US" sz="1400" dirty="0" smtClean="0">
                <a:solidFill>
                  <a:srgbClr val="404040"/>
                </a:solidFill>
                <a:latin typeface="Calibri Light"/>
                <a:ea typeface="Corbel" panose="020B0503020204020204" pitchFamily="34" charset="0"/>
                <a:cs typeface="Calibri Light"/>
              </a:rPr>
              <a:t>angles.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four equal </a:t>
            </a:r>
            <a:r>
              <a:rPr lang="en-US" sz="1400" dirty="0" smtClean="0">
                <a:solidFill>
                  <a:srgbClr val="404040"/>
                </a:solidFill>
                <a:latin typeface="Calibri Light"/>
                <a:ea typeface="Corbel" panose="020B0503020204020204" pitchFamily="34" charset="0"/>
                <a:cs typeface="Calibri Light"/>
              </a:rPr>
              <a:t>sides.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at least one set </a:t>
            </a:r>
            <a:r>
              <a:rPr lang="en-US" sz="1400" dirty="0" smtClean="0">
                <a:solidFill>
                  <a:srgbClr val="404040"/>
                </a:solidFill>
                <a:latin typeface="Calibri Light"/>
                <a:ea typeface="Corbel" panose="020B0503020204020204" pitchFamily="34" charset="0"/>
                <a:cs typeface="Calibri Light"/>
              </a:rPr>
              <a:t>of perpendicular lines.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at least one set </a:t>
            </a:r>
            <a:r>
              <a:rPr lang="en-US" sz="1400" dirty="0" smtClean="0">
                <a:solidFill>
                  <a:srgbClr val="404040"/>
                </a:solidFill>
                <a:latin typeface="Calibri Light"/>
                <a:ea typeface="Corbel" panose="020B0503020204020204" pitchFamily="34" charset="0"/>
                <a:cs typeface="Calibri Light"/>
              </a:rPr>
              <a:t>of parallel</a:t>
            </a:r>
            <a:br>
              <a:rPr lang="en-US" sz="1400" dirty="0" smtClean="0">
                <a:solidFill>
                  <a:srgbClr val="404040"/>
                </a:solidFill>
                <a:latin typeface="Calibri Light"/>
                <a:ea typeface="Corbel" panose="020B0503020204020204" pitchFamily="34" charset="0"/>
                <a:cs typeface="Calibri Light"/>
              </a:rPr>
            </a:br>
            <a:r>
              <a:rPr lang="en-US" sz="1400" dirty="0" smtClean="0">
                <a:solidFill>
                  <a:srgbClr val="404040"/>
                </a:solidFill>
                <a:latin typeface="Calibri Light"/>
                <a:ea typeface="Corbel" panose="020B0503020204020204" pitchFamily="34" charset="0"/>
                <a:cs typeface="Calibri Light"/>
              </a:rPr>
              <a:t>sides.</a:t>
            </a:r>
            <a:endParaRPr lang="en-US" sz="1600" dirty="0">
              <a:latin typeface="Calibri Light"/>
              <a:ea typeface="Corbel" panose="020B0503020204020204" pitchFamily="34" charset="0"/>
              <a:cs typeface="Calibri Light"/>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p:txBody>
      </p:sp>
      <p:sp>
        <p:nvSpPr>
          <p:cNvPr id="15" name="TextBox 14"/>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789" y="1382501"/>
            <a:ext cx="4762702" cy="697517"/>
          </a:xfrm>
          <a:prstGeom prst="rect">
            <a:avLst/>
          </a:prstGeom>
        </p:spPr>
      </p:pic>
    </p:spTree>
    <p:extLst>
      <p:ext uri="{BB962C8B-B14F-4D97-AF65-F5344CB8AC3E}">
        <p14:creationId xmlns:p14="http://schemas.microsoft.com/office/powerpoint/2010/main" val="1038272351"/>
      </p:ext>
    </p:extLst>
  </p:cSld>
  <p:clrMapOvr>
    <a:masterClrMapping/>
  </p:clrMapOvr>
  <p:transition advClick="0" advTm="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53" name="Rounded Rectangle 52"/>
          <p:cNvSpPr/>
          <p:nvPr/>
        </p:nvSpPr>
        <p:spPr>
          <a:xfrm>
            <a:off x="2683544" y="1379105"/>
            <a:ext cx="5812758" cy="183296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r>
              <a:rPr lang="en-US" sz="2800" dirty="0">
                <a:solidFill>
                  <a:schemeClr val="accent2"/>
                </a:solidFill>
                <a:latin typeface="Calibri"/>
                <a:cs typeface="Calibri"/>
              </a:rPr>
              <a:t>p</a:t>
            </a:r>
            <a:r>
              <a:rPr lang="en-US" sz="2800" dirty="0" smtClean="0">
                <a:solidFill>
                  <a:schemeClr val="accent2"/>
                </a:solidFill>
                <a:latin typeface="Calibri"/>
                <a:cs typeface="Calibri"/>
              </a:rPr>
              <a:t>rompt</a:t>
            </a:r>
          </a:p>
          <a:p>
            <a:pPr marL="1082675"/>
            <a:r>
              <a:rPr lang="en-US" sz="2400" dirty="0">
                <a:solidFill>
                  <a:srgbClr val="4B4B4B"/>
                </a:solidFill>
                <a:latin typeface="Calibri Light"/>
                <a:cs typeface="Calibri Light"/>
              </a:rPr>
              <a:t>p</a:t>
            </a:r>
            <a:r>
              <a:rPr lang="en-US" sz="2400" dirty="0" smtClean="0">
                <a:solidFill>
                  <a:srgbClr val="4B4B4B"/>
                </a:solidFill>
                <a:latin typeface="Calibri Light"/>
                <a:cs typeface="Calibri Light"/>
              </a:rPr>
              <a:t>art of a multiple-choice assessment item that asks a question or describes a task</a:t>
            </a:r>
            <a:endParaRPr lang="en-US" sz="2400" dirty="0">
              <a:solidFill>
                <a:srgbClr val="4B4B4B"/>
              </a:solidFill>
              <a:latin typeface="Calibri Light"/>
              <a:cs typeface="Calibri Light"/>
            </a:endParaRPr>
          </a:p>
        </p:txBody>
      </p:sp>
      <p:pic>
        <p:nvPicPr>
          <p:cNvPr id="54" name="Picture 53" descr="Large red rectang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7175" y="1381212"/>
            <a:ext cx="5840048" cy="1851847"/>
          </a:xfrm>
          <a:prstGeom prst="rect">
            <a:avLst/>
          </a:prstGeom>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5786" y="1244539"/>
            <a:ext cx="1138268" cy="1514476"/>
          </a:xfrm>
          <a:prstGeom prst="rect">
            <a:avLst/>
          </a:prstGeom>
        </p:spPr>
      </p:pic>
      <p:grpSp>
        <p:nvGrpSpPr>
          <p:cNvPr id="3" name="Group 2"/>
          <p:cNvGrpSpPr/>
          <p:nvPr/>
        </p:nvGrpSpPr>
        <p:grpSpPr>
          <a:xfrm>
            <a:off x="2542878" y="3243501"/>
            <a:ext cx="6111898" cy="684024"/>
            <a:chOff x="2542878" y="3243501"/>
            <a:chExt cx="6111898" cy="684024"/>
          </a:xfrm>
        </p:grpSpPr>
        <p:grpSp>
          <p:nvGrpSpPr>
            <p:cNvPr id="68" name="Group 67"/>
            <p:cNvGrpSpPr/>
            <p:nvPr/>
          </p:nvGrpSpPr>
          <p:grpSpPr>
            <a:xfrm>
              <a:off x="2542878" y="3243501"/>
              <a:ext cx="670653" cy="643873"/>
              <a:chOff x="2774227" y="2421928"/>
              <a:chExt cx="1304051" cy="1251980"/>
            </a:xfrm>
          </p:grpSpPr>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71" name="TextBox 70"/>
            <p:cNvSpPr txBox="1"/>
            <p:nvPr/>
          </p:nvSpPr>
          <p:spPr>
            <a:xfrm>
              <a:off x="3255866" y="3281194"/>
              <a:ext cx="5398910" cy="646331"/>
            </a:xfrm>
            <a:prstGeom prst="rect">
              <a:avLst/>
            </a:prstGeom>
            <a:noFill/>
          </p:spPr>
          <p:txBody>
            <a:bodyPr wrap="square" rtlCol="0">
              <a:spAutoFit/>
            </a:bodyPr>
            <a:lstStyle/>
            <a:p>
              <a:r>
                <a:rPr lang="en-US" dirty="0" smtClean="0">
                  <a:solidFill>
                    <a:srgbClr val="4B4B4B"/>
                  </a:solidFill>
                  <a:latin typeface="Calibri Light"/>
                  <a:cs typeface="Calibri Light"/>
                </a:rPr>
                <a:t>Frame prompts positively or emphasize negative key words</a:t>
              </a:r>
            </a:p>
          </p:txBody>
        </p:sp>
      </p:grpSp>
      <p:sp>
        <p:nvSpPr>
          <p:cNvPr id="14" name="TextBox 13"/>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4627254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4"/>
        <p14:stopEvt time="20893" objId="14"/>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9" name="Group 8"/>
          <p:cNvGrpSpPr/>
          <p:nvPr/>
        </p:nvGrpSpPr>
        <p:grpSpPr>
          <a:xfrm>
            <a:off x="2391020" y="1216967"/>
            <a:ext cx="6230097" cy="481176"/>
            <a:chOff x="2162062" y="4304911"/>
            <a:chExt cx="11023975" cy="851426"/>
          </a:xfrm>
        </p:grpSpPr>
        <p:grpSp>
          <p:nvGrpSpPr>
            <p:cNvPr id="10" name="Group 9"/>
            <p:cNvGrpSpPr/>
            <p:nvPr/>
          </p:nvGrpSpPr>
          <p:grpSpPr>
            <a:xfrm>
              <a:off x="2573668" y="4420742"/>
              <a:ext cx="10612369" cy="669012"/>
              <a:chOff x="2513275" y="2896152"/>
              <a:chExt cx="10612369" cy="669012"/>
            </a:xfrm>
          </p:grpSpPr>
          <p:sp>
            <p:nvSpPr>
              <p:cNvPr id="12" name="Rectangle 11"/>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4" name="TextBox 13"/>
          <p:cNvSpPr txBox="1"/>
          <p:nvPr/>
        </p:nvSpPr>
        <p:spPr>
          <a:xfrm>
            <a:off x="2549646" y="1728016"/>
            <a:ext cx="6225336" cy="4201150"/>
          </a:xfrm>
          <a:prstGeom prst="rect">
            <a:avLst/>
          </a:prstGeom>
          <a:noFill/>
        </p:spPr>
        <p:txBody>
          <a:bodyPr wrap="square" rtlCol="0">
            <a:spAutoFit/>
          </a:bodyPr>
          <a:lstStyle/>
          <a:p>
            <a:r>
              <a:rPr lang="en-US" dirty="0">
                <a:solidFill>
                  <a:srgbClr val="4B4B4B"/>
                </a:solidFill>
                <a:latin typeface="Calibri Light"/>
                <a:ea typeface="Corbel" panose="020B0503020204020204" pitchFamily="34" charset="0"/>
                <a:cs typeface="Times New Roman" panose="02020603050405020304" pitchFamily="18" charset="0"/>
              </a:rPr>
              <a:t>A student is revising this paragraph and needs to take out information that does not support why birds make good pets. </a:t>
            </a:r>
            <a:endParaRPr lang="en-US" dirty="0" smtClean="0">
              <a:solidFill>
                <a:srgbClr val="4B4B4B"/>
              </a:solidFill>
              <a:latin typeface="Calibri Light"/>
              <a:ea typeface="Corbel" panose="020B0503020204020204" pitchFamily="34" charset="0"/>
              <a:cs typeface="Times New Roman" panose="02020603050405020304" pitchFamily="18" charset="0"/>
            </a:endParaRPr>
          </a:p>
          <a:p>
            <a:endParaRPr lang="en-US" dirty="0">
              <a:solidFill>
                <a:srgbClr val="4B4B4B"/>
              </a:solidFill>
              <a:latin typeface="Calibri Light"/>
              <a:ea typeface="Corbel" panose="020B0503020204020204" pitchFamily="34" charset="0"/>
              <a:cs typeface="Times New Roman" panose="02020603050405020304" pitchFamily="18" charset="0"/>
            </a:endParaRPr>
          </a:p>
          <a:p>
            <a:r>
              <a:rPr lang="en-US" i="1" dirty="0" smtClean="0">
                <a:solidFill>
                  <a:srgbClr val="4B4B4B"/>
                </a:solidFill>
                <a:latin typeface="Calibri Light"/>
                <a:ea typeface="Corbel" panose="020B0503020204020204" pitchFamily="34" charset="0"/>
                <a:cs typeface="Times New Roman" panose="02020603050405020304" pitchFamily="18" charset="0"/>
              </a:rPr>
              <a:t>There </a:t>
            </a:r>
            <a:r>
              <a:rPr lang="en-US" i="1" dirty="0">
                <a:solidFill>
                  <a:srgbClr val="4B4B4B"/>
                </a:solidFill>
                <a:latin typeface="Calibri Light"/>
                <a:ea typeface="Corbel" panose="020B0503020204020204" pitchFamily="34" charset="0"/>
                <a:cs typeface="Times New Roman" panose="02020603050405020304" pitchFamily="18" charset="0"/>
              </a:rPr>
              <a:t>are many reasons why people keep birds as pets. Canaries sing beautiful songs. Parakeets will sit on your shoulder. Parrots can talk to you. Birds fly outdoors. Pet birds can be fun. </a:t>
            </a:r>
          </a:p>
          <a:p>
            <a:endParaRPr lang="en-US" dirty="0">
              <a:solidFill>
                <a:srgbClr val="4B4B4B"/>
              </a:solidFill>
              <a:latin typeface="Calibri Light"/>
              <a:ea typeface="Corbel" panose="020B0503020204020204" pitchFamily="34" charset="0"/>
              <a:cs typeface="Times New Roman" panose="02020603050405020304" pitchFamily="18" charset="0"/>
            </a:endParaRPr>
          </a:p>
          <a:p>
            <a:r>
              <a:rPr lang="en-US" dirty="0" smtClean="0">
                <a:solidFill>
                  <a:srgbClr val="4B4B4B"/>
                </a:solidFill>
                <a:latin typeface="Calibri Light"/>
                <a:ea typeface="Corbel" panose="020B0503020204020204" pitchFamily="34" charset="0"/>
                <a:cs typeface="Times New Roman" panose="02020603050405020304" pitchFamily="18" charset="0"/>
              </a:rPr>
              <a:t>Which </a:t>
            </a:r>
            <a:r>
              <a:rPr lang="en-US" dirty="0">
                <a:solidFill>
                  <a:srgbClr val="4B4B4B"/>
                </a:solidFill>
                <a:latin typeface="Calibri Light"/>
                <a:ea typeface="Corbel" panose="020B0503020204020204" pitchFamily="34" charset="0"/>
                <a:cs typeface="Times New Roman" panose="02020603050405020304" pitchFamily="18" charset="0"/>
              </a:rPr>
              <a:t>of the following sentences does not support why birds make good pets</a:t>
            </a:r>
            <a:r>
              <a:rPr lang="en-US" dirty="0" smtClean="0">
                <a:solidFill>
                  <a:srgbClr val="4B4B4B"/>
                </a:solidFill>
                <a:latin typeface="Calibri Light"/>
                <a:ea typeface="Corbel" panose="020B0503020204020204" pitchFamily="34" charset="0"/>
                <a:cs typeface="Times New Roman" panose="02020603050405020304" pitchFamily="18" charset="0"/>
              </a:rPr>
              <a:t>?</a:t>
            </a:r>
            <a:endParaRPr lang="en-US" dirty="0">
              <a:solidFill>
                <a:srgbClr val="4B4B4B"/>
              </a:solidFill>
              <a:latin typeface="Calibri Light"/>
              <a:ea typeface="Corbel" panose="020B0503020204020204" pitchFamily="34" charset="0"/>
              <a:cs typeface="Times New Roman" panose="02020603050405020304" pitchFamily="18" charset="0"/>
            </a:endParaRPr>
          </a:p>
          <a:p>
            <a:r>
              <a:rPr lang="en-US"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“Canaries sing beautiful songs.”</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“Parakeets will sit on your shoulder.”</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“Parrots can talk to you.”</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“Birds fly outdoors.”</a:t>
            </a:r>
          </a:p>
        </p:txBody>
      </p:sp>
      <p:sp>
        <p:nvSpPr>
          <p:cNvPr id="15" name="TextBox 14"/>
          <p:cNvSpPr txBox="1"/>
          <p:nvPr/>
        </p:nvSpPr>
        <p:spPr>
          <a:xfrm>
            <a:off x="2279228" y="6176970"/>
            <a:ext cx="6493252" cy="246221"/>
          </a:xfrm>
          <a:prstGeom prst="rect">
            <a:avLst/>
          </a:prstGeom>
          <a:noFill/>
        </p:spPr>
        <p:txBody>
          <a:bodyPr wrap="square" rtlCol="0">
            <a:spAutoFit/>
          </a:bodyPr>
          <a:lstStyle/>
          <a:p>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Haywood County Schools, “Smarter Balanced Test Items Samples: ELA Grade 3.” </a:t>
            </a:r>
          </a:p>
        </p:txBody>
      </p:sp>
    </p:spTree>
    <p:extLst>
      <p:ext uri="{BB962C8B-B14F-4D97-AF65-F5344CB8AC3E}">
        <p14:creationId xmlns:p14="http://schemas.microsoft.com/office/powerpoint/2010/main" val="5352578"/>
      </p:ext>
    </p:extLst>
  </p:cSld>
  <p:clrMapOvr>
    <a:masterClrMapping/>
  </p:clrMapOvr>
  <p:transition advClick="0" advTm="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9" name="Group 8"/>
          <p:cNvGrpSpPr/>
          <p:nvPr/>
        </p:nvGrpSpPr>
        <p:grpSpPr>
          <a:xfrm>
            <a:off x="2391020" y="1216967"/>
            <a:ext cx="6230097" cy="481176"/>
            <a:chOff x="2162062" y="4304911"/>
            <a:chExt cx="11023975" cy="851426"/>
          </a:xfrm>
        </p:grpSpPr>
        <p:grpSp>
          <p:nvGrpSpPr>
            <p:cNvPr id="10" name="Group 9"/>
            <p:cNvGrpSpPr/>
            <p:nvPr/>
          </p:nvGrpSpPr>
          <p:grpSpPr>
            <a:xfrm>
              <a:off x="2573668" y="4420742"/>
              <a:ext cx="10612369" cy="669012"/>
              <a:chOff x="2513275" y="2896152"/>
              <a:chExt cx="10612369" cy="669012"/>
            </a:xfrm>
          </p:grpSpPr>
          <p:sp>
            <p:nvSpPr>
              <p:cNvPr id="12" name="Rectangle 11"/>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4" name="TextBox 13"/>
          <p:cNvSpPr txBox="1"/>
          <p:nvPr/>
        </p:nvSpPr>
        <p:spPr>
          <a:xfrm>
            <a:off x="2549646" y="1728016"/>
            <a:ext cx="6225336" cy="4201150"/>
          </a:xfrm>
          <a:prstGeom prst="rect">
            <a:avLst/>
          </a:prstGeom>
          <a:noFill/>
        </p:spPr>
        <p:txBody>
          <a:bodyPr wrap="square" rtlCol="0">
            <a:spAutoFit/>
          </a:bodyPr>
          <a:lstStyle/>
          <a:p>
            <a:r>
              <a:rPr lang="en-US" dirty="0">
                <a:solidFill>
                  <a:srgbClr val="4B4B4B"/>
                </a:solidFill>
                <a:latin typeface="Calibri Light"/>
                <a:ea typeface="Corbel" panose="020B0503020204020204" pitchFamily="34" charset="0"/>
                <a:cs typeface="Times New Roman" panose="02020603050405020304" pitchFamily="18" charset="0"/>
              </a:rPr>
              <a:t>A student is revising this paragraph and needs to take out information that does </a:t>
            </a:r>
            <a:r>
              <a:rPr lang="en-US" u="sng" dirty="0">
                <a:solidFill>
                  <a:srgbClr val="4B4B4B"/>
                </a:solidFill>
                <a:latin typeface="Calibri Light"/>
                <a:ea typeface="Corbel" panose="020B0503020204020204" pitchFamily="34" charset="0"/>
                <a:cs typeface="Times New Roman" panose="02020603050405020304" pitchFamily="18" charset="0"/>
              </a:rPr>
              <a:t>NOT</a:t>
            </a:r>
            <a:r>
              <a:rPr lang="en-US" dirty="0">
                <a:solidFill>
                  <a:srgbClr val="4B4B4B"/>
                </a:solidFill>
                <a:latin typeface="Calibri Light"/>
                <a:ea typeface="Corbel" panose="020B0503020204020204" pitchFamily="34" charset="0"/>
                <a:cs typeface="Times New Roman" panose="02020603050405020304" pitchFamily="18" charset="0"/>
              </a:rPr>
              <a:t> support why birds make good pets</a:t>
            </a:r>
            <a:r>
              <a:rPr lang="en-US" dirty="0" smtClean="0">
                <a:solidFill>
                  <a:srgbClr val="4B4B4B"/>
                </a:solidFill>
                <a:latin typeface="Calibri Light"/>
                <a:ea typeface="Corbel" panose="020B0503020204020204" pitchFamily="34" charset="0"/>
                <a:cs typeface="Times New Roman" panose="02020603050405020304" pitchFamily="18" charset="0"/>
              </a:rPr>
              <a:t>.</a:t>
            </a:r>
          </a:p>
          <a:p>
            <a:endParaRPr lang="en-US" dirty="0">
              <a:solidFill>
                <a:srgbClr val="4B4B4B"/>
              </a:solidFill>
              <a:latin typeface="Calibri Light"/>
              <a:ea typeface="Corbel" panose="020B0503020204020204" pitchFamily="34" charset="0"/>
              <a:cs typeface="Times New Roman" panose="02020603050405020304" pitchFamily="18" charset="0"/>
            </a:endParaRPr>
          </a:p>
          <a:p>
            <a:r>
              <a:rPr lang="en-US" i="1" dirty="0" smtClean="0">
                <a:solidFill>
                  <a:srgbClr val="4B4B4B"/>
                </a:solidFill>
                <a:latin typeface="Calibri Light"/>
                <a:ea typeface="Corbel" panose="020B0503020204020204" pitchFamily="34" charset="0"/>
                <a:cs typeface="Times New Roman" panose="02020603050405020304" pitchFamily="18" charset="0"/>
              </a:rPr>
              <a:t>There </a:t>
            </a:r>
            <a:r>
              <a:rPr lang="en-US" i="1" dirty="0">
                <a:solidFill>
                  <a:srgbClr val="4B4B4B"/>
                </a:solidFill>
                <a:latin typeface="Calibri Light"/>
                <a:ea typeface="Corbel" panose="020B0503020204020204" pitchFamily="34" charset="0"/>
                <a:cs typeface="Times New Roman" panose="02020603050405020304" pitchFamily="18" charset="0"/>
              </a:rPr>
              <a:t>are many reasons why people keep birds as pets. Canaries sing beautiful songs. Parakeets will sit on your shoulder. Parrots can talk to you. Birds fly outdoors. Pet birds can be fun. </a:t>
            </a:r>
          </a:p>
          <a:p>
            <a:endParaRPr lang="en-US" dirty="0">
              <a:solidFill>
                <a:srgbClr val="4B4B4B"/>
              </a:solidFill>
              <a:latin typeface="Calibri Light"/>
              <a:ea typeface="Corbel" panose="020B0503020204020204" pitchFamily="34" charset="0"/>
              <a:cs typeface="Times New Roman" panose="02020603050405020304" pitchFamily="18" charset="0"/>
            </a:endParaRPr>
          </a:p>
          <a:p>
            <a:r>
              <a:rPr lang="en-US" dirty="0" smtClean="0">
                <a:solidFill>
                  <a:srgbClr val="4B4B4B"/>
                </a:solidFill>
                <a:latin typeface="Calibri Light"/>
                <a:ea typeface="Corbel" panose="020B0503020204020204" pitchFamily="34" charset="0"/>
                <a:cs typeface="Times New Roman" panose="02020603050405020304" pitchFamily="18" charset="0"/>
              </a:rPr>
              <a:t>Which </a:t>
            </a:r>
            <a:r>
              <a:rPr lang="en-US" dirty="0">
                <a:solidFill>
                  <a:srgbClr val="4B4B4B"/>
                </a:solidFill>
                <a:latin typeface="Calibri Light"/>
                <a:ea typeface="Corbel" panose="020B0503020204020204" pitchFamily="34" charset="0"/>
                <a:cs typeface="Times New Roman" panose="02020603050405020304" pitchFamily="18" charset="0"/>
              </a:rPr>
              <a:t>of the following sentences does not support why birds make good pets</a:t>
            </a:r>
            <a:r>
              <a:rPr lang="en-US" dirty="0" smtClean="0">
                <a:solidFill>
                  <a:srgbClr val="4B4B4B"/>
                </a:solidFill>
                <a:latin typeface="Calibri Light"/>
                <a:ea typeface="Corbel" panose="020B0503020204020204" pitchFamily="34" charset="0"/>
                <a:cs typeface="Times New Roman" panose="02020603050405020304" pitchFamily="18" charset="0"/>
              </a:rPr>
              <a:t>?</a:t>
            </a:r>
            <a:endParaRPr lang="en-US" dirty="0">
              <a:solidFill>
                <a:srgbClr val="4B4B4B"/>
              </a:solidFill>
              <a:latin typeface="Calibri Light"/>
              <a:ea typeface="Corbel" panose="020B0503020204020204" pitchFamily="34" charset="0"/>
              <a:cs typeface="Times New Roman" panose="02020603050405020304" pitchFamily="18" charset="0"/>
            </a:endParaRPr>
          </a:p>
          <a:p>
            <a:r>
              <a:rPr lang="en-US"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“Canaries sing beautiful songs.”</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“Parakeets will sit on your shoulder.”</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“Parrots can talk to you.”</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“Birds fly outdoors.”</a:t>
            </a:r>
          </a:p>
        </p:txBody>
      </p:sp>
      <p:pic>
        <p:nvPicPr>
          <p:cNvPr id="16" name="Picture 15" descr="Green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999" y="1864108"/>
            <a:ext cx="669471" cy="613666"/>
          </a:xfrm>
          <a:prstGeom prst="rect">
            <a:avLst/>
          </a:prstGeom>
        </p:spPr>
      </p:pic>
    </p:spTree>
    <p:extLst>
      <p:ext uri="{BB962C8B-B14F-4D97-AF65-F5344CB8AC3E}">
        <p14:creationId xmlns:p14="http://schemas.microsoft.com/office/powerpoint/2010/main" val="2027353115"/>
      </p:ext>
    </p:extLst>
  </p:cSld>
  <p:clrMapOvr>
    <a:masterClrMapping/>
  </p:clrMapOvr>
  <p:transition advClick="0"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1" name="Rounded Rectangle 30"/>
          <p:cNvSpPr/>
          <p:nvPr/>
        </p:nvSpPr>
        <p:spPr>
          <a:xfrm>
            <a:off x="2683544" y="1379105"/>
            <a:ext cx="5812758" cy="183296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r>
              <a:rPr lang="en-US" sz="2800" dirty="0">
                <a:solidFill>
                  <a:schemeClr val="accent2"/>
                </a:solidFill>
                <a:latin typeface="Calibri"/>
                <a:cs typeface="Calibri"/>
              </a:rPr>
              <a:t>p</a:t>
            </a:r>
            <a:r>
              <a:rPr lang="en-US" sz="2800" dirty="0" smtClean="0">
                <a:solidFill>
                  <a:schemeClr val="accent2"/>
                </a:solidFill>
                <a:latin typeface="Calibri"/>
                <a:cs typeface="Calibri"/>
              </a:rPr>
              <a:t>rompt</a:t>
            </a:r>
          </a:p>
          <a:p>
            <a:pPr marL="1082675"/>
            <a:r>
              <a:rPr lang="en-US" sz="2400" dirty="0">
                <a:solidFill>
                  <a:srgbClr val="4B4B4B"/>
                </a:solidFill>
                <a:latin typeface="Calibri Light"/>
                <a:cs typeface="Calibri Light"/>
              </a:rPr>
              <a:t>p</a:t>
            </a:r>
            <a:r>
              <a:rPr lang="en-US" sz="2400" dirty="0" smtClean="0">
                <a:solidFill>
                  <a:srgbClr val="4B4B4B"/>
                </a:solidFill>
                <a:latin typeface="Calibri Light"/>
                <a:cs typeface="Calibri Light"/>
              </a:rPr>
              <a:t>art of a multiple-choice assessment item that asks a question or describes a task</a:t>
            </a:r>
            <a:endParaRPr lang="en-US" sz="2400" dirty="0">
              <a:solidFill>
                <a:srgbClr val="4B4B4B"/>
              </a:solidFill>
              <a:latin typeface="Calibri Light"/>
              <a:cs typeface="Calibri Light"/>
            </a:endParaRPr>
          </a:p>
        </p:txBody>
      </p:sp>
      <p:pic>
        <p:nvPicPr>
          <p:cNvPr id="32" name="Picture 31" descr="Large red rectang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7175" y="1381212"/>
            <a:ext cx="5840048" cy="1851847"/>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5786" y="1244539"/>
            <a:ext cx="1138268" cy="1514476"/>
          </a:xfrm>
          <a:prstGeom prst="rect">
            <a:avLst/>
          </a:prstGeom>
        </p:spPr>
      </p:pic>
      <p:grpSp>
        <p:nvGrpSpPr>
          <p:cNvPr id="66" name="Group 65"/>
          <p:cNvGrpSpPr/>
          <p:nvPr/>
        </p:nvGrpSpPr>
        <p:grpSpPr>
          <a:xfrm>
            <a:off x="2542878" y="3243501"/>
            <a:ext cx="670653" cy="643873"/>
            <a:chOff x="2774227" y="2421928"/>
            <a:chExt cx="1304051" cy="1251980"/>
          </a:xfrm>
        </p:grpSpPr>
        <p:pic>
          <p:nvPicPr>
            <p:cNvPr id="67" name="Picture 6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68" name="Picture 6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sp>
        <p:nvSpPr>
          <p:cNvPr id="69" name="TextBox 68"/>
          <p:cNvSpPr txBox="1"/>
          <p:nvPr/>
        </p:nvSpPr>
        <p:spPr>
          <a:xfrm>
            <a:off x="3255866" y="3281194"/>
            <a:ext cx="5398910" cy="646331"/>
          </a:xfrm>
          <a:prstGeom prst="rect">
            <a:avLst/>
          </a:prstGeom>
          <a:noFill/>
        </p:spPr>
        <p:txBody>
          <a:bodyPr wrap="square" rtlCol="0">
            <a:spAutoFit/>
          </a:bodyPr>
          <a:lstStyle/>
          <a:p>
            <a:r>
              <a:rPr lang="en-US" dirty="0" smtClean="0">
                <a:solidFill>
                  <a:srgbClr val="4B4B4B"/>
                </a:solidFill>
                <a:latin typeface="Calibri Light"/>
                <a:cs typeface="Calibri Light"/>
              </a:rPr>
              <a:t>Frame prompts positively or emphasize negative key words</a:t>
            </a:r>
          </a:p>
        </p:txBody>
      </p:sp>
      <p:grpSp>
        <p:nvGrpSpPr>
          <p:cNvPr id="3" name="Group 2"/>
          <p:cNvGrpSpPr/>
          <p:nvPr/>
        </p:nvGrpSpPr>
        <p:grpSpPr>
          <a:xfrm>
            <a:off x="2548730" y="3884341"/>
            <a:ext cx="6124110" cy="682932"/>
            <a:chOff x="2548730" y="3884341"/>
            <a:chExt cx="6124110" cy="682932"/>
          </a:xfrm>
        </p:grpSpPr>
        <p:grpSp>
          <p:nvGrpSpPr>
            <p:cNvPr id="70" name="Group 69"/>
            <p:cNvGrpSpPr/>
            <p:nvPr/>
          </p:nvGrpSpPr>
          <p:grpSpPr>
            <a:xfrm>
              <a:off x="2548730" y="3884341"/>
              <a:ext cx="670653" cy="643873"/>
              <a:chOff x="2774227" y="2421928"/>
              <a:chExt cx="1304051" cy="1251980"/>
            </a:xfrm>
          </p:grpSpPr>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80" name="TextBox 79"/>
            <p:cNvSpPr txBox="1"/>
            <p:nvPr/>
          </p:nvSpPr>
          <p:spPr>
            <a:xfrm>
              <a:off x="3273930" y="3920942"/>
              <a:ext cx="5398910" cy="646331"/>
            </a:xfrm>
            <a:prstGeom prst="rect">
              <a:avLst/>
            </a:prstGeom>
            <a:noFill/>
          </p:spPr>
          <p:txBody>
            <a:bodyPr wrap="square" rtlCol="0">
              <a:spAutoFit/>
            </a:bodyPr>
            <a:lstStyle/>
            <a:p>
              <a:r>
                <a:rPr lang="en-US" dirty="0">
                  <a:solidFill>
                    <a:srgbClr val="4B4B4B"/>
                  </a:solidFill>
                  <a:latin typeface="Calibri Light"/>
                  <a:cs typeface="Calibri Light"/>
                </a:rPr>
                <a:t>Ensure that prompts do not require that students know information not included in the prompt</a:t>
              </a:r>
            </a:p>
          </p:txBody>
        </p:sp>
      </p:grpSp>
      <p:sp>
        <p:nvSpPr>
          <p:cNvPr id="18" name="TextBox 17"/>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0827023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9"/>
        <p14:stopEvt time="6699" objId="19"/>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37447"/>
          </a:xfrm>
        </p:spPr>
        <p:txBody>
          <a:bodyPr/>
          <a:lstStyle/>
          <a:p>
            <a:r>
              <a:rPr lang="en-US" dirty="0" smtClean="0"/>
              <a:t>INTRODUCTION &amp; OBJECTIVES</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9" y="1413389"/>
            <a:ext cx="1004498" cy="1011402"/>
          </a:xfrm>
          <a:prstGeom prst="rect">
            <a:avLst/>
          </a:prstGeom>
        </p:spPr>
      </p:pic>
      <p:grpSp>
        <p:nvGrpSpPr>
          <p:cNvPr id="5" name="Group 4"/>
          <p:cNvGrpSpPr/>
          <p:nvPr/>
        </p:nvGrpSpPr>
        <p:grpSpPr>
          <a:xfrm>
            <a:off x="1086240" y="1184369"/>
            <a:ext cx="7603573" cy="1546889"/>
            <a:chOff x="1086240" y="1184369"/>
            <a:chExt cx="7603573" cy="1546889"/>
          </a:xfrm>
        </p:grpSpPr>
        <p:sp>
          <p:nvSpPr>
            <p:cNvPr id="6" name="Rounded Rectangle 5"/>
            <p:cNvSpPr/>
            <p:nvPr/>
          </p:nvSpPr>
          <p:spPr>
            <a:xfrm>
              <a:off x="2169559" y="1184369"/>
              <a:ext cx="6520254"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50800" defTabSz="889000">
                <a:lnSpc>
                  <a:spcPct val="90000"/>
                </a:lnSpc>
                <a:spcBef>
                  <a:spcPct val="0"/>
                </a:spcBef>
              </a:pPr>
              <a:r>
                <a:rPr lang="en-US" sz="2400" dirty="0" smtClean="0">
                  <a:solidFill>
                    <a:srgbClr val="4B4B4B"/>
                  </a:solidFill>
                  <a:latin typeface="Calibri Light"/>
                  <a:cs typeface="Calibri Light"/>
                </a:rPr>
                <a:t>Define what a </a:t>
              </a:r>
              <a:r>
                <a:rPr lang="en-US" sz="2400" b="1" dirty="0" smtClean="0">
                  <a:solidFill>
                    <a:schemeClr val="accent4"/>
                  </a:solidFill>
                  <a:latin typeface="Calibri Light"/>
                  <a:cs typeface="Calibri Light"/>
                </a:rPr>
                <a:t>SELECTED-RESPONSE </a:t>
              </a:r>
              <a:r>
                <a:rPr lang="en-US" sz="2400" dirty="0" smtClean="0">
                  <a:solidFill>
                    <a:srgbClr val="4B4B4B"/>
                  </a:solidFill>
                  <a:latin typeface="Calibri Light"/>
                  <a:cs typeface="Calibri Light"/>
                </a:rPr>
                <a:t>item is</a:t>
              </a:r>
              <a:endParaRPr lang="en-US" sz="2400" b="1" dirty="0" smtClean="0">
                <a:solidFill>
                  <a:srgbClr val="588DC1"/>
                </a:solidFill>
                <a:latin typeface="Calibri Light"/>
                <a:cs typeface="Calibri Ligh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40" y="1184369"/>
              <a:ext cx="1147042" cy="1070163"/>
            </a:xfrm>
            <a:prstGeom prst="rect">
              <a:avLst/>
            </a:prstGeom>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8" y="5125196"/>
            <a:ext cx="1004498" cy="1011402"/>
          </a:xfrm>
          <a:prstGeom prst="rect">
            <a:avLst/>
          </a:prstGeom>
        </p:spPr>
      </p:pic>
      <p:grpSp>
        <p:nvGrpSpPr>
          <p:cNvPr id="9" name="Group 8"/>
          <p:cNvGrpSpPr/>
          <p:nvPr/>
        </p:nvGrpSpPr>
        <p:grpSpPr>
          <a:xfrm>
            <a:off x="1086239" y="4877478"/>
            <a:ext cx="7627092" cy="1546889"/>
            <a:chOff x="1086239" y="4877478"/>
            <a:chExt cx="7627092" cy="1546889"/>
          </a:xfrm>
        </p:grpSpPr>
        <p:sp>
          <p:nvSpPr>
            <p:cNvPr id="10" name="Rounded Rectangle 9"/>
            <p:cNvSpPr/>
            <p:nvPr/>
          </p:nvSpPr>
          <p:spPr>
            <a:xfrm>
              <a:off x="2157468" y="4877478"/>
              <a:ext cx="6555863"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119063" defTabSz="889000">
                <a:lnSpc>
                  <a:spcPct val="90000"/>
                </a:lnSpc>
                <a:spcBef>
                  <a:spcPct val="0"/>
                </a:spcBef>
              </a:pPr>
              <a:r>
                <a:rPr lang="en-US" sz="2400" dirty="0" smtClean="0">
                  <a:solidFill>
                    <a:srgbClr val="4B4B4B"/>
                  </a:solidFill>
                  <a:latin typeface="Calibri Light"/>
                  <a:cs typeface="Calibri Light"/>
                </a:rPr>
                <a:t>Use the </a:t>
              </a:r>
              <a:r>
                <a:rPr lang="en-US" sz="2400" b="1" dirty="0" smtClean="0">
                  <a:solidFill>
                    <a:schemeClr val="accent4"/>
                  </a:solidFill>
                  <a:latin typeface="Calibri Light"/>
                  <a:cs typeface="Calibri Light"/>
                </a:rPr>
                <a:t>ASSESSMENT BLUEPRINT </a:t>
              </a:r>
              <a:r>
                <a:rPr lang="en-US" sz="2400" dirty="0" smtClean="0">
                  <a:solidFill>
                    <a:srgbClr val="4B4B4B"/>
                  </a:solidFill>
                  <a:latin typeface="Calibri Light"/>
                  <a:cs typeface="Calibri Light"/>
                </a:rPr>
                <a:t>to help you design assessment items</a:t>
              </a:r>
              <a:endParaRPr lang="en-US" sz="2400" b="1" dirty="0">
                <a:solidFill>
                  <a:schemeClr val="accent4"/>
                </a:solidFill>
                <a:latin typeface="Calibri Light"/>
                <a:cs typeface="Calibri Light"/>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39" y="4896176"/>
              <a:ext cx="1147042" cy="1070163"/>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8" y="2650359"/>
            <a:ext cx="1004498" cy="1011402"/>
          </a:xfrm>
          <a:prstGeom prst="rect">
            <a:avLst/>
          </a:prstGeom>
        </p:spPr>
      </p:pic>
      <p:grpSp>
        <p:nvGrpSpPr>
          <p:cNvPr id="13" name="Group 12"/>
          <p:cNvGrpSpPr/>
          <p:nvPr/>
        </p:nvGrpSpPr>
        <p:grpSpPr>
          <a:xfrm>
            <a:off x="1086239" y="2385806"/>
            <a:ext cx="7615332" cy="1529755"/>
            <a:chOff x="1086239" y="2385806"/>
            <a:chExt cx="7615332" cy="1529755"/>
          </a:xfrm>
        </p:grpSpPr>
        <p:sp>
          <p:nvSpPr>
            <p:cNvPr id="14" name="Rounded Rectangle 13"/>
            <p:cNvSpPr/>
            <p:nvPr/>
          </p:nvSpPr>
          <p:spPr>
            <a:xfrm>
              <a:off x="2233282" y="2385806"/>
              <a:ext cx="6468289" cy="1529755"/>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defTabSz="889000">
                <a:lnSpc>
                  <a:spcPct val="90000"/>
                </a:lnSpc>
                <a:spcBef>
                  <a:spcPct val="0"/>
                </a:spcBef>
              </a:pPr>
              <a:r>
                <a:rPr lang="en-US" sz="2400" dirty="0" smtClean="0">
                  <a:solidFill>
                    <a:srgbClr val="4B4B4B"/>
                  </a:solidFill>
                  <a:latin typeface="Calibri Light"/>
                  <a:cs typeface="Calibri Light"/>
                </a:rPr>
                <a:t>Identify the </a:t>
              </a:r>
              <a:r>
                <a:rPr lang="en-US" sz="2400" b="1" dirty="0" smtClean="0">
                  <a:solidFill>
                    <a:schemeClr val="accent4"/>
                  </a:solidFill>
                  <a:latin typeface="Calibri Light"/>
                  <a:cs typeface="Calibri Light"/>
                </a:rPr>
                <a:t>BENEFITS</a:t>
              </a:r>
              <a:r>
                <a:rPr lang="en-US" sz="2400" dirty="0" smtClean="0">
                  <a:solidFill>
                    <a:srgbClr val="4B4B4B"/>
                  </a:solidFill>
                  <a:latin typeface="Calibri Light"/>
                  <a:cs typeface="Calibri Light"/>
                </a:rPr>
                <a:t> and </a:t>
              </a:r>
              <a:r>
                <a:rPr lang="en-US" sz="2400" b="1" dirty="0" smtClean="0">
                  <a:solidFill>
                    <a:schemeClr val="accent4"/>
                  </a:solidFill>
                  <a:latin typeface="Calibri Light"/>
                  <a:cs typeface="Calibri Light"/>
                </a:rPr>
                <a:t>CHALLENGES </a:t>
              </a:r>
              <a:r>
                <a:rPr lang="en-US" sz="2400" dirty="0" smtClean="0">
                  <a:solidFill>
                    <a:srgbClr val="4B4B4B"/>
                  </a:solidFill>
                  <a:latin typeface="Calibri Light"/>
                  <a:cs typeface="Calibri Light"/>
                </a:rPr>
                <a:t>selected-response items present</a:t>
              </a:r>
              <a:endParaRPr lang="en-US" sz="2400" b="1" dirty="0">
                <a:solidFill>
                  <a:schemeClr val="accent4"/>
                </a:solidFill>
                <a:latin typeface="Calibri Light"/>
                <a:cs typeface="Calibri Light"/>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39" y="2421339"/>
              <a:ext cx="1147042" cy="1070163"/>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9" y="3891819"/>
            <a:ext cx="1004498" cy="1011402"/>
          </a:xfrm>
          <a:prstGeom prst="rect">
            <a:avLst/>
          </a:prstGeom>
        </p:spPr>
      </p:pic>
      <p:grpSp>
        <p:nvGrpSpPr>
          <p:cNvPr id="17" name="Group 16"/>
          <p:cNvGrpSpPr/>
          <p:nvPr/>
        </p:nvGrpSpPr>
        <p:grpSpPr>
          <a:xfrm>
            <a:off x="1086240" y="3606168"/>
            <a:ext cx="7603572" cy="1546889"/>
            <a:chOff x="1086240" y="3606168"/>
            <a:chExt cx="7603572" cy="1546889"/>
          </a:xfrm>
        </p:grpSpPr>
        <p:sp>
          <p:nvSpPr>
            <p:cNvPr id="18" name="Rounded Rectangle 17"/>
            <p:cNvSpPr/>
            <p:nvPr/>
          </p:nvSpPr>
          <p:spPr>
            <a:xfrm>
              <a:off x="2135695" y="3606168"/>
              <a:ext cx="6554117"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119063" defTabSz="889000">
                <a:lnSpc>
                  <a:spcPct val="90000"/>
                </a:lnSpc>
                <a:spcBef>
                  <a:spcPct val="0"/>
                </a:spcBef>
              </a:pPr>
              <a:r>
                <a:rPr lang="en-US" sz="2400" dirty="0" smtClean="0">
                  <a:solidFill>
                    <a:srgbClr val="4B4B4B"/>
                  </a:solidFill>
                  <a:latin typeface="Calibri Light"/>
                  <a:cs typeface="Calibri Light"/>
                </a:rPr>
                <a:t>Know the </a:t>
              </a:r>
              <a:r>
                <a:rPr lang="en-US" sz="2400" b="1" dirty="0" smtClean="0">
                  <a:solidFill>
                    <a:schemeClr val="accent4"/>
                  </a:solidFill>
                  <a:latin typeface="Calibri Light"/>
                  <a:cs typeface="Calibri Light"/>
                </a:rPr>
                <a:t>FOUR PARTS </a:t>
              </a:r>
              <a:r>
                <a:rPr lang="en-US" sz="2400" dirty="0" smtClean="0">
                  <a:solidFill>
                    <a:srgbClr val="4B4B4B"/>
                  </a:solidFill>
                  <a:latin typeface="Calibri Light"/>
                  <a:cs typeface="Calibri Light"/>
                </a:rPr>
                <a:t>of a well-designed </a:t>
              </a:r>
              <a:r>
                <a:rPr lang="en-US" sz="2400" b="1" dirty="0" smtClean="0">
                  <a:solidFill>
                    <a:schemeClr val="accent4"/>
                  </a:solidFill>
                  <a:latin typeface="Calibri Light"/>
                  <a:cs typeface="Calibri Light"/>
                </a:rPr>
                <a:t>MULTIPLE-CHOICE </a:t>
              </a:r>
              <a:r>
                <a:rPr lang="en-US" sz="2400" dirty="0" smtClean="0">
                  <a:solidFill>
                    <a:srgbClr val="4B4B4B"/>
                  </a:solidFill>
                  <a:latin typeface="Calibri Light"/>
                  <a:cs typeface="Calibri Light"/>
                </a:rPr>
                <a:t>item</a:t>
              </a:r>
              <a:endParaRPr lang="en-US" sz="2400" b="1" dirty="0">
                <a:solidFill>
                  <a:schemeClr val="accent4"/>
                </a:solidFill>
                <a:latin typeface="Calibri Light"/>
                <a:cs typeface="Calibri Light"/>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40" y="3662799"/>
              <a:ext cx="1147042" cy="1070163"/>
            </a:xfrm>
            <a:prstGeom prst="rect">
              <a:avLst/>
            </a:prstGeom>
          </p:spPr>
        </p:pic>
      </p:grpSp>
    </p:spTree>
    <p:custDataLst>
      <p:tags r:id="rId1"/>
    </p:custDataLst>
    <p:extLst>
      <p:ext uri="{BB962C8B-B14F-4D97-AF65-F5344CB8AC3E}">
        <p14:creationId xmlns:p14="http://schemas.microsoft.com/office/powerpoint/2010/main" val="3048797341"/>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
        <p14:stopEvt time="18440" objId="3"/>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8" name="Group 7"/>
          <p:cNvGrpSpPr/>
          <p:nvPr/>
        </p:nvGrpSpPr>
        <p:grpSpPr>
          <a:xfrm>
            <a:off x="2391020" y="1216967"/>
            <a:ext cx="6230097" cy="481176"/>
            <a:chOff x="2162062" y="4304911"/>
            <a:chExt cx="11023975" cy="851426"/>
          </a:xfrm>
        </p:grpSpPr>
        <p:grpSp>
          <p:nvGrpSpPr>
            <p:cNvPr id="9" name="Group 8"/>
            <p:cNvGrpSpPr/>
            <p:nvPr/>
          </p:nvGrpSpPr>
          <p:grpSpPr>
            <a:xfrm>
              <a:off x="2573668" y="4420742"/>
              <a:ext cx="10612369" cy="669012"/>
              <a:chOff x="2513275" y="2896152"/>
              <a:chExt cx="10612369" cy="669012"/>
            </a:xfrm>
          </p:grpSpPr>
          <p:sp>
            <p:nvSpPr>
              <p:cNvPr id="11" name="Rectangle 10"/>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3" name="TextBox 12"/>
          <p:cNvSpPr txBox="1"/>
          <p:nvPr/>
        </p:nvSpPr>
        <p:spPr>
          <a:xfrm>
            <a:off x="2549646" y="1728016"/>
            <a:ext cx="6225336" cy="2785378"/>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The word “attribute” means:</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to regard something as being caused by someone or </a:t>
            </a:r>
            <a:r>
              <a:rPr lang="en-US" sz="2000" dirty="0" smtClean="0">
                <a:solidFill>
                  <a:srgbClr val="4B4B4B"/>
                </a:solidFill>
                <a:latin typeface="Calibri Light"/>
                <a:ea typeface="Corbel" panose="020B0503020204020204" pitchFamily="34" charset="0"/>
                <a:cs typeface="Times New Roman" panose="02020603050405020304" pitchFamily="18" charset="0"/>
              </a:rPr>
              <a:t>something</a:t>
            </a:r>
            <a:endParaRPr lang="en-US" sz="20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a quality or feature regarded as a characteristic or inherent part of someone or </a:t>
            </a:r>
            <a:r>
              <a:rPr lang="en-US" sz="2000" dirty="0" smtClean="0">
                <a:solidFill>
                  <a:srgbClr val="4B4B4B"/>
                </a:solidFill>
                <a:latin typeface="Calibri Light"/>
                <a:ea typeface="Corbel" panose="020B0503020204020204" pitchFamily="34" charset="0"/>
                <a:cs typeface="Times New Roman" panose="02020603050405020304" pitchFamily="18" charset="0"/>
              </a:rPr>
              <a:t>something</a:t>
            </a:r>
            <a:endParaRPr lang="en-US" sz="20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to give someone a </a:t>
            </a:r>
            <a:r>
              <a:rPr lang="en-US" sz="2000" dirty="0" smtClean="0">
                <a:solidFill>
                  <a:srgbClr val="4B4B4B"/>
                </a:solidFill>
                <a:latin typeface="Calibri Light"/>
                <a:ea typeface="Corbel" panose="020B0503020204020204" pitchFamily="34" charset="0"/>
                <a:cs typeface="Times New Roman" panose="02020603050405020304" pitchFamily="18" charset="0"/>
              </a:rPr>
              <a:t>gift</a:t>
            </a:r>
          </a:p>
          <a:p>
            <a:pPr marL="800100" lvl="1" indent="-342900">
              <a:spcAft>
                <a:spcPts val="600"/>
              </a:spcAft>
              <a:buFont typeface="+mj-lt"/>
              <a:buAutoNum type="alphaLcPeriod"/>
            </a:pPr>
            <a:r>
              <a:rPr lang="en-US" sz="2000" dirty="0" smtClean="0">
                <a:solidFill>
                  <a:srgbClr val="4B4B4B"/>
                </a:solidFill>
                <a:latin typeface="Calibri Light"/>
                <a:ea typeface="Corbel" panose="020B0503020204020204" pitchFamily="34" charset="0"/>
                <a:cs typeface="Times New Roman" panose="02020603050405020304" pitchFamily="18" charset="0"/>
              </a:rPr>
              <a:t>blame</a:t>
            </a:r>
            <a:endParaRPr lang="en-US" sz="2000" dirty="0">
              <a:solidFill>
                <a:srgbClr val="4B4B4B"/>
              </a:solidFill>
              <a:latin typeface="Calibri Light"/>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2085520330"/>
      </p:ext>
    </p:extLst>
  </p:cSld>
  <p:clrMapOvr>
    <a:masterClrMapping/>
  </p:clrMapOvr>
  <p:transition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3" name="Group 2"/>
          <p:cNvGrpSpPr/>
          <p:nvPr/>
        </p:nvGrpSpPr>
        <p:grpSpPr>
          <a:xfrm>
            <a:off x="2391020" y="4597247"/>
            <a:ext cx="6383962" cy="1434379"/>
            <a:chOff x="2391020" y="4597247"/>
            <a:chExt cx="6383962" cy="1434379"/>
          </a:xfrm>
        </p:grpSpPr>
        <p:grpSp>
          <p:nvGrpSpPr>
            <p:cNvPr id="6" name="Group 5"/>
            <p:cNvGrpSpPr/>
            <p:nvPr/>
          </p:nvGrpSpPr>
          <p:grpSpPr>
            <a:xfrm>
              <a:off x="2391020" y="4597247"/>
              <a:ext cx="6230097" cy="481176"/>
              <a:chOff x="2162062" y="4304911"/>
              <a:chExt cx="11023975" cy="851426"/>
            </a:xfrm>
          </p:grpSpPr>
          <p:grpSp>
            <p:nvGrpSpPr>
              <p:cNvPr id="7" name="Group 6"/>
              <p:cNvGrpSpPr/>
              <p:nvPr/>
            </p:nvGrpSpPr>
            <p:grpSpPr>
              <a:xfrm>
                <a:off x="2573668" y="4420742"/>
                <a:ext cx="10612369" cy="669012"/>
                <a:chOff x="2513275" y="2896152"/>
                <a:chExt cx="10612369" cy="669012"/>
              </a:xfrm>
            </p:grpSpPr>
            <p:sp>
              <p:nvSpPr>
                <p:cNvPr id="9" name="Rectangle 8"/>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1" name="TextBox 10"/>
            <p:cNvSpPr txBox="1"/>
            <p:nvPr/>
          </p:nvSpPr>
          <p:spPr>
            <a:xfrm>
              <a:off x="2549646" y="5108296"/>
              <a:ext cx="6225336" cy="923330"/>
            </a:xfrm>
            <a:prstGeom prst="rect">
              <a:avLst/>
            </a:prstGeom>
            <a:noFill/>
          </p:spPr>
          <p:txBody>
            <a:bodyPr wrap="square" rtlCol="0">
              <a:spAutoFit/>
            </a:bodyPr>
            <a:lstStyle/>
            <a:p>
              <a:r>
                <a:rPr lang="en-US" dirty="0" err="1">
                  <a:solidFill>
                    <a:srgbClr val="4B4B4B"/>
                  </a:solidFill>
                  <a:latin typeface="Calibri Light"/>
                  <a:ea typeface="Corbel" panose="020B0503020204020204" pitchFamily="34" charset="0"/>
                  <a:cs typeface="Times New Roman" panose="02020603050405020304" pitchFamily="18" charset="0"/>
                </a:rPr>
                <a:t>Marlena</a:t>
              </a:r>
              <a:r>
                <a:rPr lang="en-US" dirty="0">
                  <a:solidFill>
                    <a:srgbClr val="4B4B4B"/>
                  </a:solidFill>
                  <a:latin typeface="Calibri Light"/>
                  <a:ea typeface="Corbel" panose="020B0503020204020204" pitchFamily="34" charset="0"/>
                  <a:cs typeface="Times New Roman" panose="02020603050405020304" pitchFamily="18" charset="0"/>
                </a:rPr>
                <a:t> said in her victory speech that she must </a:t>
              </a:r>
              <a:r>
                <a:rPr lang="en-US" b="1" dirty="0">
                  <a:solidFill>
                    <a:srgbClr val="4B4B4B"/>
                  </a:solidFill>
                  <a:latin typeface="Calibri Light"/>
                  <a:ea typeface="Corbel" panose="020B0503020204020204" pitchFamily="34" charset="0"/>
                  <a:cs typeface="Times New Roman" panose="02020603050405020304" pitchFamily="18" charset="0"/>
                </a:rPr>
                <a:t>attribute</a:t>
              </a:r>
              <a:r>
                <a:rPr lang="en-US" dirty="0">
                  <a:solidFill>
                    <a:srgbClr val="4B4B4B"/>
                  </a:solidFill>
                  <a:latin typeface="Calibri Light"/>
                  <a:ea typeface="Corbel" panose="020B0503020204020204" pitchFamily="34" charset="0"/>
                  <a:cs typeface="Times New Roman" panose="02020603050405020304" pitchFamily="18" charset="0"/>
                </a:rPr>
                <a:t> her success to her supportive parents and teachers. In this context, the word “attribute” </a:t>
              </a:r>
              <a:r>
                <a:rPr lang="en-US" dirty="0" smtClean="0">
                  <a:solidFill>
                    <a:srgbClr val="4B4B4B"/>
                  </a:solidFill>
                  <a:latin typeface="Calibri Light"/>
                  <a:ea typeface="Corbel" panose="020B0503020204020204" pitchFamily="34" charset="0"/>
                  <a:cs typeface="Times New Roman" panose="02020603050405020304" pitchFamily="18" charset="0"/>
                </a:rPr>
                <a:t>means ___________.</a:t>
              </a:r>
              <a:endParaRPr lang="en-US" dirty="0">
                <a:solidFill>
                  <a:srgbClr val="4B4B4B"/>
                </a:solidFill>
                <a:latin typeface="Calibri Light"/>
                <a:ea typeface="Corbel" panose="020B0503020204020204" pitchFamily="34" charset="0"/>
                <a:cs typeface="Times New Roman" panose="02020603050405020304" pitchFamily="18" charset="0"/>
              </a:endParaRPr>
            </a:p>
          </p:txBody>
        </p:sp>
      </p:grpSp>
      <p:grpSp>
        <p:nvGrpSpPr>
          <p:cNvPr id="13" name="Group 12"/>
          <p:cNvGrpSpPr/>
          <p:nvPr/>
        </p:nvGrpSpPr>
        <p:grpSpPr>
          <a:xfrm>
            <a:off x="2391020" y="1216967"/>
            <a:ext cx="6230097" cy="481176"/>
            <a:chOff x="2162062" y="4304911"/>
            <a:chExt cx="11023975" cy="851426"/>
          </a:xfrm>
        </p:grpSpPr>
        <p:grpSp>
          <p:nvGrpSpPr>
            <p:cNvPr id="14" name="Group 13"/>
            <p:cNvGrpSpPr/>
            <p:nvPr/>
          </p:nvGrpSpPr>
          <p:grpSpPr>
            <a:xfrm>
              <a:off x="2573668" y="4420742"/>
              <a:ext cx="10612369" cy="669012"/>
              <a:chOff x="2513275" y="2896152"/>
              <a:chExt cx="10612369" cy="669012"/>
            </a:xfrm>
          </p:grpSpPr>
          <p:sp>
            <p:nvSpPr>
              <p:cNvPr id="16" name="Rectangle 15"/>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8" name="TextBox 17"/>
          <p:cNvSpPr txBox="1"/>
          <p:nvPr/>
        </p:nvSpPr>
        <p:spPr>
          <a:xfrm>
            <a:off x="2549646" y="1728016"/>
            <a:ext cx="6225336" cy="2539157"/>
          </a:xfrm>
          <a:prstGeom prst="rect">
            <a:avLst/>
          </a:prstGeom>
          <a:noFill/>
        </p:spPr>
        <p:txBody>
          <a:bodyPr wrap="square" rtlCol="0">
            <a:spAutoFit/>
          </a:bodyPr>
          <a:lstStyle/>
          <a:p>
            <a:r>
              <a:rPr lang="en-US" dirty="0">
                <a:solidFill>
                  <a:srgbClr val="4B4B4B"/>
                </a:solidFill>
                <a:latin typeface="Calibri Light"/>
                <a:ea typeface="Corbel" panose="020B0503020204020204" pitchFamily="34" charset="0"/>
                <a:cs typeface="Times New Roman" panose="02020603050405020304" pitchFamily="18" charset="0"/>
              </a:rPr>
              <a:t>The word “attribute” means:</a:t>
            </a:r>
          </a:p>
          <a:p>
            <a:r>
              <a:rPr lang="en-US"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to regard something as being caused by someone or </a:t>
            </a:r>
            <a:r>
              <a:rPr lang="en-US" dirty="0" smtClean="0">
                <a:solidFill>
                  <a:srgbClr val="4B4B4B"/>
                </a:solidFill>
                <a:latin typeface="Calibri Light"/>
                <a:ea typeface="Corbel" panose="020B0503020204020204" pitchFamily="34" charset="0"/>
                <a:cs typeface="Times New Roman" panose="02020603050405020304" pitchFamily="18" charset="0"/>
              </a:rPr>
              <a:t>something</a:t>
            </a:r>
            <a:endParaRPr lang="en-US"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a quality or feature regarded as a characteristic or inherent part of someone or </a:t>
            </a:r>
            <a:r>
              <a:rPr lang="en-US" dirty="0" smtClean="0">
                <a:solidFill>
                  <a:srgbClr val="4B4B4B"/>
                </a:solidFill>
                <a:latin typeface="Calibri Light"/>
                <a:ea typeface="Corbel" panose="020B0503020204020204" pitchFamily="34" charset="0"/>
                <a:cs typeface="Times New Roman" panose="02020603050405020304" pitchFamily="18" charset="0"/>
              </a:rPr>
              <a:t>something</a:t>
            </a:r>
            <a:endParaRPr lang="en-US"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to give someone a </a:t>
            </a:r>
            <a:r>
              <a:rPr lang="en-US" dirty="0" smtClean="0">
                <a:solidFill>
                  <a:srgbClr val="4B4B4B"/>
                </a:solidFill>
                <a:latin typeface="Calibri Light"/>
                <a:ea typeface="Corbel" panose="020B0503020204020204" pitchFamily="34" charset="0"/>
                <a:cs typeface="Times New Roman" panose="02020603050405020304" pitchFamily="18" charset="0"/>
              </a:rPr>
              <a:t>gift</a:t>
            </a:r>
          </a:p>
          <a:p>
            <a:pPr marL="800100" lvl="1" indent="-342900">
              <a:spcAft>
                <a:spcPts val="600"/>
              </a:spcAft>
              <a:buFont typeface="+mj-lt"/>
              <a:buAutoNum type="alphaLcPeriod"/>
            </a:pPr>
            <a:r>
              <a:rPr lang="en-US" dirty="0" smtClean="0">
                <a:solidFill>
                  <a:srgbClr val="4B4B4B"/>
                </a:solidFill>
                <a:latin typeface="Calibri Light"/>
                <a:ea typeface="Corbel" panose="020B0503020204020204" pitchFamily="34" charset="0"/>
                <a:cs typeface="Times New Roman" panose="02020603050405020304" pitchFamily="18" charset="0"/>
              </a:rPr>
              <a:t>blame</a:t>
            </a:r>
            <a:endParaRPr lang="en-US" dirty="0">
              <a:solidFill>
                <a:srgbClr val="4B4B4B"/>
              </a:solidFill>
              <a:latin typeface="Calibri Light"/>
              <a:ea typeface="Corbel" panose="020B0503020204020204" pitchFamily="34" charset="0"/>
              <a:cs typeface="Times New Roman" panose="02020603050405020304" pitchFamily="18" charset="0"/>
            </a:endParaRPr>
          </a:p>
        </p:txBody>
      </p:sp>
      <p:pic>
        <p:nvPicPr>
          <p:cNvPr id="20" name="Picture 19"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4828" y="4956295"/>
            <a:ext cx="1012372" cy="613666"/>
          </a:xfrm>
          <a:prstGeom prst="rect">
            <a:avLst/>
          </a:prstGeom>
        </p:spPr>
      </p:pic>
    </p:spTree>
    <p:custDataLst>
      <p:tags r:id="rId1"/>
    </p:custDataLst>
    <p:extLst>
      <p:ext uri="{BB962C8B-B14F-4D97-AF65-F5344CB8AC3E}">
        <p14:creationId xmlns:p14="http://schemas.microsoft.com/office/powerpoint/2010/main" val="1858131468"/>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19"/>
        <p14:stopEvt time="30982" objId="19"/>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26" name="Rounded Rectangle 25"/>
          <p:cNvSpPr/>
          <p:nvPr/>
        </p:nvSpPr>
        <p:spPr>
          <a:xfrm>
            <a:off x="2683544" y="1379105"/>
            <a:ext cx="5812758" cy="183296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r>
              <a:rPr lang="en-US" sz="2800" dirty="0">
                <a:solidFill>
                  <a:schemeClr val="accent2"/>
                </a:solidFill>
                <a:latin typeface="Calibri"/>
                <a:cs typeface="Calibri"/>
              </a:rPr>
              <a:t>p</a:t>
            </a:r>
            <a:r>
              <a:rPr lang="en-US" sz="2800" dirty="0" smtClean="0">
                <a:solidFill>
                  <a:schemeClr val="accent2"/>
                </a:solidFill>
                <a:latin typeface="Calibri"/>
                <a:cs typeface="Calibri"/>
              </a:rPr>
              <a:t>rompt</a:t>
            </a:r>
          </a:p>
          <a:p>
            <a:pPr marL="1082675"/>
            <a:r>
              <a:rPr lang="en-US" sz="2400" dirty="0">
                <a:solidFill>
                  <a:srgbClr val="4B4B4B"/>
                </a:solidFill>
                <a:latin typeface="Calibri Light"/>
                <a:cs typeface="Calibri Light"/>
              </a:rPr>
              <a:t>p</a:t>
            </a:r>
            <a:r>
              <a:rPr lang="en-US" sz="2400" dirty="0" smtClean="0">
                <a:solidFill>
                  <a:srgbClr val="4B4B4B"/>
                </a:solidFill>
                <a:latin typeface="Calibri Light"/>
                <a:cs typeface="Calibri Light"/>
              </a:rPr>
              <a:t>art of a multiple-choice assessment item that asks a question or describes a task</a:t>
            </a:r>
            <a:endParaRPr lang="en-US" sz="2400" dirty="0">
              <a:solidFill>
                <a:srgbClr val="4B4B4B"/>
              </a:solidFill>
              <a:latin typeface="Calibri Light"/>
              <a:cs typeface="Calibri Light"/>
            </a:endParaRPr>
          </a:p>
        </p:txBody>
      </p:sp>
      <p:pic>
        <p:nvPicPr>
          <p:cNvPr id="27" name="Picture 26" descr="Large red rectang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7175" y="1381212"/>
            <a:ext cx="5840048" cy="1851847"/>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5786" y="1244539"/>
            <a:ext cx="1138268" cy="1514476"/>
          </a:xfrm>
          <a:prstGeom prst="rect">
            <a:avLst/>
          </a:prstGeom>
        </p:spPr>
      </p:pic>
      <p:grpSp>
        <p:nvGrpSpPr>
          <p:cNvPr id="41" name="Group 40"/>
          <p:cNvGrpSpPr/>
          <p:nvPr/>
        </p:nvGrpSpPr>
        <p:grpSpPr>
          <a:xfrm>
            <a:off x="2542878" y="3243501"/>
            <a:ext cx="670653" cy="643873"/>
            <a:chOff x="2774227" y="2421928"/>
            <a:chExt cx="1304051" cy="1251980"/>
          </a:xfrm>
        </p:grpSpPr>
        <p:pic>
          <p:nvPicPr>
            <p:cNvPr id="42" name="Picture 41"/>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43" name="Picture 42"/>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sp>
        <p:nvSpPr>
          <p:cNvPr id="44" name="TextBox 43"/>
          <p:cNvSpPr txBox="1"/>
          <p:nvPr/>
        </p:nvSpPr>
        <p:spPr>
          <a:xfrm>
            <a:off x="3255866" y="3281194"/>
            <a:ext cx="5398910" cy="646331"/>
          </a:xfrm>
          <a:prstGeom prst="rect">
            <a:avLst/>
          </a:prstGeom>
          <a:noFill/>
        </p:spPr>
        <p:txBody>
          <a:bodyPr wrap="square" rtlCol="0">
            <a:spAutoFit/>
          </a:bodyPr>
          <a:lstStyle/>
          <a:p>
            <a:r>
              <a:rPr lang="en-US" dirty="0" smtClean="0">
                <a:solidFill>
                  <a:srgbClr val="4B4B4B"/>
                </a:solidFill>
                <a:latin typeface="Calibri Light"/>
                <a:cs typeface="Calibri Light"/>
              </a:rPr>
              <a:t>Frame prompts positively or emphasize negative key words</a:t>
            </a:r>
          </a:p>
        </p:txBody>
      </p:sp>
      <p:grpSp>
        <p:nvGrpSpPr>
          <p:cNvPr id="45" name="Group 44"/>
          <p:cNvGrpSpPr/>
          <p:nvPr/>
        </p:nvGrpSpPr>
        <p:grpSpPr>
          <a:xfrm>
            <a:off x="2548730" y="3884341"/>
            <a:ext cx="670653" cy="643873"/>
            <a:chOff x="2774227" y="2421928"/>
            <a:chExt cx="1304051" cy="1251980"/>
          </a:xfrm>
        </p:grpSpPr>
        <p:pic>
          <p:nvPicPr>
            <p:cNvPr id="46" name="Picture 45"/>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47" name="Picture 46"/>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sp>
        <p:nvSpPr>
          <p:cNvPr id="55" name="TextBox 54"/>
          <p:cNvSpPr txBox="1"/>
          <p:nvPr/>
        </p:nvSpPr>
        <p:spPr>
          <a:xfrm>
            <a:off x="3273930" y="3920942"/>
            <a:ext cx="5398910" cy="646331"/>
          </a:xfrm>
          <a:prstGeom prst="rect">
            <a:avLst/>
          </a:prstGeom>
          <a:noFill/>
        </p:spPr>
        <p:txBody>
          <a:bodyPr wrap="square" rtlCol="0">
            <a:spAutoFit/>
          </a:bodyPr>
          <a:lstStyle/>
          <a:p>
            <a:r>
              <a:rPr lang="en-US" dirty="0">
                <a:solidFill>
                  <a:srgbClr val="4B4B4B"/>
                </a:solidFill>
                <a:latin typeface="Calibri Light"/>
                <a:cs typeface="Calibri Light"/>
              </a:rPr>
              <a:t>Ensure that prompts do not require that students know information not included in the prompt</a:t>
            </a:r>
          </a:p>
        </p:txBody>
      </p:sp>
      <p:grpSp>
        <p:nvGrpSpPr>
          <p:cNvPr id="3" name="Group 2"/>
          <p:cNvGrpSpPr/>
          <p:nvPr/>
        </p:nvGrpSpPr>
        <p:grpSpPr>
          <a:xfrm>
            <a:off x="2536517" y="4580367"/>
            <a:ext cx="6137843" cy="692598"/>
            <a:chOff x="2536517" y="4580367"/>
            <a:chExt cx="6137843" cy="692598"/>
          </a:xfrm>
        </p:grpSpPr>
        <p:grpSp>
          <p:nvGrpSpPr>
            <p:cNvPr id="48" name="Group 47"/>
            <p:cNvGrpSpPr/>
            <p:nvPr/>
          </p:nvGrpSpPr>
          <p:grpSpPr>
            <a:xfrm>
              <a:off x="2536517" y="4580367"/>
              <a:ext cx="670653" cy="643873"/>
              <a:chOff x="2774227" y="2421928"/>
              <a:chExt cx="1304051" cy="1251980"/>
            </a:xfrm>
          </p:grpSpPr>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56" name="TextBox 55"/>
            <p:cNvSpPr txBox="1"/>
            <p:nvPr/>
          </p:nvSpPr>
          <p:spPr>
            <a:xfrm>
              <a:off x="3275450" y="4626634"/>
              <a:ext cx="5398910" cy="646331"/>
            </a:xfrm>
            <a:prstGeom prst="rect">
              <a:avLst/>
            </a:prstGeom>
            <a:noFill/>
          </p:spPr>
          <p:txBody>
            <a:bodyPr wrap="square" rtlCol="0">
              <a:spAutoFit/>
            </a:bodyPr>
            <a:lstStyle/>
            <a:p>
              <a:r>
                <a:rPr lang="en-US" dirty="0" smtClean="0">
                  <a:solidFill>
                    <a:srgbClr val="4B4B4B"/>
                  </a:solidFill>
                  <a:latin typeface="Calibri Light"/>
                  <a:cs typeface="Calibri Light"/>
                </a:rPr>
                <a:t>Do not </a:t>
              </a:r>
              <a:r>
                <a:rPr lang="en-US" dirty="0">
                  <a:solidFill>
                    <a:srgbClr val="4B4B4B"/>
                  </a:solidFill>
                  <a:latin typeface="Calibri Light"/>
                  <a:cs typeface="Calibri Light"/>
                </a:rPr>
                <a:t>include words or grammatical cues that might give away the </a:t>
              </a:r>
              <a:r>
                <a:rPr lang="en-US" dirty="0" smtClean="0">
                  <a:solidFill>
                    <a:srgbClr val="4B4B4B"/>
                  </a:solidFill>
                  <a:latin typeface="Calibri Light"/>
                  <a:cs typeface="Calibri Light"/>
                </a:rPr>
                <a:t>answer</a:t>
              </a:r>
              <a:endParaRPr lang="en-US" dirty="0">
                <a:solidFill>
                  <a:srgbClr val="4B4B4B"/>
                </a:solidFill>
                <a:latin typeface="Calibri Light"/>
                <a:cs typeface="Calibri Light"/>
              </a:endParaRPr>
            </a:p>
          </p:txBody>
        </p:sp>
      </p:grpSp>
      <p:sp>
        <p:nvSpPr>
          <p:cNvPr id="22" name="TextBox 21"/>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61570261"/>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4"/>
        <p14:stopEvt time="6222" objId="4"/>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8" name="Group 17"/>
          <p:cNvGrpSpPr/>
          <p:nvPr/>
        </p:nvGrpSpPr>
        <p:grpSpPr>
          <a:xfrm>
            <a:off x="2391020" y="1216967"/>
            <a:ext cx="6230097" cy="481176"/>
            <a:chOff x="2162062" y="4304911"/>
            <a:chExt cx="11023975" cy="851426"/>
          </a:xfrm>
        </p:grpSpPr>
        <p:grpSp>
          <p:nvGrpSpPr>
            <p:cNvPr id="19" name="Group 18"/>
            <p:cNvGrpSpPr/>
            <p:nvPr/>
          </p:nvGrpSpPr>
          <p:grpSpPr>
            <a:xfrm>
              <a:off x="2573668" y="4420742"/>
              <a:ext cx="10612369" cy="669012"/>
              <a:chOff x="2513275" y="2896152"/>
              <a:chExt cx="10612369" cy="669012"/>
            </a:xfrm>
          </p:grpSpPr>
          <p:sp>
            <p:nvSpPr>
              <p:cNvPr id="21" name="Rectangle 20"/>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23" name="TextBox 22"/>
          <p:cNvSpPr txBox="1"/>
          <p:nvPr/>
        </p:nvSpPr>
        <p:spPr>
          <a:xfrm>
            <a:off x="2549646" y="1728016"/>
            <a:ext cx="6225336" cy="2169825"/>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A frog is an example of an:</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pPr marL="857250" lvl="1" indent="-40005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mammal</a:t>
            </a:r>
          </a:p>
          <a:p>
            <a:pPr marL="857250" lvl="1" indent="-40005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amphibian</a:t>
            </a:r>
          </a:p>
          <a:p>
            <a:pPr marL="857250" lvl="1" indent="-40005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r</a:t>
            </a:r>
            <a:r>
              <a:rPr lang="en-US" sz="2000" dirty="0" smtClean="0">
                <a:solidFill>
                  <a:srgbClr val="4B4B4B"/>
                </a:solidFill>
                <a:latin typeface="Calibri Light"/>
                <a:ea typeface="Corbel" panose="020B0503020204020204" pitchFamily="34" charset="0"/>
                <a:cs typeface="Times New Roman" panose="02020603050405020304" pitchFamily="18" charset="0"/>
              </a:rPr>
              <a:t>eptile</a:t>
            </a:r>
            <a:endParaRPr lang="en-US" sz="2000" dirty="0">
              <a:solidFill>
                <a:srgbClr val="4B4B4B"/>
              </a:solidFill>
              <a:latin typeface="Calibri Light"/>
              <a:ea typeface="Corbel" panose="020B0503020204020204" pitchFamily="34" charset="0"/>
              <a:cs typeface="Times New Roman" panose="02020603050405020304" pitchFamily="18" charset="0"/>
            </a:endParaRPr>
          </a:p>
          <a:p>
            <a:pPr marL="857250" lvl="1" indent="-40005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fish</a:t>
            </a:r>
          </a:p>
        </p:txBody>
      </p:sp>
    </p:spTree>
    <p:extLst>
      <p:ext uri="{BB962C8B-B14F-4D97-AF65-F5344CB8AC3E}">
        <p14:creationId xmlns:p14="http://schemas.microsoft.com/office/powerpoint/2010/main" val="3520143349"/>
      </p:ext>
    </p:extLst>
  </p:cSld>
  <p:clrMapOvr>
    <a:masterClrMapping/>
  </p:clrMapOvr>
  <p:transition advClick="0" advTm="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8" name="Group 17"/>
          <p:cNvGrpSpPr/>
          <p:nvPr/>
        </p:nvGrpSpPr>
        <p:grpSpPr>
          <a:xfrm>
            <a:off x="2391020" y="1216967"/>
            <a:ext cx="6230097" cy="481176"/>
            <a:chOff x="2162062" y="4304911"/>
            <a:chExt cx="11023975" cy="851426"/>
          </a:xfrm>
        </p:grpSpPr>
        <p:grpSp>
          <p:nvGrpSpPr>
            <p:cNvPr id="19" name="Group 18"/>
            <p:cNvGrpSpPr/>
            <p:nvPr/>
          </p:nvGrpSpPr>
          <p:grpSpPr>
            <a:xfrm>
              <a:off x="2573668" y="4420742"/>
              <a:ext cx="10612369" cy="669012"/>
              <a:chOff x="2513275" y="2896152"/>
              <a:chExt cx="10612369" cy="669012"/>
            </a:xfrm>
          </p:grpSpPr>
          <p:sp>
            <p:nvSpPr>
              <p:cNvPr id="21" name="Rectangle 20"/>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23" name="TextBox 22"/>
          <p:cNvSpPr txBox="1"/>
          <p:nvPr/>
        </p:nvSpPr>
        <p:spPr>
          <a:xfrm>
            <a:off x="2549646" y="1728016"/>
            <a:ext cx="6225336" cy="2169825"/>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A frog is an example of an:</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pPr marL="857250" lvl="1" indent="-400050">
              <a:spcAft>
                <a:spcPts val="600"/>
              </a:spcAft>
              <a:buFont typeface="+mj-lt"/>
              <a:buAutoNum type="alphaLcPeriod"/>
            </a:pPr>
            <a:r>
              <a:rPr lang="en-US" sz="2000" dirty="0" smtClean="0">
                <a:solidFill>
                  <a:srgbClr val="4B4B4B"/>
                </a:solidFill>
                <a:latin typeface="Calibri Light"/>
                <a:ea typeface="Corbel" panose="020B0503020204020204" pitchFamily="34" charset="0"/>
                <a:cs typeface="Times New Roman" panose="02020603050405020304" pitchFamily="18" charset="0"/>
              </a:rPr>
              <a:t>mammal</a:t>
            </a:r>
            <a:endParaRPr lang="en-US" sz="2000" dirty="0">
              <a:solidFill>
                <a:srgbClr val="4B4B4B"/>
              </a:solidFill>
              <a:latin typeface="Calibri Light"/>
              <a:ea typeface="Corbel" panose="020B0503020204020204" pitchFamily="34" charset="0"/>
              <a:cs typeface="Times New Roman" panose="02020603050405020304" pitchFamily="18" charset="0"/>
            </a:endParaRPr>
          </a:p>
          <a:p>
            <a:pPr marL="857250" lvl="1" indent="-400050">
              <a:spcAft>
                <a:spcPts val="600"/>
              </a:spcAft>
              <a:buFont typeface="+mj-lt"/>
              <a:buAutoNum type="alphaLcPeriod"/>
            </a:pPr>
            <a:r>
              <a:rPr lang="en-US" sz="2000" dirty="0" smtClean="0">
                <a:solidFill>
                  <a:srgbClr val="4B4B4B"/>
                </a:solidFill>
                <a:latin typeface="Calibri Light"/>
                <a:ea typeface="Corbel" panose="020B0503020204020204" pitchFamily="34" charset="0"/>
                <a:cs typeface="Times New Roman" panose="02020603050405020304" pitchFamily="18" charset="0"/>
              </a:rPr>
              <a:t>amphibian</a:t>
            </a:r>
            <a:endParaRPr lang="en-US" sz="2000" dirty="0">
              <a:solidFill>
                <a:srgbClr val="4B4B4B"/>
              </a:solidFill>
              <a:latin typeface="Calibri Light"/>
              <a:ea typeface="Corbel" panose="020B0503020204020204" pitchFamily="34" charset="0"/>
              <a:cs typeface="Times New Roman" panose="02020603050405020304" pitchFamily="18" charset="0"/>
            </a:endParaRPr>
          </a:p>
          <a:p>
            <a:pPr marL="857250" lvl="1" indent="-40005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r</a:t>
            </a:r>
            <a:r>
              <a:rPr lang="en-US" sz="2000" dirty="0" smtClean="0">
                <a:solidFill>
                  <a:srgbClr val="4B4B4B"/>
                </a:solidFill>
                <a:latin typeface="Calibri Light"/>
                <a:ea typeface="Corbel" panose="020B0503020204020204" pitchFamily="34" charset="0"/>
                <a:cs typeface="Times New Roman" panose="02020603050405020304" pitchFamily="18" charset="0"/>
              </a:rPr>
              <a:t>eptile</a:t>
            </a:r>
          </a:p>
          <a:p>
            <a:pPr marL="857250" lvl="1" indent="-400050">
              <a:spcAft>
                <a:spcPts val="600"/>
              </a:spcAft>
              <a:buFont typeface="+mj-lt"/>
              <a:buAutoNum type="alphaLcPeriod"/>
            </a:pPr>
            <a:r>
              <a:rPr lang="en-US" sz="2000" dirty="0" smtClean="0">
                <a:solidFill>
                  <a:srgbClr val="4B4B4B"/>
                </a:solidFill>
                <a:latin typeface="Calibri Light"/>
                <a:ea typeface="Corbel" panose="020B0503020204020204" pitchFamily="34" charset="0"/>
                <a:cs typeface="Times New Roman" panose="02020603050405020304" pitchFamily="18" charset="0"/>
              </a:rPr>
              <a:t>fish</a:t>
            </a:r>
            <a:endParaRPr lang="en-US" sz="2000" dirty="0">
              <a:solidFill>
                <a:srgbClr val="4B4B4B"/>
              </a:solidFill>
              <a:latin typeface="Calibri Light"/>
              <a:ea typeface="Corbel" panose="020B0503020204020204" pitchFamily="34" charset="0"/>
              <a:cs typeface="Times New Roman" panose="02020603050405020304" pitchFamily="18" charset="0"/>
            </a:endParaRPr>
          </a:p>
        </p:txBody>
      </p:sp>
      <p:grpSp>
        <p:nvGrpSpPr>
          <p:cNvPr id="3" name="Group 2"/>
          <p:cNvGrpSpPr/>
          <p:nvPr/>
        </p:nvGrpSpPr>
        <p:grpSpPr>
          <a:xfrm>
            <a:off x="2391020" y="4359158"/>
            <a:ext cx="6383962" cy="911159"/>
            <a:chOff x="2391020" y="4359158"/>
            <a:chExt cx="6383962" cy="911159"/>
          </a:xfrm>
        </p:grpSpPr>
        <p:grpSp>
          <p:nvGrpSpPr>
            <p:cNvPr id="12" name="Group 11"/>
            <p:cNvGrpSpPr/>
            <p:nvPr/>
          </p:nvGrpSpPr>
          <p:grpSpPr>
            <a:xfrm>
              <a:off x="2391020" y="4359158"/>
              <a:ext cx="6230097" cy="481176"/>
              <a:chOff x="2162062" y="4304911"/>
              <a:chExt cx="11023975" cy="851426"/>
            </a:xfrm>
          </p:grpSpPr>
          <p:grpSp>
            <p:nvGrpSpPr>
              <p:cNvPr id="13" name="Group 12"/>
              <p:cNvGrpSpPr/>
              <p:nvPr/>
            </p:nvGrpSpPr>
            <p:grpSpPr>
              <a:xfrm>
                <a:off x="2573668" y="4420742"/>
                <a:ext cx="10612369" cy="669012"/>
                <a:chOff x="2513275" y="2896152"/>
                <a:chExt cx="10612369" cy="669012"/>
              </a:xfrm>
            </p:grpSpPr>
            <p:sp>
              <p:nvSpPr>
                <p:cNvPr id="15" name="Rectangle 14"/>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25" name="TextBox 24"/>
            <p:cNvSpPr txBox="1"/>
            <p:nvPr/>
          </p:nvSpPr>
          <p:spPr>
            <a:xfrm>
              <a:off x="2549646" y="4870207"/>
              <a:ext cx="6225336" cy="400110"/>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Frogs belong to which class of animals?</a:t>
              </a:r>
            </a:p>
          </p:txBody>
        </p:sp>
      </p:grpSp>
    </p:spTree>
    <p:custDataLst>
      <p:tags r:id="rId1"/>
    </p:custDataLst>
    <p:extLst>
      <p:ext uri="{BB962C8B-B14F-4D97-AF65-F5344CB8AC3E}">
        <p14:creationId xmlns:p14="http://schemas.microsoft.com/office/powerpoint/2010/main" val="2448518076"/>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26"/>
        <p14:stopEvt time="25586" objId="26"/>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21" name="Group 20"/>
          <p:cNvGrpSpPr/>
          <p:nvPr/>
        </p:nvGrpSpPr>
        <p:grpSpPr>
          <a:xfrm>
            <a:off x="2542878" y="3243501"/>
            <a:ext cx="670653" cy="643873"/>
            <a:chOff x="2774227" y="2421928"/>
            <a:chExt cx="1304051" cy="1251980"/>
          </a:xfrm>
        </p:grpSpPr>
        <p:pic>
          <p:nvPicPr>
            <p:cNvPr id="22" name="Picture 2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23" name="Picture 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sp>
        <p:nvSpPr>
          <p:cNvPr id="28" name="TextBox 27"/>
          <p:cNvSpPr txBox="1"/>
          <p:nvPr/>
        </p:nvSpPr>
        <p:spPr>
          <a:xfrm>
            <a:off x="3255866" y="3281194"/>
            <a:ext cx="5398910" cy="646331"/>
          </a:xfrm>
          <a:prstGeom prst="rect">
            <a:avLst/>
          </a:prstGeom>
          <a:noFill/>
        </p:spPr>
        <p:txBody>
          <a:bodyPr wrap="square" rtlCol="0">
            <a:spAutoFit/>
          </a:bodyPr>
          <a:lstStyle/>
          <a:p>
            <a:r>
              <a:rPr lang="en-US" dirty="0" smtClean="0">
                <a:solidFill>
                  <a:srgbClr val="4B4B4B"/>
                </a:solidFill>
                <a:latin typeface="Calibri Light"/>
                <a:cs typeface="Calibri Light"/>
              </a:rPr>
              <a:t>Frame prompts positively or emphasize negative key words</a:t>
            </a:r>
          </a:p>
        </p:txBody>
      </p:sp>
      <p:sp>
        <p:nvSpPr>
          <p:cNvPr id="33" name="Rounded Rectangle 32"/>
          <p:cNvSpPr/>
          <p:nvPr/>
        </p:nvSpPr>
        <p:spPr>
          <a:xfrm>
            <a:off x="2683544" y="1379105"/>
            <a:ext cx="5812758" cy="183296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r>
              <a:rPr lang="en-US" sz="2800" dirty="0">
                <a:solidFill>
                  <a:schemeClr val="accent2"/>
                </a:solidFill>
                <a:latin typeface="Calibri"/>
                <a:cs typeface="Calibri"/>
              </a:rPr>
              <a:t>p</a:t>
            </a:r>
            <a:r>
              <a:rPr lang="en-US" sz="2800" dirty="0" smtClean="0">
                <a:solidFill>
                  <a:schemeClr val="accent2"/>
                </a:solidFill>
                <a:latin typeface="Calibri"/>
                <a:cs typeface="Calibri"/>
              </a:rPr>
              <a:t>rompt</a:t>
            </a:r>
          </a:p>
          <a:p>
            <a:pPr marL="1082675"/>
            <a:r>
              <a:rPr lang="en-US" sz="2400" dirty="0">
                <a:solidFill>
                  <a:srgbClr val="4B4B4B"/>
                </a:solidFill>
                <a:latin typeface="Calibri Light"/>
                <a:cs typeface="Calibri Light"/>
              </a:rPr>
              <a:t>p</a:t>
            </a:r>
            <a:r>
              <a:rPr lang="en-US" sz="2400" dirty="0" smtClean="0">
                <a:solidFill>
                  <a:srgbClr val="4B4B4B"/>
                </a:solidFill>
                <a:latin typeface="Calibri Light"/>
                <a:cs typeface="Calibri Light"/>
              </a:rPr>
              <a:t>art of a multiple-choice assessment item that asks a question or describes a task</a:t>
            </a:r>
            <a:endParaRPr lang="en-US" sz="2400" dirty="0">
              <a:solidFill>
                <a:srgbClr val="4B4B4B"/>
              </a:solidFill>
              <a:latin typeface="Calibri Light"/>
              <a:cs typeface="Calibri Light"/>
            </a:endParaRPr>
          </a:p>
        </p:txBody>
      </p:sp>
      <p:pic>
        <p:nvPicPr>
          <p:cNvPr id="43" name="Picture 42" descr="Large red rectang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7175" y="1381212"/>
            <a:ext cx="5840048" cy="1851847"/>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5786" y="1244539"/>
            <a:ext cx="1138268" cy="1514476"/>
          </a:xfrm>
          <a:prstGeom prst="rect">
            <a:avLst/>
          </a:prstGeom>
        </p:spPr>
      </p:pic>
      <p:grpSp>
        <p:nvGrpSpPr>
          <p:cNvPr id="15" name="Group 14"/>
          <p:cNvGrpSpPr/>
          <p:nvPr/>
        </p:nvGrpSpPr>
        <p:grpSpPr>
          <a:xfrm>
            <a:off x="2548730" y="3884341"/>
            <a:ext cx="670653" cy="643873"/>
            <a:chOff x="2774227" y="2421928"/>
            <a:chExt cx="1304051" cy="1251980"/>
          </a:xfrm>
        </p:grpSpPr>
        <p:pic>
          <p:nvPicPr>
            <p:cNvPr id="16" name="Picture 15"/>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18" name="Picture 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grpSp>
        <p:nvGrpSpPr>
          <p:cNvPr id="37" name="Group 36"/>
          <p:cNvGrpSpPr/>
          <p:nvPr/>
        </p:nvGrpSpPr>
        <p:grpSpPr>
          <a:xfrm>
            <a:off x="2536517" y="4580367"/>
            <a:ext cx="670653" cy="643873"/>
            <a:chOff x="2774227" y="2421928"/>
            <a:chExt cx="1304051" cy="1251980"/>
          </a:xfrm>
        </p:grpSpPr>
        <p:pic>
          <p:nvPicPr>
            <p:cNvPr id="38" name="Picture 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39" name="Picture 3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grpSp>
        <p:nvGrpSpPr>
          <p:cNvPr id="3" name="Group 2"/>
          <p:cNvGrpSpPr/>
          <p:nvPr/>
        </p:nvGrpSpPr>
        <p:grpSpPr>
          <a:xfrm>
            <a:off x="2542369" y="5221207"/>
            <a:ext cx="6130471" cy="709683"/>
            <a:chOff x="2542369" y="5221207"/>
            <a:chExt cx="6130471" cy="709683"/>
          </a:xfrm>
        </p:grpSpPr>
        <p:grpSp>
          <p:nvGrpSpPr>
            <p:cNvPr id="40" name="Group 39"/>
            <p:cNvGrpSpPr/>
            <p:nvPr/>
          </p:nvGrpSpPr>
          <p:grpSpPr>
            <a:xfrm>
              <a:off x="2542369" y="5221207"/>
              <a:ext cx="670653" cy="643873"/>
              <a:chOff x="2774227" y="2421928"/>
              <a:chExt cx="1304051" cy="1251980"/>
            </a:xfrm>
          </p:grpSpPr>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sp>
          <p:nvSpPr>
            <p:cNvPr id="45" name="TextBox 44"/>
            <p:cNvSpPr txBox="1"/>
            <p:nvPr/>
          </p:nvSpPr>
          <p:spPr>
            <a:xfrm>
              <a:off x="3273930" y="5284559"/>
              <a:ext cx="5398910" cy="646331"/>
            </a:xfrm>
            <a:prstGeom prst="rect">
              <a:avLst/>
            </a:prstGeom>
            <a:noFill/>
          </p:spPr>
          <p:txBody>
            <a:bodyPr wrap="square" rtlCol="0">
              <a:spAutoFit/>
            </a:bodyPr>
            <a:lstStyle/>
            <a:p>
              <a:r>
                <a:rPr lang="en-US" dirty="0" smtClean="0">
                  <a:solidFill>
                    <a:srgbClr val="4B4B4B"/>
                  </a:solidFill>
                  <a:latin typeface="Calibri Light"/>
                  <a:cs typeface="Calibri Light"/>
                </a:rPr>
                <a:t>Include </a:t>
              </a:r>
              <a:r>
                <a:rPr lang="en-US" dirty="0">
                  <a:solidFill>
                    <a:srgbClr val="4B4B4B"/>
                  </a:solidFill>
                  <a:latin typeface="Calibri Light"/>
                  <a:cs typeface="Calibri Light"/>
                </a:rPr>
                <a:t>words in the prompt that would otherwise be repeated in </a:t>
              </a:r>
              <a:r>
                <a:rPr lang="en-US" dirty="0" smtClean="0">
                  <a:solidFill>
                    <a:srgbClr val="4B4B4B"/>
                  </a:solidFill>
                  <a:latin typeface="Calibri Light"/>
                  <a:cs typeface="Calibri Light"/>
                </a:rPr>
                <a:t>choices</a:t>
              </a:r>
              <a:endParaRPr lang="en-US" dirty="0">
                <a:solidFill>
                  <a:srgbClr val="4B4B4B"/>
                </a:solidFill>
                <a:latin typeface="Calibri Light"/>
                <a:cs typeface="Calibri Light"/>
              </a:endParaRPr>
            </a:p>
          </p:txBody>
        </p:sp>
      </p:grpSp>
      <p:sp>
        <p:nvSpPr>
          <p:cNvPr id="48" name="TextBox 47"/>
          <p:cNvSpPr txBox="1"/>
          <p:nvPr/>
        </p:nvSpPr>
        <p:spPr>
          <a:xfrm>
            <a:off x="3273930" y="3920942"/>
            <a:ext cx="5398910" cy="646331"/>
          </a:xfrm>
          <a:prstGeom prst="rect">
            <a:avLst/>
          </a:prstGeom>
          <a:noFill/>
        </p:spPr>
        <p:txBody>
          <a:bodyPr wrap="square" rtlCol="0">
            <a:spAutoFit/>
          </a:bodyPr>
          <a:lstStyle/>
          <a:p>
            <a:r>
              <a:rPr lang="en-US" dirty="0">
                <a:solidFill>
                  <a:srgbClr val="4B4B4B"/>
                </a:solidFill>
                <a:latin typeface="Calibri Light"/>
                <a:cs typeface="Calibri Light"/>
              </a:rPr>
              <a:t>Ensure that prompts do not require that students know information not included in the prompt</a:t>
            </a:r>
          </a:p>
        </p:txBody>
      </p:sp>
      <p:sp>
        <p:nvSpPr>
          <p:cNvPr id="49" name="TextBox 48"/>
          <p:cNvSpPr txBox="1"/>
          <p:nvPr/>
        </p:nvSpPr>
        <p:spPr>
          <a:xfrm>
            <a:off x="3275450" y="4626634"/>
            <a:ext cx="5398910" cy="646331"/>
          </a:xfrm>
          <a:prstGeom prst="rect">
            <a:avLst/>
          </a:prstGeom>
          <a:noFill/>
        </p:spPr>
        <p:txBody>
          <a:bodyPr wrap="square" rtlCol="0">
            <a:spAutoFit/>
          </a:bodyPr>
          <a:lstStyle/>
          <a:p>
            <a:r>
              <a:rPr lang="en-US" dirty="0" smtClean="0">
                <a:solidFill>
                  <a:srgbClr val="4B4B4B"/>
                </a:solidFill>
                <a:latin typeface="Calibri Light"/>
                <a:cs typeface="Calibri Light"/>
              </a:rPr>
              <a:t>Do not </a:t>
            </a:r>
            <a:r>
              <a:rPr lang="en-US" dirty="0">
                <a:solidFill>
                  <a:srgbClr val="4B4B4B"/>
                </a:solidFill>
                <a:latin typeface="Calibri Light"/>
                <a:cs typeface="Calibri Light"/>
              </a:rPr>
              <a:t>include words or grammatical cues that might give away the </a:t>
            </a:r>
            <a:r>
              <a:rPr lang="en-US" dirty="0" smtClean="0">
                <a:solidFill>
                  <a:srgbClr val="4B4B4B"/>
                </a:solidFill>
                <a:latin typeface="Calibri Light"/>
                <a:cs typeface="Calibri Light"/>
              </a:rPr>
              <a:t>answer</a:t>
            </a:r>
            <a:endParaRPr lang="en-US" dirty="0">
              <a:solidFill>
                <a:srgbClr val="4B4B4B"/>
              </a:solidFill>
              <a:latin typeface="Calibri Light"/>
              <a:cs typeface="Calibri Light"/>
            </a:endParaRPr>
          </a:p>
        </p:txBody>
      </p:sp>
      <p:sp>
        <p:nvSpPr>
          <p:cNvPr id="26" name="TextBox 25"/>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08652364"/>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26"/>
        <p14:stopEvt time="13999" objId="26"/>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0" name="Group 9"/>
          <p:cNvGrpSpPr/>
          <p:nvPr/>
        </p:nvGrpSpPr>
        <p:grpSpPr>
          <a:xfrm>
            <a:off x="2391020" y="1216967"/>
            <a:ext cx="6230097" cy="481176"/>
            <a:chOff x="2162062" y="4304911"/>
            <a:chExt cx="11023975" cy="851426"/>
          </a:xfrm>
        </p:grpSpPr>
        <p:grpSp>
          <p:nvGrpSpPr>
            <p:cNvPr id="11" name="Group 10"/>
            <p:cNvGrpSpPr/>
            <p:nvPr/>
          </p:nvGrpSpPr>
          <p:grpSpPr>
            <a:xfrm>
              <a:off x="2573668" y="4420742"/>
              <a:ext cx="10612369" cy="669012"/>
              <a:chOff x="2513275" y="2896152"/>
              <a:chExt cx="10612369" cy="669012"/>
            </a:xfrm>
          </p:grpSpPr>
          <p:sp>
            <p:nvSpPr>
              <p:cNvPr id="13" name="Rectangle 12"/>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5" name="TextBox 14"/>
          <p:cNvSpPr txBox="1"/>
          <p:nvPr/>
        </p:nvSpPr>
        <p:spPr>
          <a:xfrm>
            <a:off x="2549646" y="1728016"/>
            <a:ext cx="6225336" cy="2785378"/>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The three parts of the Constitution include:</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the Preamble, the Articles and the </a:t>
            </a:r>
            <a:r>
              <a:rPr lang="en-US" sz="2000" dirty="0" smtClean="0">
                <a:solidFill>
                  <a:srgbClr val="4B4B4B"/>
                </a:solidFill>
                <a:latin typeface="Calibri Light"/>
                <a:ea typeface="Corbel" panose="020B0503020204020204" pitchFamily="34" charset="0"/>
                <a:cs typeface="Times New Roman" panose="02020603050405020304" pitchFamily="18" charset="0"/>
              </a:rPr>
              <a:t>Bylaws</a:t>
            </a:r>
            <a:endParaRPr lang="en-US" sz="20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the Preamble, the Articles and the three branches of </a:t>
            </a:r>
            <a:r>
              <a:rPr lang="en-US" sz="2000" dirty="0" smtClean="0">
                <a:solidFill>
                  <a:srgbClr val="4B4B4B"/>
                </a:solidFill>
                <a:latin typeface="Calibri Light"/>
                <a:ea typeface="Corbel" panose="020B0503020204020204" pitchFamily="34" charset="0"/>
                <a:cs typeface="Times New Roman" panose="02020603050405020304" pitchFamily="18" charset="0"/>
              </a:rPr>
              <a:t>government</a:t>
            </a:r>
            <a:endParaRPr lang="en-US" sz="20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the Preamble, the Articles and the Articles of </a:t>
            </a:r>
            <a:r>
              <a:rPr lang="en-US" sz="2000" dirty="0" smtClean="0">
                <a:solidFill>
                  <a:srgbClr val="4B4B4B"/>
                </a:solidFill>
                <a:latin typeface="Calibri Light"/>
                <a:ea typeface="Corbel" panose="020B0503020204020204" pitchFamily="34" charset="0"/>
                <a:cs typeface="Times New Roman" panose="02020603050405020304" pitchFamily="18" charset="0"/>
              </a:rPr>
              <a:t>Confederation</a:t>
            </a:r>
            <a:endParaRPr lang="en-US" sz="20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the Preamble, the Articles and the Amendments</a:t>
            </a:r>
          </a:p>
        </p:txBody>
      </p:sp>
    </p:spTree>
    <p:extLst>
      <p:ext uri="{BB962C8B-B14F-4D97-AF65-F5344CB8AC3E}">
        <p14:creationId xmlns:p14="http://schemas.microsoft.com/office/powerpoint/2010/main" val="4013026774"/>
      </p:ext>
    </p:extLst>
  </p:cSld>
  <p:clrMapOvr>
    <a:masterClrMapping/>
  </p:clrMapOvr>
  <p:transition advClick="0" advTm="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0" name="Group 9"/>
          <p:cNvGrpSpPr/>
          <p:nvPr/>
        </p:nvGrpSpPr>
        <p:grpSpPr>
          <a:xfrm>
            <a:off x="2391020" y="1216967"/>
            <a:ext cx="6230097" cy="481176"/>
            <a:chOff x="2162062" y="4304911"/>
            <a:chExt cx="11023975" cy="851426"/>
          </a:xfrm>
        </p:grpSpPr>
        <p:grpSp>
          <p:nvGrpSpPr>
            <p:cNvPr id="11" name="Group 10"/>
            <p:cNvGrpSpPr/>
            <p:nvPr/>
          </p:nvGrpSpPr>
          <p:grpSpPr>
            <a:xfrm>
              <a:off x="2573668" y="4420742"/>
              <a:ext cx="10612369" cy="669012"/>
              <a:chOff x="2513275" y="2896152"/>
              <a:chExt cx="10612369" cy="669012"/>
            </a:xfrm>
          </p:grpSpPr>
          <p:sp>
            <p:nvSpPr>
              <p:cNvPr id="13" name="Rectangle 12"/>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5" name="TextBox 14"/>
          <p:cNvSpPr txBox="1"/>
          <p:nvPr/>
        </p:nvSpPr>
        <p:spPr>
          <a:xfrm>
            <a:off x="2549646" y="1728016"/>
            <a:ext cx="6225336" cy="2477601"/>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The three parts of the Constitution include the Preamble, the Articles and the</a:t>
            </a:r>
            <a:r>
              <a:rPr lang="en-US" sz="2000" dirty="0" smtClean="0">
                <a:solidFill>
                  <a:srgbClr val="4B4B4B"/>
                </a:solidFill>
                <a:latin typeface="Calibri Light"/>
                <a:ea typeface="Corbel" panose="020B0503020204020204" pitchFamily="34" charset="0"/>
                <a:cs typeface="Times New Roman" panose="02020603050405020304" pitchFamily="18" charset="0"/>
              </a:rPr>
              <a:t>:</a:t>
            </a:r>
          </a:p>
          <a:p>
            <a:endParaRPr lang="en-US" sz="2000" dirty="0" smtClean="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B</a:t>
            </a:r>
            <a:r>
              <a:rPr lang="en-US" sz="2000" dirty="0" smtClean="0">
                <a:solidFill>
                  <a:srgbClr val="4B4B4B"/>
                </a:solidFill>
                <a:latin typeface="Calibri Light"/>
                <a:ea typeface="Corbel" panose="020B0503020204020204" pitchFamily="34" charset="0"/>
                <a:cs typeface="Times New Roman" panose="02020603050405020304" pitchFamily="18" charset="0"/>
              </a:rPr>
              <a:t>ylaws</a:t>
            </a:r>
            <a:endParaRPr lang="en-US" sz="20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t</a:t>
            </a:r>
            <a:r>
              <a:rPr lang="en-US" sz="2000" dirty="0" smtClean="0">
                <a:solidFill>
                  <a:srgbClr val="4B4B4B"/>
                </a:solidFill>
                <a:latin typeface="Calibri Light"/>
                <a:ea typeface="Corbel" panose="020B0503020204020204" pitchFamily="34" charset="0"/>
                <a:cs typeface="Times New Roman" panose="02020603050405020304" pitchFamily="18" charset="0"/>
              </a:rPr>
              <a:t>hree branches of government</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A</a:t>
            </a:r>
            <a:r>
              <a:rPr lang="en-US" sz="2000" dirty="0" smtClean="0">
                <a:solidFill>
                  <a:srgbClr val="4B4B4B"/>
                </a:solidFill>
                <a:latin typeface="Calibri Light"/>
                <a:ea typeface="Corbel" panose="020B0503020204020204" pitchFamily="34" charset="0"/>
                <a:cs typeface="Times New Roman" panose="02020603050405020304" pitchFamily="18" charset="0"/>
              </a:rPr>
              <a:t>rticles </a:t>
            </a:r>
            <a:r>
              <a:rPr lang="en-US" sz="2000" dirty="0">
                <a:solidFill>
                  <a:srgbClr val="4B4B4B"/>
                </a:solidFill>
                <a:latin typeface="Calibri Light"/>
                <a:ea typeface="Corbel" panose="020B0503020204020204" pitchFamily="34" charset="0"/>
                <a:cs typeface="Times New Roman" panose="02020603050405020304" pitchFamily="18" charset="0"/>
              </a:rPr>
              <a:t>of </a:t>
            </a:r>
            <a:r>
              <a:rPr lang="en-US" sz="2000" dirty="0" smtClean="0">
                <a:solidFill>
                  <a:srgbClr val="4B4B4B"/>
                </a:solidFill>
                <a:latin typeface="Calibri Light"/>
                <a:ea typeface="Corbel" panose="020B0503020204020204" pitchFamily="34" charset="0"/>
                <a:cs typeface="Times New Roman" panose="02020603050405020304" pitchFamily="18" charset="0"/>
              </a:rPr>
              <a:t>Confederation</a:t>
            </a:r>
          </a:p>
          <a:p>
            <a:pPr marL="800100" lvl="1" indent="-342900">
              <a:spcAft>
                <a:spcPts val="600"/>
              </a:spcAft>
              <a:buFont typeface="+mj-lt"/>
              <a:buAutoNum type="alphaLcPeriod"/>
            </a:pPr>
            <a:r>
              <a:rPr lang="en-US" sz="2000" dirty="0" smtClean="0">
                <a:solidFill>
                  <a:srgbClr val="4B4B4B"/>
                </a:solidFill>
                <a:latin typeface="Calibri Light"/>
                <a:ea typeface="Corbel" panose="020B0503020204020204" pitchFamily="34" charset="0"/>
                <a:cs typeface="Times New Roman" panose="02020603050405020304" pitchFamily="18" charset="0"/>
              </a:rPr>
              <a:t>Amendments</a:t>
            </a:r>
            <a:endParaRPr lang="en-US" sz="2000" dirty="0">
              <a:solidFill>
                <a:srgbClr val="4B4B4B"/>
              </a:solidFill>
              <a:latin typeface="Calibri Light"/>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3924830812"/>
      </p:ext>
    </p:extLst>
  </p:cSld>
  <p:clrMapOvr>
    <a:masterClrMapping/>
  </p:clrMapOvr>
  <p:transition advClick="0" advTm="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0" name="Picture 29" descr="Incorrect answer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250" y="4014167"/>
            <a:ext cx="881276" cy="1032813"/>
          </a:xfrm>
          <a:prstGeom prst="rect">
            <a:avLst/>
          </a:prstGeom>
        </p:spPr>
      </p:pic>
      <p:pic>
        <p:nvPicPr>
          <p:cNvPr id="31" name="Picture 30" descr="Correct ans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548" y="5124677"/>
            <a:ext cx="853620" cy="630936"/>
          </a:xfrm>
          <a:prstGeom prst="rect">
            <a:avLst/>
          </a:prstGeom>
        </p:spPr>
      </p:pic>
      <p:pic>
        <p:nvPicPr>
          <p:cNvPr id="32" name="Picture 31" descr="Choices a-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1117" y="4200117"/>
            <a:ext cx="570626" cy="630936"/>
          </a:xfrm>
          <a:prstGeom prst="rect">
            <a:avLst/>
          </a:prstGeom>
        </p:spPr>
      </p:pic>
      <p:pic>
        <p:nvPicPr>
          <p:cNvPr id="35" name="Picture 3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241009" y="5191219"/>
            <a:ext cx="422042" cy="211157"/>
          </a:xfrm>
          <a:prstGeom prst="rect">
            <a:avLst/>
          </a:prstGeom>
        </p:spPr>
      </p:pic>
      <p:pic>
        <p:nvPicPr>
          <p:cNvPr id="36" name="Picture 3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230849" y="4416723"/>
            <a:ext cx="422042" cy="211157"/>
          </a:xfrm>
          <a:prstGeom prst="rect">
            <a:avLst/>
          </a:prstGeom>
        </p:spPr>
      </p:pic>
      <p:pic>
        <p:nvPicPr>
          <p:cNvPr id="37" name="Picture 36"/>
          <p:cNvPicPr>
            <a:picLocks/>
          </p:cNvPicPr>
          <p:nvPr/>
        </p:nvPicPr>
        <p:blipFill>
          <a:blip r:embed="rId6" cstate="print">
            <a:extLst>
              <a:ext uri="{28A0092B-C50C-407E-A947-70E740481C1C}">
                <a14:useLocalDpi xmlns:a14="http://schemas.microsoft.com/office/drawing/2010/main" val="0"/>
              </a:ext>
            </a:extLst>
          </a:blip>
          <a:stretch>
            <a:fillRect/>
          </a:stretch>
        </p:blipFill>
        <p:spPr>
          <a:xfrm flipH="1">
            <a:off x="7262443" y="4406563"/>
            <a:ext cx="422042" cy="211157"/>
          </a:xfrm>
          <a:prstGeom prst="rect">
            <a:avLst/>
          </a:prstGeom>
        </p:spPr>
      </p:pic>
      <p:sp>
        <p:nvSpPr>
          <p:cNvPr id="38" name="Rectangle 37"/>
          <p:cNvSpPr/>
          <p:nvPr/>
        </p:nvSpPr>
        <p:spPr>
          <a:xfrm>
            <a:off x="3665190" y="2356583"/>
            <a:ext cx="3593158" cy="401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404040"/>
                </a:solidFill>
                <a:effectLst/>
                <a:latin typeface="+mj-lt"/>
                <a:ea typeface="Corbel" panose="020B0503020204020204" pitchFamily="34" charset="0"/>
                <a:cs typeface="Times New Roman" panose="02020603050405020304" pitchFamily="18" charset="0"/>
              </a:rPr>
              <a:t>The shapes shown are part of a design.</a:t>
            </a:r>
            <a:endParaRPr lang="en-US" sz="14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p:txBody>
      </p:sp>
      <p:sp>
        <p:nvSpPr>
          <p:cNvPr id="39" name="Rectangle 38"/>
          <p:cNvSpPr/>
          <p:nvPr/>
        </p:nvSpPr>
        <p:spPr>
          <a:xfrm>
            <a:off x="3756887" y="2835059"/>
            <a:ext cx="429331" cy="40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Parallelogram 39"/>
          <p:cNvSpPr/>
          <p:nvPr/>
        </p:nvSpPr>
        <p:spPr>
          <a:xfrm>
            <a:off x="4482383" y="2835059"/>
            <a:ext cx="609016" cy="40597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a:effectLst/>
                <a:ea typeface="Corbel" panose="020B0503020204020204" pitchFamily="34" charset="0"/>
                <a:cs typeface="Times New Roman" panose="02020603050405020304" pitchFamily="18" charset="0"/>
              </a:rPr>
              <a:t>         </a:t>
            </a:r>
          </a:p>
        </p:txBody>
      </p:sp>
      <p:sp>
        <p:nvSpPr>
          <p:cNvPr id="41" name="Trapezoid 40"/>
          <p:cNvSpPr/>
          <p:nvPr/>
        </p:nvSpPr>
        <p:spPr>
          <a:xfrm>
            <a:off x="6357611" y="2835061"/>
            <a:ext cx="632586" cy="405979"/>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Rectangle 41"/>
          <p:cNvSpPr/>
          <p:nvPr/>
        </p:nvSpPr>
        <p:spPr>
          <a:xfrm>
            <a:off x="5374381" y="2835061"/>
            <a:ext cx="639434" cy="40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p:cNvSpPr/>
          <p:nvPr/>
        </p:nvSpPr>
        <p:spPr>
          <a:xfrm>
            <a:off x="3623179" y="3382742"/>
            <a:ext cx="3760570" cy="2306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95288" marR="0" indent="-342900">
              <a:buAutoNum type="arabicPeriod"/>
            </a:pPr>
            <a:r>
              <a:rPr lang="en-US" sz="1400" dirty="0" smtClean="0">
                <a:solidFill>
                  <a:srgbClr val="404040"/>
                </a:solidFill>
                <a:latin typeface="Calibri Light"/>
                <a:ea typeface="Corbel" panose="020B0503020204020204" pitchFamily="34" charset="0"/>
                <a:cs typeface="Calibri Light"/>
              </a:rPr>
              <a:t>What </a:t>
            </a:r>
            <a:r>
              <a:rPr lang="en-US" sz="1400" dirty="0">
                <a:solidFill>
                  <a:srgbClr val="404040"/>
                </a:solidFill>
                <a:latin typeface="Calibri Light"/>
                <a:ea typeface="Corbel" panose="020B0503020204020204" pitchFamily="34" charset="0"/>
                <a:cs typeface="Calibri Light"/>
              </a:rPr>
              <a:t>do all of these </a:t>
            </a:r>
            <a:r>
              <a:rPr lang="en-US" sz="1400" dirty="0" smtClean="0">
                <a:solidFill>
                  <a:srgbClr val="404040"/>
                </a:solidFill>
                <a:latin typeface="Calibri Light"/>
                <a:ea typeface="Corbel" panose="020B0503020204020204" pitchFamily="34" charset="0"/>
                <a:cs typeface="Calibri Light"/>
              </a:rPr>
              <a:t>shapes appear to have</a:t>
            </a:r>
            <a:br>
              <a:rPr lang="en-US" sz="1400" dirty="0" smtClean="0">
                <a:solidFill>
                  <a:srgbClr val="404040"/>
                </a:solidFill>
                <a:latin typeface="Calibri Light"/>
                <a:ea typeface="Corbel" panose="020B0503020204020204" pitchFamily="34" charset="0"/>
                <a:cs typeface="Calibri Light"/>
              </a:rPr>
            </a:br>
            <a:r>
              <a:rPr lang="en-US" sz="1400" dirty="0" smtClean="0">
                <a:solidFill>
                  <a:srgbClr val="404040"/>
                </a:solidFill>
                <a:latin typeface="Calibri Light"/>
                <a:ea typeface="Corbel" panose="020B0503020204020204" pitchFamily="34" charset="0"/>
                <a:cs typeface="Calibri Light"/>
              </a:rPr>
              <a:t>in common?</a:t>
            </a:r>
          </a:p>
          <a:p>
            <a:pPr marL="52388" marR="0"/>
            <a:endParaRPr lang="en-US" sz="1400" dirty="0" smtClean="0">
              <a:solidFill>
                <a:srgbClr val="404040"/>
              </a:solidFill>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four right </a:t>
            </a:r>
            <a:r>
              <a:rPr lang="en-US" sz="1400" dirty="0" smtClean="0">
                <a:solidFill>
                  <a:srgbClr val="404040"/>
                </a:solidFill>
                <a:latin typeface="Calibri Light"/>
                <a:ea typeface="Corbel" panose="020B0503020204020204" pitchFamily="34" charset="0"/>
                <a:cs typeface="Calibri Light"/>
              </a:rPr>
              <a:t>angles.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four equal </a:t>
            </a:r>
            <a:r>
              <a:rPr lang="en-US" sz="1400" dirty="0" smtClean="0">
                <a:solidFill>
                  <a:srgbClr val="404040"/>
                </a:solidFill>
                <a:latin typeface="Calibri Light"/>
                <a:ea typeface="Corbel" panose="020B0503020204020204" pitchFamily="34" charset="0"/>
                <a:cs typeface="Calibri Light"/>
              </a:rPr>
              <a:t>sides.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at least one set </a:t>
            </a:r>
            <a:r>
              <a:rPr lang="en-US" sz="1400" dirty="0" smtClean="0">
                <a:solidFill>
                  <a:srgbClr val="404040"/>
                </a:solidFill>
                <a:latin typeface="Calibri Light"/>
                <a:ea typeface="Corbel" panose="020B0503020204020204" pitchFamily="34" charset="0"/>
                <a:cs typeface="Calibri Light"/>
              </a:rPr>
              <a:t>of perpendicular lines.</a:t>
            </a:r>
            <a:endParaRPr lang="en-US" sz="1400" dirty="0">
              <a:latin typeface="Calibri Light"/>
              <a:ea typeface="Corbel" panose="020B0503020204020204" pitchFamily="34" charset="0"/>
              <a:cs typeface="Calibri Light"/>
            </a:endParaRPr>
          </a:p>
          <a:p>
            <a:pPr marL="852488" lvl="1" indent="-342900">
              <a:spcAft>
                <a:spcPts val="600"/>
              </a:spcAft>
              <a:buFont typeface="+mj-lt"/>
              <a:buAutoNum type="alphaLcPeriod"/>
            </a:pPr>
            <a:r>
              <a:rPr lang="en-US" sz="1400" dirty="0" smtClean="0">
                <a:solidFill>
                  <a:srgbClr val="404040"/>
                </a:solidFill>
                <a:latin typeface="Calibri Light"/>
                <a:ea typeface="Corbel" panose="020B0503020204020204" pitchFamily="34" charset="0"/>
                <a:cs typeface="Calibri Light"/>
              </a:rPr>
              <a:t>All </a:t>
            </a:r>
            <a:r>
              <a:rPr lang="en-US" sz="1400" dirty="0">
                <a:solidFill>
                  <a:srgbClr val="404040"/>
                </a:solidFill>
                <a:latin typeface="Calibri Light"/>
                <a:ea typeface="Corbel" panose="020B0503020204020204" pitchFamily="34" charset="0"/>
                <a:cs typeface="Calibri Light"/>
              </a:rPr>
              <a:t>have at least one set </a:t>
            </a:r>
            <a:r>
              <a:rPr lang="en-US" sz="1400" dirty="0" smtClean="0">
                <a:solidFill>
                  <a:srgbClr val="404040"/>
                </a:solidFill>
                <a:latin typeface="Calibri Light"/>
                <a:ea typeface="Corbel" panose="020B0503020204020204" pitchFamily="34" charset="0"/>
                <a:cs typeface="Calibri Light"/>
              </a:rPr>
              <a:t>of parallel</a:t>
            </a:r>
            <a:br>
              <a:rPr lang="en-US" sz="1400" dirty="0" smtClean="0">
                <a:solidFill>
                  <a:srgbClr val="404040"/>
                </a:solidFill>
                <a:latin typeface="Calibri Light"/>
                <a:ea typeface="Corbel" panose="020B0503020204020204" pitchFamily="34" charset="0"/>
                <a:cs typeface="Calibri Light"/>
              </a:rPr>
            </a:br>
            <a:r>
              <a:rPr lang="en-US" sz="1400" dirty="0" smtClean="0">
                <a:solidFill>
                  <a:srgbClr val="404040"/>
                </a:solidFill>
                <a:latin typeface="Calibri Light"/>
                <a:ea typeface="Corbel" panose="020B0503020204020204" pitchFamily="34" charset="0"/>
                <a:cs typeface="Calibri Light"/>
              </a:rPr>
              <a:t>sides.</a:t>
            </a:r>
            <a:endParaRPr lang="en-US" sz="1600" dirty="0">
              <a:latin typeface="Calibri Light"/>
              <a:ea typeface="Corbel" panose="020B0503020204020204" pitchFamily="34" charset="0"/>
              <a:cs typeface="Calibri Light"/>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a:p>
            <a:pPr marL="0" marR="0" algn="ctr">
              <a:spcBef>
                <a:spcPts val="0"/>
              </a:spcBef>
              <a:spcAft>
                <a:spcPts val="0"/>
              </a:spcAft>
            </a:pPr>
            <a:r>
              <a:rPr lang="en-US" sz="1600" dirty="0">
                <a:solidFill>
                  <a:srgbClr val="404040"/>
                </a:solidFill>
                <a:effectLst/>
                <a:latin typeface="+mj-lt"/>
                <a:ea typeface="Corbel" panose="020B0503020204020204" pitchFamily="34" charset="0"/>
                <a:cs typeface="Times New Roman" panose="02020603050405020304" pitchFamily="18" charset="0"/>
              </a:rPr>
              <a:t>              </a:t>
            </a:r>
            <a:endParaRPr lang="en-US" sz="1600" dirty="0">
              <a:effectLst/>
              <a:latin typeface="+mj-lt"/>
              <a:ea typeface="Corbel" panose="020B0503020204020204" pitchFamily="34" charset="0"/>
              <a:cs typeface="Times New Roman" panose="02020603050405020304" pitchFamily="18" charset="0"/>
            </a:endParaRPr>
          </a:p>
        </p:txBody>
      </p:sp>
      <p:sp>
        <p:nvSpPr>
          <p:cNvPr id="19" name="TextBox 18"/>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4789" y="1382501"/>
            <a:ext cx="4762702" cy="697517"/>
          </a:xfrm>
          <a:prstGeom prst="rect">
            <a:avLst/>
          </a:prstGeom>
        </p:spPr>
      </p:pic>
    </p:spTree>
    <p:extLst>
      <p:ext uri="{BB962C8B-B14F-4D97-AF65-F5344CB8AC3E}">
        <p14:creationId xmlns:p14="http://schemas.microsoft.com/office/powerpoint/2010/main" val="1844599196"/>
      </p:ext>
    </p:extLst>
  </p:cSld>
  <p:clrMapOvr>
    <a:masterClrMapping/>
  </p:clrMapOvr>
  <p:transition advClick="0" advTm="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3" name="Group 2"/>
          <p:cNvGrpSpPr/>
          <p:nvPr/>
        </p:nvGrpSpPr>
        <p:grpSpPr>
          <a:xfrm>
            <a:off x="2564588" y="2885917"/>
            <a:ext cx="6231303" cy="643873"/>
            <a:chOff x="2564588" y="2885917"/>
            <a:chExt cx="6231303" cy="643873"/>
          </a:xfrm>
        </p:grpSpPr>
        <p:grpSp>
          <p:nvGrpSpPr>
            <p:cNvPr id="19" name="Group 18"/>
            <p:cNvGrpSpPr/>
            <p:nvPr/>
          </p:nvGrpSpPr>
          <p:grpSpPr>
            <a:xfrm>
              <a:off x="2564588" y="2885917"/>
              <a:ext cx="670653" cy="643873"/>
              <a:chOff x="2774227" y="2421928"/>
              <a:chExt cx="1304051" cy="1251980"/>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22" name="TextBox 21"/>
            <p:cNvSpPr txBox="1"/>
            <p:nvPr/>
          </p:nvSpPr>
          <p:spPr>
            <a:xfrm>
              <a:off x="3184168" y="3085343"/>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Use </a:t>
              </a:r>
              <a:r>
                <a:rPr lang="en-US" dirty="0">
                  <a:solidFill>
                    <a:srgbClr val="4B4B4B"/>
                  </a:solidFill>
                  <a:latin typeface="Calibri Light"/>
                  <a:cs typeface="Calibri Light"/>
                </a:rPr>
                <a:t>the same number of </a:t>
              </a:r>
              <a:r>
                <a:rPr lang="en-US" dirty="0" smtClean="0">
                  <a:solidFill>
                    <a:srgbClr val="4B4B4B"/>
                  </a:solidFill>
                  <a:latin typeface="Calibri Light"/>
                  <a:cs typeface="Calibri Light"/>
                </a:rPr>
                <a:t>choices on a single assessment </a:t>
              </a:r>
            </a:p>
          </p:txBody>
        </p:sp>
      </p:grpSp>
      <p:sp>
        <p:nvSpPr>
          <p:cNvPr id="23" name="Rounded Rectangle 22"/>
          <p:cNvSpPr/>
          <p:nvPr/>
        </p:nvSpPr>
        <p:spPr>
          <a:xfrm>
            <a:off x="2683544" y="1379105"/>
            <a:ext cx="5812758" cy="124794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spcBef>
                <a:spcPts val="1200"/>
              </a:spcBef>
            </a:pPr>
            <a:r>
              <a:rPr lang="en-US" sz="2400" dirty="0" smtClean="0">
                <a:solidFill>
                  <a:schemeClr val="accent2"/>
                </a:solidFill>
                <a:latin typeface="Calibri"/>
                <a:cs typeface="Calibri"/>
              </a:rPr>
              <a:t>choices</a:t>
            </a:r>
          </a:p>
          <a:p>
            <a:pPr marL="1082675"/>
            <a:r>
              <a:rPr lang="en-US" sz="2000" dirty="0">
                <a:solidFill>
                  <a:srgbClr val="4B4B4B"/>
                </a:solidFill>
                <a:latin typeface="Calibri Light"/>
                <a:cs typeface="Calibri Light"/>
              </a:rPr>
              <a:t>p</a:t>
            </a:r>
            <a:r>
              <a:rPr lang="en-US" sz="2000" dirty="0" smtClean="0">
                <a:solidFill>
                  <a:srgbClr val="4B4B4B"/>
                </a:solidFill>
                <a:latin typeface="Calibri Light"/>
                <a:cs typeface="Calibri Light"/>
              </a:rPr>
              <a:t>art of a multiple-choice assessment item </a:t>
            </a:r>
            <a:r>
              <a:rPr lang="en-US" sz="2000" dirty="0">
                <a:solidFill>
                  <a:srgbClr val="4B4B4B"/>
                </a:solidFill>
                <a:latin typeface="Calibri Light"/>
                <a:cs typeface="Calibri Light"/>
              </a:rPr>
              <a:t>that </a:t>
            </a:r>
            <a:r>
              <a:rPr lang="en-US" sz="2000" dirty="0" smtClean="0">
                <a:solidFill>
                  <a:srgbClr val="4B4B4B"/>
                </a:solidFill>
                <a:latin typeface="Calibri Light"/>
                <a:cs typeface="Calibri Light"/>
              </a:rPr>
              <a:t>include answers </a:t>
            </a:r>
            <a:r>
              <a:rPr lang="en-US" sz="2000" dirty="0">
                <a:solidFill>
                  <a:srgbClr val="4B4B4B"/>
                </a:solidFill>
                <a:latin typeface="Calibri Light"/>
                <a:cs typeface="Calibri Light"/>
              </a:rPr>
              <a:t>to the item </a:t>
            </a:r>
            <a:r>
              <a:rPr lang="en-US" sz="2000" dirty="0" smtClean="0">
                <a:solidFill>
                  <a:srgbClr val="4B4B4B"/>
                </a:solidFill>
                <a:latin typeface="Calibri Light"/>
                <a:cs typeface="Calibri Light"/>
              </a:rPr>
              <a:t>prompt</a:t>
            </a:r>
            <a:endParaRPr lang="en-US" sz="2000" dirty="0">
              <a:solidFill>
                <a:srgbClr val="4B4B4B"/>
              </a:solidFill>
              <a:latin typeface="Calibri Light"/>
              <a:cs typeface="Calibri Light"/>
            </a:endParaRPr>
          </a:p>
        </p:txBody>
      </p:sp>
      <p:pic>
        <p:nvPicPr>
          <p:cNvPr id="46" name="Picture 45" descr="Large red rectang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842" y="1381213"/>
            <a:ext cx="5840048" cy="1278399"/>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5786" y="1244539"/>
            <a:ext cx="1138268" cy="1514476"/>
          </a:xfrm>
          <a:prstGeom prst="rect">
            <a:avLst/>
          </a:prstGeom>
        </p:spPr>
      </p:pic>
      <p:sp>
        <p:nvSpPr>
          <p:cNvPr id="15" name="TextBox 14"/>
          <p:cNvSpPr txBox="1"/>
          <p:nvPr/>
        </p:nvSpPr>
        <p:spPr>
          <a:xfrm>
            <a:off x="2471874" y="3828158"/>
            <a:ext cx="6236098" cy="2031325"/>
          </a:xfrm>
          <a:prstGeom prst="rect">
            <a:avLst/>
          </a:prstGeom>
          <a:noFill/>
        </p:spPr>
        <p:txBody>
          <a:bodyPr wrap="square" rtlCol="0">
            <a:spAutoFit/>
          </a:bodyPr>
          <a:lstStyle/>
          <a:p>
            <a:r>
              <a:rPr lang="en-US" dirty="0" smtClean="0">
                <a:solidFill>
                  <a:srgbClr val="404040"/>
                </a:solidFill>
                <a:latin typeface="Calibri Light"/>
                <a:ea typeface="Corbel" panose="020B0503020204020204" pitchFamily="34" charset="0"/>
                <a:cs typeface="Times New Roman" panose="02020603050405020304" pitchFamily="18" charset="0"/>
              </a:rPr>
              <a:t>Option a:  </a:t>
            </a:r>
            <a:r>
              <a:rPr lang="en-US" dirty="0" smtClean="0">
                <a:solidFill>
                  <a:schemeClr val="accent4"/>
                </a:solidFill>
                <a:latin typeface="Calibri Light"/>
                <a:ea typeface="Corbel" panose="020B0503020204020204" pitchFamily="34" charset="0"/>
                <a:cs typeface="Times New Roman" panose="02020603050405020304" pitchFamily="18" charset="0"/>
              </a:rPr>
              <a:t>__________________________________________</a:t>
            </a:r>
            <a:endParaRPr lang="en-US" dirty="0">
              <a:solidFill>
                <a:schemeClr val="accent4"/>
              </a:solidFill>
              <a:latin typeface="Calibri Light"/>
              <a:ea typeface="Corbel" panose="020B0503020204020204" pitchFamily="34" charset="0"/>
              <a:cs typeface="Times New Roman" panose="02020603050405020304" pitchFamily="18" charset="0"/>
            </a:endParaRPr>
          </a:p>
          <a:p>
            <a:endParaRPr lang="en-US" dirty="0" smtClean="0">
              <a:solidFill>
                <a:srgbClr val="404040"/>
              </a:solidFill>
              <a:latin typeface="Calibri Light"/>
              <a:ea typeface="Corbel" panose="020B0503020204020204" pitchFamily="34" charset="0"/>
              <a:cs typeface="Times New Roman" panose="02020603050405020304" pitchFamily="18" charset="0"/>
            </a:endParaRPr>
          </a:p>
          <a:p>
            <a:r>
              <a:rPr lang="en-US" dirty="0" smtClean="0">
                <a:solidFill>
                  <a:srgbClr val="404040"/>
                </a:solidFill>
                <a:latin typeface="Calibri Light"/>
                <a:ea typeface="Corbel" panose="020B0503020204020204" pitchFamily="34" charset="0"/>
                <a:cs typeface="Times New Roman" panose="02020603050405020304" pitchFamily="18" charset="0"/>
              </a:rPr>
              <a:t>Option b:  </a:t>
            </a:r>
            <a:r>
              <a:rPr lang="en-US" dirty="0" smtClean="0">
                <a:solidFill>
                  <a:schemeClr val="accent4"/>
                </a:solidFill>
                <a:latin typeface="Calibri Light"/>
                <a:ea typeface="Corbel" panose="020B0503020204020204" pitchFamily="34" charset="0"/>
                <a:cs typeface="Times New Roman" panose="02020603050405020304" pitchFamily="18" charset="0"/>
              </a:rPr>
              <a:t>__________________________________________</a:t>
            </a:r>
            <a:endParaRPr lang="en-US" dirty="0">
              <a:solidFill>
                <a:schemeClr val="accent4"/>
              </a:solidFill>
              <a:latin typeface="Calibri Light"/>
              <a:ea typeface="Corbel" panose="020B0503020204020204" pitchFamily="34" charset="0"/>
              <a:cs typeface="Times New Roman" panose="02020603050405020304" pitchFamily="18" charset="0"/>
            </a:endParaRPr>
          </a:p>
          <a:p>
            <a:endParaRPr lang="en-US" dirty="0">
              <a:solidFill>
                <a:srgbClr val="404040"/>
              </a:solidFill>
              <a:latin typeface="Calibri Light"/>
              <a:ea typeface="Corbel" panose="020B0503020204020204" pitchFamily="34" charset="0"/>
              <a:cs typeface="Times New Roman" panose="02020603050405020304" pitchFamily="18" charset="0"/>
            </a:endParaRPr>
          </a:p>
          <a:p>
            <a:r>
              <a:rPr lang="en-US" dirty="0">
                <a:solidFill>
                  <a:srgbClr val="404040"/>
                </a:solidFill>
                <a:latin typeface="Calibri Light"/>
                <a:ea typeface="Corbel" panose="020B0503020204020204" pitchFamily="34" charset="0"/>
                <a:cs typeface="Times New Roman" panose="02020603050405020304" pitchFamily="18" charset="0"/>
              </a:rPr>
              <a:t>Option </a:t>
            </a:r>
            <a:r>
              <a:rPr lang="en-US" dirty="0" smtClean="0">
                <a:solidFill>
                  <a:srgbClr val="404040"/>
                </a:solidFill>
                <a:latin typeface="Calibri Light"/>
                <a:ea typeface="Corbel" panose="020B0503020204020204" pitchFamily="34" charset="0"/>
                <a:cs typeface="Times New Roman" panose="02020603050405020304" pitchFamily="18" charset="0"/>
              </a:rPr>
              <a:t>c:  </a:t>
            </a:r>
            <a:r>
              <a:rPr lang="en-US" dirty="0" smtClean="0">
                <a:solidFill>
                  <a:schemeClr val="accent4"/>
                </a:solidFill>
                <a:latin typeface="Calibri Light"/>
                <a:ea typeface="Corbel" panose="020B0503020204020204" pitchFamily="34" charset="0"/>
                <a:cs typeface="Times New Roman" panose="02020603050405020304" pitchFamily="18" charset="0"/>
              </a:rPr>
              <a:t>__________________________________________</a:t>
            </a:r>
            <a:endParaRPr lang="en-US" dirty="0">
              <a:solidFill>
                <a:schemeClr val="accent4"/>
              </a:solidFill>
              <a:latin typeface="Calibri Light"/>
              <a:ea typeface="Corbel" panose="020B0503020204020204" pitchFamily="34" charset="0"/>
              <a:cs typeface="Times New Roman" panose="02020603050405020304" pitchFamily="18" charset="0"/>
            </a:endParaRPr>
          </a:p>
          <a:p>
            <a:endParaRPr lang="en-US" dirty="0" smtClean="0">
              <a:solidFill>
                <a:srgbClr val="404040"/>
              </a:solidFill>
              <a:latin typeface="Calibri Light"/>
              <a:ea typeface="Corbel" panose="020B0503020204020204" pitchFamily="34" charset="0"/>
              <a:cs typeface="Times New Roman" panose="02020603050405020304" pitchFamily="18" charset="0"/>
            </a:endParaRPr>
          </a:p>
          <a:p>
            <a:r>
              <a:rPr lang="en-US" dirty="0" smtClean="0">
                <a:solidFill>
                  <a:srgbClr val="404040"/>
                </a:solidFill>
                <a:latin typeface="Calibri Light"/>
                <a:ea typeface="Corbel" panose="020B0503020204020204" pitchFamily="34" charset="0"/>
                <a:cs typeface="Times New Roman" panose="02020603050405020304" pitchFamily="18" charset="0"/>
              </a:rPr>
              <a:t>Option d:  </a:t>
            </a:r>
            <a:r>
              <a:rPr lang="en-US" dirty="0" smtClean="0">
                <a:solidFill>
                  <a:schemeClr val="accent4"/>
                </a:solidFill>
                <a:latin typeface="Calibri Light"/>
                <a:ea typeface="Corbel" panose="020B0503020204020204" pitchFamily="34" charset="0"/>
                <a:cs typeface="Times New Roman" panose="02020603050405020304" pitchFamily="18" charset="0"/>
              </a:rPr>
              <a:t>__________________________________________</a:t>
            </a:r>
            <a:endParaRPr lang="en-US" dirty="0">
              <a:solidFill>
                <a:schemeClr val="accent4"/>
              </a:solidFill>
              <a:latin typeface="Calibri Light"/>
              <a:ea typeface="Corbel" panose="020B0503020204020204" pitchFamily="34" charset="0"/>
              <a:cs typeface="Times New Roman" panose="02020603050405020304" pitchFamily="18" charset="0"/>
            </a:endParaRPr>
          </a:p>
        </p:txBody>
      </p:sp>
      <p:sp>
        <p:nvSpPr>
          <p:cNvPr id="14" name="TextBox 13"/>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8386883"/>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14"/>
        <p14:stopEvt time="31311" objId="1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Types of Assessment Ite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4311" y="1935658"/>
            <a:ext cx="3875378" cy="3712464"/>
          </a:xfrm>
          <a:prstGeom prst="rect">
            <a:avLst/>
          </a:prstGeom>
        </p:spPr>
      </p:pic>
    </p:spTree>
    <p:extLst>
      <p:ext uri="{BB962C8B-B14F-4D97-AF65-F5344CB8AC3E}">
        <p14:creationId xmlns:p14="http://schemas.microsoft.com/office/powerpoint/2010/main" val="974718836"/>
      </p:ext>
    </p:extLst>
  </p:cSld>
  <p:clrMapOvr>
    <a:masterClrMapping/>
  </p:clrMapOvr>
  <p:transition advClick="0" advTm="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9" name="Group 18"/>
          <p:cNvGrpSpPr/>
          <p:nvPr/>
        </p:nvGrpSpPr>
        <p:grpSpPr>
          <a:xfrm>
            <a:off x="2564588" y="2885917"/>
            <a:ext cx="670653" cy="643873"/>
            <a:chOff x="2774227" y="2421928"/>
            <a:chExt cx="1304051" cy="1251980"/>
          </a:xfrm>
        </p:grpSpPr>
        <p:pic>
          <p:nvPicPr>
            <p:cNvPr id="20" name="Picture 1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21" name="Picture 2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22" name="TextBox 21"/>
          <p:cNvSpPr txBox="1"/>
          <p:nvPr/>
        </p:nvSpPr>
        <p:spPr>
          <a:xfrm>
            <a:off x="3184168" y="3047527"/>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Use </a:t>
            </a:r>
            <a:r>
              <a:rPr lang="en-US" dirty="0">
                <a:solidFill>
                  <a:srgbClr val="4B4B4B"/>
                </a:solidFill>
                <a:latin typeface="Calibri Light"/>
                <a:cs typeface="Calibri Light"/>
              </a:rPr>
              <a:t>the same number of </a:t>
            </a:r>
            <a:r>
              <a:rPr lang="en-US" dirty="0" smtClean="0">
                <a:solidFill>
                  <a:srgbClr val="4B4B4B"/>
                </a:solidFill>
                <a:latin typeface="Calibri Light"/>
                <a:cs typeface="Calibri Light"/>
              </a:rPr>
              <a:t>choices on a single assessment </a:t>
            </a:r>
          </a:p>
        </p:txBody>
      </p:sp>
      <p:sp>
        <p:nvSpPr>
          <p:cNvPr id="23" name="Rounded Rectangle 22"/>
          <p:cNvSpPr/>
          <p:nvPr/>
        </p:nvSpPr>
        <p:spPr>
          <a:xfrm>
            <a:off x="2683544" y="1379105"/>
            <a:ext cx="5812758" cy="124794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spcBef>
                <a:spcPts val="1200"/>
              </a:spcBef>
            </a:pPr>
            <a:r>
              <a:rPr lang="en-US" sz="2400" dirty="0" smtClean="0">
                <a:solidFill>
                  <a:schemeClr val="accent2"/>
                </a:solidFill>
                <a:latin typeface="Calibri"/>
                <a:cs typeface="Calibri"/>
              </a:rPr>
              <a:t>choices</a:t>
            </a:r>
          </a:p>
          <a:p>
            <a:pPr marL="1082675"/>
            <a:r>
              <a:rPr lang="en-US" sz="2000" dirty="0">
                <a:solidFill>
                  <a:srgbClr val="4B4B4B"/>
                </a:solidFill>
                <a:latin typeface="Calibri Light"/>
                <a:cs typeface="Calibri Light"/>
              </a:rPr>
              <a:t>p</a:t>
            </a:r>
            <a:r>
              <a:rPr lang="en-US" sz="2000" dirty="0" smtClean="0">
                <a:solidFill>
                  <a:srgbClr val="4B4B4B"/>
                </a:solidFill>
                <a:latin typeface="Calibri Light"/>
                <a:cs typeface="Calibri Light"/>
              </a:rPr>
              <a:t>art of a multiple-choice assessment item </a:t>
            </a:r>
            <a:r>
              <a:rPr lang="en-US" sz="2000" dirty="0">
                <a:solidFill>
                  <a:srgbClr val="4B4B4B"/>
                </a:solidFill>
                <a:latin typeface="Calibri Light"/>
                <a:cs typeface="Calibri Light"/>
              </a:rPr>
              <a:t>that </a:t>
            </a:r>
            <a:r>
              <a:rPr lang="en-US" sz="2000" dirty="0" smtClean="0">
                <a:solidFill>
                  <a:srgbClr val="4B4B4B"/>
                </a:solidFill>
                <a:latin typeface="Calibri Light"/>
                <a:cs typeface="Calibri Light"/>
              </a:rPr>
              <a:t>include answers </a:t>
            </a:r>
            <a:r>
              <a:rPr lang="en-US" sz="2000" dirty="0">
                <a:solidFill>
                  <a:srgbClr val="4B4B4B"/>
                </a:solidFill>
                <a:latin typeface="Calibri Light"/>
                <a:cs typeface="Calibri Light"/>
              </a:rPr>
              <a:t>to the item </a:t>
            </a:r>
            <a:r>
              <a:rPr lang="en-US" sz="2000" dirty="0" smtClean="0">
                <a:solidFill>
                  <a:srgbClr val="4B4B4B"/>
                </a:solidFill>
                <a:latin typeface="Calibri Light"/>
                <a:cs typeface="Calibri Light"/>
              </a:rPr>
              <a:t>prompt</a:t>
            </a:r>
            <a:endParaRPr lang="en-US" sz="2000" dirty="0">
              <a:solidFill>
                <a:srgbClr val="4B4B4B"/>
              </a:solidFill>
              <a:latin typeface="Calibri Light"/>
              <a:cs typeface="Calibri Light"/>
            </a:endParaRPr>
          </a:p>
        </p:txBody>
      </p:sp>
      <p:grpSp>
        <p:nvGrpSpPr>
          <p:cNvPr id="3" name="Group 2"/>
          <p:cNvGrpSpPr/>
          <p:nvPr/>
        </p:nvGrpSpPr>
        <p:grpSpPr>
          <a:xfrm>
            <a:off x="2570440" y="3526757"/>
            <a:ext cx="6243515" cy="643873"/>
            <a:chOff x="2570440" y="3526757"/>
            <a:chExt cx="6243515" cy="643873"/>
          </a:xfrm>
        </p:grpSpPr>
        <p:grpSp>
          <p:nvGrpSpPr>
            <p:cNvPr id="26" name="Group 25"/>
            <p:cNvGrpSpPr/>
            <p:nvPr/>
          </p:nvGrpSpPr>
          <p:grpSpPr>
            <a:xfrm>
              <a:off x="2570440" y="3526757"/>
              <a:ext cx="670653" cy="643873"/>
              <a:chOff x="2774227" y="2421928"/>
              <a:chExt cx="1304051" cy="1251980"/>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29" name="TextBox 28"/>
            <p:cNvSpPr txBox="1"/>
            <p:nvPr/>
          </p:nvSpPr>
          <p:spPr>
            <a:xfrm>
              <a:off x="3202232" y="3719933"/>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Use choices that are consistent </a:t>
              </a:r>
              <a:r>
                <a:rPr lang="en-US" dirty="0">
                  <a:solidFill>
                    <a:srgbClr val="4B4B4B"/>
                  </a:solidFill>
                  <a:latin typeface="Calibri Light"/>
                  <a:cs typeface="Calibri Light"/>
                </a:rPr>
                <a:t>in form, content and </a:t>
              </a:r>
              <a:r>
                <a:rPr lang="en-US" dirty="0" smtClean="0">
                  <a:solidFill>
                    <a:srgbClr val="4B4B4B"/>
                  </a:solidFill>
                  <a:latin typeface="Calibri Light"/>
                  <a:cs typeface="Calibri Light"/>
                </a:rPr>
                <a:t>length</a:t>
              </a:r>
              <a:endParaRPr lang="en-US" dirty="0">
                <a:solidFill>
                  <a:srgbClr val="4B4B4B"/>
                </a:solidFill>
                <a:latin typeface="Calibri Light"/>
                <a:cs typeface="Calibri Light"/>
              </a:endParaRPr>
            </a:p>
          </p:txBody>
        </p:sp>
      </p:grpSp>
      <p:pic>
        <p:nvPicPr>
          <p:cNvPr id="46" name="Picture 45" descr="Large red rectang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842" y="1381213"/>
            <a:ext cx="5840048" cy="1278399"/>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5786" y="1244539"/>
            <a:ext cx="1138268" cy="1514476"/>
          </a:xfrm>
          <a:prstGeom prst="rect">
            <a:avLst/>
          </a:prstGeom>
        </p:spPr>
      </p:pic>
      <p:sp>
        <p:nvSpPr>
          <p:cNvPr id="17" name="TextBox 16"/>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5011921"/>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17"/>
        <p14:stopEvt time="14722" objId="17"/>
      </p14:showEvtLst>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0" name="Group 9"/>
          <p:cNvGrpSpPr/>
          <p:nvPr/>
        </p:nvGrpSpPr>
        <p:grpSpPr>
          <a:xfrm>
            <a:off x="2391020" y="1216967"/>
            <a:ext cx="6230097" cy="481176"/>
            <a:chOff x="2162062" y="4304911"/>
            <a:chExt cx="11023975" cy="851426"/>
          </a:xfrm>
        </p:grpSpPr>
        <p:grpSp>
          <p:nvGrpSpPr>
            <p:cNvPr id="11" name="Group 10"/>
            <p:cNvGrpSpPr/>
            <p:nvPr/>
          </p:nvGrpSpPr>
          <p:grpSpPr>
            <a:xfrm>
              <a:off x="2573668" y="4420742"/>
              <a:ext cx="10612369" cy="669012"/>
              <a:chOff x="2513275" y="2896152"/>
              <a:chExt cx="10612369" cy="669012"/>
            </a:xfrm>
          </p:grpSpPr>
          <p:sp>
            <p:nvSpPr>
              <p:cNvPr id="13" name="Rectangle 12"/>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5" name="TextBox 14"/>
          <p:cNvSpPr txBox="1"/>
          <p:nvPr/>
        </p:nvSpPr>
        <p:spPr>
          <a:xfrm>
            <a:off x="2549646" y="1728016"/>
            <a:ext cx="6225336" cy="2616101"/>
          </a:xfrm>
          <a:prstGeom prst="rect">
            <a:avLst/>
          </a:prstGeom>
          <a:noFill/>
        </p:spPr>
        <p:txBody>
          <a:bodyPr wrap="square" rtlCol="0">
            <a:spAutoFit/>
          </a:bodyPr>
          <a:lstStyle/>
          <a:p>
            <a:pPr lvl="0"/>
            <a:r>
              <a:rPr lang="en-US" dirty="0">
                <a:solidFill>
                  <a:srgbClr val="4B4B4B"/>
                </a:solidFill>
                <a:latin typeface="Calibri Light"/>
                <a:ea typeface="Corbel" panose="020B0503020204020204" pitchFamily="34" charset="0"/>
                <a:cs typeface="Times New Roman" panose="02020603050405020304" pitchFamily="18" charset="0"/>
              </a:rPr>
              <a:t>What role did many colonial women play during the American Revolution</a:t>
            </a:r>
            <a:r>
              <a:rPr lang="en-US" dirty="0" smtClean="0">
                <a:solidFill>
                  <a:srgbClr val="4B4B4B"/>
                </a:solidFill>
                <a:latin typeface="Calibri Light"/>
                <a:ea typeface="Corbel" panose="020B0503020204020204" pitchFamily="34" charset="0"/>
                <a:cs typeface="Times New Roman" panose="02020603050405020304" pitchFamily="18" charset="0"/>
              </a:rPr>
              <a:t>?</a:t>
            </a:r>
          </a:p>
          <a:p>
            <a:pPr lvl="1">
              <a:spcAft>
                <a:spcPts val="600"/>
              </a:spcAft>
            </a:pPr>
            <a:r>
              <a:rPr lang="en-US"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They served as officers in the army.</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They gave speeches to rally the people.</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They kept the farms and shops running during the war, which was vital for the American economy. </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They helped </a:t>
            </a:r>
            <a:r>
              <a:rPr lang="en-US" dirty="0" smtClean="0">
                <a:solidFill>
                  <a:srgbClr val="4B4B4B"/>
                </a:solidFill>
                <a:latin typeface="Calibri Light"/>
                <a:ea typeface="Corbel" panose="020B0503020204020204" pitchFamily="34" charset="0"/>
                <a:cs typeface="Times New Roman" panose="02020603050405020304" pitchFamily="18" charset="0"/>
              </a:rPr>
              <a:t>run </a:t>
            </a:r>
            <a:r>
              <a:rPr lang="en-US" dirty="0">
                <a:solidFill>
                  <a:srgbClr val="4B4B4B"/>
                </a:solidFill>
                <a:latin typeface="Calibri Light"/>
                <a:ea typeface="Corbel" panose="020B0503020204020204" pitchFamily="34" charset="0"/>
                <a:cs typeface="Times New Roman" panose="02020603050405020304" pitchFamily="18" charset="0"/>
              </a:rPr>
              <a:t>the government.</a:t>
            </a:r>
          </a:p>
        </p:txBody>
      </p:sp>
      <p:sp>
        <p:nvSpPr>
          <p:cNvPr id="16" name="TextBox 15"/>
          <p:cNvSpPr txBox="1"/>
          <p:nvPr/>
        </p:nvSpPr>
        <p:spPr>
          <a:xfrm>
            <a:off x="2279228" y="6024570"/>
            <a:ext cx="6493252" cy="400110"/>
          </a:xfrm>
          <a:prstGeom prst="rect">
            <a:avLst/>
          </a:prstGeom>
          <a:noFill/>
        </p:spPr>
        <p:txBody>
          <a:bodyPr wrap="square" rtlCol="0">
            <a:spAutoFit/>
          </a:bodyPr>
          <a:lstStyle/>
          <a:p>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National Center on Education Statistics, NAEP Questions Tool “What role did many colonial women play during the American Revolution?” </a:t>
            </a:r>
          </a:p>
        </p:txBody>
      </p:sp>
    </p:spTree>
    <p:extLst>
      <p:ext uri="{BB962C8B-B14F-4D97-AF65-F5344CB8AC3E}">
        <p14:creationId xmlns:p14="http://schemas.microsoft.com/office/powerpoint/2010/main" val="282682388"/>
      </p:ext>
    </p:extLst>
  </p:cSld>
  <p:clrMapOvr>
    <a:masterClrMapping/>
  </p:clrMapOvr>
  <p:transition advClick="0" advTm="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8" name="Group 7"/>
          <p:cNvGrpSpPr/>
          <p:nvPr/>
        </p:nvGrpSpPr>
        <p:grpSpPr>
          <a:xfrm>
            <a:off x="2391020" y="1216967"/>
            <a:ext cx="6230097" cy="481176"/>
            <a:chOff x="2162062" y="4304911"/>
            <a:chExt cx="11023975" cy="851426"/>
          </a:xfrm>
        </p:grpSpPr>
        <p:grpSp>
          <p:nvGrpSpPr>
            <p:cNvPr id="9" name="Group 8"/>
            <p:cNvGrpSpPr/>
            <p:nvPr/>
          </p:nvGrpSpPr>
          <p:grpSpPr>
            <a:xfrm>
              <a:off x="2573668" y="4420742"/>
              <a:ext cx="10612369" cy="669012"/>
              <a:chOff x="2513275" y="2896152"/>
              <a:chExt cx="10612369" cy="669012"/>
            </a:xfrm>
          </p:grpSpPr>
          <p:sp>
            <p:nvSpPr>
              <p:cNvPr id="11" name="Rectangle 10"/>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3" name="TextBox 12"/>
          <p:cNvSpPr txBox="1"/>
          <p:nvPr/>
        </p:nvSpPr>
        <p:spPr>
          <a:xfrm>
            <a:off x="2549646" y="1728016"/>
            <a:ext cx="6225336" cy="2893100"/>
          </a:xfrm>
          <a:prstGeom prst="rect">
            <a:avLst/>
          </a:prstGeom>
          <a:noFill/>
        </p:spPr>
        <p:txBody>
          <a:bodyPr wrap="square" rtlCol="0">
            <a:spAutoFit/>
          </a:bodyPr>
          <a:lstStyle/>
          <a:p>
            <a:r>
              <a:rPr lang="en-US" dirty="0">
                <a:solidFill>
                  <a:srgbClr val="4B4B4B"/>
                </a:solidFill>
                <a:latin typeface="Calibri Light"/>
                <a:ea typeface="Corbel" panose="020B0503020204020204" pitchFamily="34" charset="0"/>
                <a:cs typeface="Times New Roman" panose="02020603050405020304" pitchFamily="18" charset="0"/>
              </a:rPr>
              <a:t>What role did many colonial women play during the American Revolution?</a:t>
            </a:r>
          </a:p>
          <a:p>
            <a:pPr lvl="1">
              <a:spcAft>
                <a:spcPts val="600"/>
              </a:spcAft>
            </a:pPr>
            <a:r>
              <a:rPr lang="en-US"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They served as officers in the army.</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They gave speeches to rally the people against the British.</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They kept the farms and shops running during the war.</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They helped to run the government while the men were away fighting.</a:t>
            </a:r>
          </a:p>
        </p:txBody>
      </p:sp>
    </p:spTree>
    <p:extLst>
      <p:ext uri="{BB962C8B-B14F-4D97-AF65-F5344CB8AC3E}">
        <p14:creationId xmlns:p14="http://schemas.microsoft.com/office/powerpoint/2010/main" val="3876485312"/>
      </p:ext>
    </p:extLst>
  </p:cSld>
  <p:clrMapOvr>
    <a:masterClrMapping/>
  </p:clrMapOvr>
  <p:transition advClick="0" advTm="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8" name="Group 7"/>
          <p:cNvGrpSpPr/>
          <p:nvPr/>
        </p:nvGrpSpPr>
        <p:grpSpPr>
          <a:xfrm>
            <a:off x="2564588" y="2885917"/>
            <a:ext cx="670653" cy="643873"/>
            <a:chOff x="2774227" y="2421928"/>
            <a:chExt cx="1304051" cy="1251980"/>
          </a:xfrm>
        </p:grpSpPr>
        <p:pic>
          <p:nvPicPr>
            <p:cNvPr id="9" name="Picture 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10" name="Picture 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11" name="TextBox 10"/>
          <p:cNvSpPr txBox="1"/>
          <p:nvPr/>
        </p:nvSpPr>
        <p:spPr>
          <a:xfrm>
            <a:off x="3184168" y="3047527"/>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Use </a:t>
            </a:r>
            <a:r>
              <a:rPr lang="en-US" dirty="0">
                <a:solidFill>
                  <a:srgbClr val="4B4B4B"/>
                </a:solidFill>
                <a:latin typeface="Calibri Light"/>
                <a:cs typeface="Calibri Light"/>
              </a:rPr>
              <a:t>the same number of </a:t>
            </a:r>
            <a:r>
              <a:rPr lang="en-US" dirty="0" smtClean="0">
                <a:solidFill>
                  <a:srgbClr val="4B4B4B"/>
                </a:solidFill>
                <a:latin typeface="Calibri Light"/>
                <a:cs typeface="Calibri Light"/>
              </a:rPr>
              <a:t>choices on a single assessment </a:t>
            </a:r>
          </a:p>
        </p:txBody>
      </p:sp>
      <p:sp>
        <p:nvSpPr>
          <p:cNvPr id="12" name="Rounded Rectangle 11"/>
          <p:cNvSpPr/>
          <p:nvPr/>
        </p:nvSpPr>
        <p:spPr>
          <a:xfrm>
            <a:off x="2683544" y="1379105"/>
            <a:ext cx="5812758" cy="124794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spcBef>
                <a:spcPts val="1200"/>
              </a:spcBef>
            </a:pPr>
            <a:r>
              <a:rPr lang="en-US" sz="2400" dirty="0" smtClean="0">
                <a:solidFill>
                  <a:schemeClr val="accent2"/>
                </a:solidFill>
                <a:latin typeface="Calibri"/>
                <a:cs typeface="Calibri"/>
              </a:rPr>
              <a:t>choices</a:t>
            </a:r>
          </a:p>
          <a:p>
            <a:pPr marL="1082675"/>
            <a:r>
              <a:rPr lang="en-US" sz="2000" dirty="0">
                <a:solidFill>
                  <a:srgbClr val="4B4B4B"/>
                </a:solidFill>
                <a:latin typeface="Calibri Light"/>
                <a:cs typeface="Calibri Light"/>
              </a:rPr>
              <a:t>p</a:t>
            </a:r>
            <a:r>
              <a:rPr lang="en-US" sz="2000" dirty="0" smtClean="0">
                <a:solidFill>
                  <a:srgbClr val="4B4B4B"/>
                </a:solidFill>
                <a:latin typeface="Calibri Light"/>
                <a:cs typeface="Calibri Light"/>
              </a:rPr>
              <a:t>art of a multiple-choice assessment item </a:t>
            </a:r>
            <a:r>
              <a:rPr lang="en-US" sz="2000" dirty="0">
                <a:solidFill>
                  <a:srgbClr val="4B4B4B"/>
                </a:solidFill>
                <a:latin typeface="Calibri Light"/>
                <a:cs typeface="Calibri Light"/>
              </a:rPr>
              <a:t>that </a:t>
            </a:r>
            <a:r>
              <a:rPr lang="en-US" sz="2000" dirty="0" smtClean="0">
                <a:solidFill>
                  <a:srgbClr val="4B4B4B"/>
                </a:solidFill>
                <a:latin typeface="Calibri Light"/>
                <a:cs typeface="Calibri Light"/>
              </a:rPr>
              <a:t>include answers </a:t>
            </a:r>
            <a:r>
              <a:rPr lang="en-US" sz="2000" dirty="0">
                <a:solidFill>
                  <a:srgbClr val="4B4B4B"/>
                </a:solidFill>
                <a:latin typeface="Calibri Light"/>
                <a:cs typeface="Calibri Light"/>
              </a:rPr>
              <a:t>to the item </a:t>
            </a:r>
            <a:r>
              <a:rPr lang="en-US" sz="2000" dirty="0" smtClean="0">
                <a:solidFill>
                  <a:srgbClr val="4B4B4B"/>
                </a:solidFill>
                <a:latin typeface="Calibri Light"/>
                <a:cs typeface="Calibri Light"/>
              </a:rPr>
              <a:t>prompt</a:t>
            </a:r>
            <a:endParaRPr lang="en-US" sz="2000" dirty="0">
              <a:solidFill>
                <a:srgbClr val="4B4B4B"/>
              </a:solidFill>
              <a:latin typeface="Calibri Light"/>
              <a:cs typeface="Calibri Light"/>
            </a:endParaRPr>
          </a:p>
        </p:txBody>
      </p:sp>
      <p:grpSp>
        <p:nvGrpSpPr>
          <p:cNvPr id="13" name="Group 12"/>
          <p:cNvGrpSpPr/>
          <p:nvPr/>
        </p:nvGrpSpPr>
        <p:grpSpPr>
          <a:xfrm>
            <a:off x="2570440" y="3526757"/>
            <a:ext cx="670653" cy="643873"/>
            <a:chOff x="2774227" y="2421928"/>
            <a:chExt cx="1304051" cy="1251980"/>
          </a:xfrm>
        </p:grpSpPr>
        <p:pic>
          <p:nvPicPr>
            <p:cNvPr id="14" name="Picture 13"/>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15" name="Picture 1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17" name="TextBox 16"/>
          <p:cNvSpPr txBox="1"/>
          <p:nvPr/>
        </p:nvSpPr>
        <p:spPr>
          <a:xfrm>
            <a:off x="3202232" y="3656294"/>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Use choices that are consistent </a:t>
            </a:r>
            <a:r>
              <a:rPr lang="en-US" dirty="0">
                <a:solidFill>
                  <a:srgbClr val="4B4B4B"/>
                </a:solidFill>
                <a:latin typeface="Calibri Light"/>
                <a:cs typeface="Calibri Light"/>
              </a:rPr>
              <a:t>in form, content and </a:t>
            </a:r>
            <a:r>
              <a:rPr lang="en-US" dirty="0" smtClean="0">
                <a:solidFill>
                  <a:srgbClr val="4B4B4B"/>
                </a:solidFill>
                <a:latin typeface="Calibri Light"/>
                <a:cs typeface="Calibri Light"/>
              </a:rPr>
              <a:t>length</a:t>
            </a:r>
            <a:endParaRPr lang="en-US" dirty="0">
              <a:solidFill>
                <a:srgbClr val="4B4B4B"/>
              </a:solidFill>
              <a:latin typeface="Calibri Light"/>
              <a:cs typeface="Calibri Light"/>
            </a:endParaRPr>
          </a:p>
        </p:txBody>
      </p:sp>
      <p:grpSp>
        <p:nvGrpSpPr>
          <p:cNvPr id="3" name="Group 2"/>
          <p:cNvGrpSpPr/>
          <p:nvPr/>
        </p:nvGrpSpPr>
        <p:grpSpPr>
          <a:xfrm>
            <a:off x="2558227" y="4168503"/>
            <a:ext cx="6257248" cy="643873"/>
            <a:chOff x="2558227" y="4168503"/>
            <a:chExt cx="6257248" cy="643873"/>
          </a:xfrm>
        </p:grpSpPr>
        <p:grpSp>
          <p:nvGrpSpPr>
            <p:cNvPr id="18" name="Group 17"/>
            <p:cNvGrpSpPr/>
            <p:nvPr/>
          </p:nvGrpSpPr>
          <p:grpSpPr>
            <a:xfrm>
              <a:off x="2558227" y="4168503"/>
              <a:ext cx="670653" cy="643873"/>
              <a:chOff x="2774227" y="2421928"/>
              <a:chExt cx="1304051" cy="1251980"/>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25" name="TextBox 24"/>
            <p:cNvSpPr txBox="1"/>
            <p:nvPr/>
          </p:nvSpPr>
          <p:spPr>
            <a:xfrm>
              <a:off x="3203752" y="4329795"/>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Order choices in </a:t>
              </a:r>
              <a:r>
                <a:rPr lang="en-US" dirty="0">
                  <a:solidFill>
                    <a:srgbClr val="4B4B4B"/>
                  </a:solidFill>
                  <a:latin typeface="Calibri Light"/>
                  <a:cs typeface="Calibri Light"/>
                </a:rPr>
                <a:t>a logical sequence </a:t>
              </a:r>
            </a:p>
          </p:txBody>
        </p:sp>
      </p:grpSp>
      <p:pic>
        <p:nvPicPr>
          <p:cNvPr id="30" name="Picture 29" descr="Large red rectang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842" y="1381213"/>
            <a:ext cx="5840048" cy="1278399"/>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5786" y="1244539"/>
            <a:ext cx="1138268" cy="1514476"/>
          </a:xfrm>
          <a:prstGeom prst="rect">
            <a:avLst/>
          </a:prstGeom>
        </p:spPr>
      </p:pic>
      <p:sp>
        <p:nvSpPr>
          <p:cNvPr id="21" name="TextBox 20"/>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10548644"/>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21"/>
        <p14:stopEvt time="6912" objId="21"/>
      </p14:showEvtLst>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9" name="Group 8"/>
          <p:cNvGrpSpPr/>
          <p:nvPr/>
        </p:nvGrpSpPr>
        <p:grpSpPr>
          <a:xfrm>
            <a:off x="2391020" y="1216967"/>
            <a:ext cx="6230097" cy="481176"/>
            <a:chOff x="2162062" y="4304911"/>
            <a:chExt cx="11023975" cy="851426"/>
          </a:xfrm>
        </p:grpSpPr>
        <p:grpSp>
          <p:nvGrpSpPr>
            <p:cNvPr id="11" name="Group 10"/>
            <p:cNvGrpSpPr/>
            <p:nvPr/>
          </p:nvGrpSpPr>
          <p:grpSpPr>
            <a:xfrm>
              <a:off x="2573668" y="4420742"/>
              <a:ext cx="10612369" cy="669012"/>
              <a:chOff x="2513275" y="2896152"/>
              <a:chExt cx="10612369" cy="669012"/>
            </a:xfrm>
          </p:grpSpPr>
          <p:sp>
            <p:nvSpPr>
              <p:cNvPr id="13" name="Rectangle 12"/>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5" name="TextBox 14"/>
          <p:cNvSpPr txBox="1"/>
          <p:nvPr/>
        </p:nvSpPr>
        <p:spPr>
          <a:xfrm>
            <a:off x="2549646" y="1728016"/>
            <a:ext cx="6225336" cy="2262158"/>
          </a:xfrm>
          <a:prstGeom prst="rect">
            <a:avLst/>
          </a:prstGeom>
          <a:noFill/>
        </p:spPr>
        <p:txBody>
          <a:bodyPr wrap="square" rtlCol="0">
            <a:spAutoFit/>
          </a:bodyPr>
          <a:lstStyle/>
          <a:p>
            <a:r>
              <a:rPr lang="en-US" dirty="0">
                <a:solidFill>
                  <a:srgbClr val="4B4B4B"/>
                </a:solidFill>
                <a:latin typeface="Calibri Light"/>
                <a:ea typeface="Corbel" panose="020B0503020204020204" pitchFamily="34" charset="0"/>
                <a:cs typeface="Times New Roman" panose="02020603050405020304" pitchFamily="18" charset="0"/>
              </a:rPr>
              <a:t>There are 30 students in a class. The ratio of boys to girls in the class is 2:3. How many boys are there in the class?</a:t>
            </a:r>
          </a:p>
          <a:p>
            <a:r>
              <a:rPr lang="en-US"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18</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12</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6</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20</a:t>
            </a:r>
          </a:p>
        </p:txBody>
      </p:sp>
      <p:grpSp>
        <p:nvGrpSpPr>
          <p:cNvPr id="18" name="Group 17"/>
          <p:cNvGrpSpPr/>
          <p:nvPr/>
        </p:nvGrpSpPr>
        <p:grpSpPr>
          <a:xfrm>
            <a:off x="4765919" y="2690167"/>
            <a:ext cx="4009063" cy="3050206"/>
            <a:chOff x="4765919" y="1216967"/>
            <a:chExt cx="4009063" cy="3050206"/>
          </a:xfrm>
        </p:grpSpPr>
        <p:grpSp>
          <p:nvGrpSpPr>
            <p:cNvPr id="19" name="Group 18"/>
            <p:cNvGrpSpPr/>
            <p:nvPr/>
          </p:nvGrpSpPr>
          <p:grpSpPr>
            <a:xfrm>
              <a:off x="4765919" y="1216967"/>
              <a:ext cx="3855196" cy="481176"/>
              <a:chOff x="6364378" y="4304911"/>
              <a:chExt cx="6821657" cy="851426"/>
            </a:xfrm>
          </p:grpSpPr>
          <p:grpSp>
            <p:nvGrpSpPr>
              <p:cNvPr id="21" name="Group 20"/>
              <p:cNvGrpSpPr/>
              <p:nvPr/>
            </p:nvGrpSpPr>
            <p:grpSpPr>
              <a:xfrm>
                <a:off x="6830243" y="4420742"/>
                <a:ext cx="6355792" cy="669012"/>
                <a:chOff x="6769850" y="2896152"/>
                <a:chExt cx="6355792" cy="669012"/>
              </a:xfrm>
            </p:grpSpPr>
            <p:sp>
              <p:nvSpPr>
                <p:cNvPr id="23" name="Rectangle 22"/>
                <p:cNvSpPr/>
                <p:nvPr/>
              </p:nvSpPr>
              <p:spPr>
                <a:xfrm>
                  <a:off x="6769850" y="2896152"/>
                  <a:ext cx="6355792"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505" y="2925085"/>
                  <a:ext cx="2082165" cy="640079"/>
                </a:xfrm>
                <a:prstGeom prst="rect">
                  <a:avLst/>
                </a:prstGeom>
              </p:spPr>
            </p:pic>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4378" y="4304911"/>
                <a:ext cx="1154622" cy="851426"/>
              </a:xfrm>
              <a:prstGeom prst="rect">
                <a:avLst/>
              </a:prstGeom>
              <a:effectLst>
                <a:outerShdw blurRad="63500" sx="101000" sy="101000" algn="ctr" rotWithShape="0">
                  <a:prstClr val="black">
                    <a:alpha val="40000"/>
                  </a:prstClr>
                </a:outerShdw>
              </a:effectLst>
            </p:spPr>
          </p:pic>
        </p:grpSp>
        <p:sp>
          <p:nvSpPr>
            <p:cNvPr id="20" name="TextBox 19"/>
            <p:cNvSpPr txBox="1"/>
            <p:nvPr/>
          </p:nvSpPr>
          <p:spPr>
            <a:xfrm>
              <a:off x="4876800" y="1728016"/>
              <a:ext cx="3898182" cy="2539157"/>
            </a:xfrm>
            <a:prstGeom prst="rect">
              <a:avLst/>
            </a:prstGeom>
            <a:noFill/>
          </p:spPr>
          <p:txBody>
            <a:bodyPr wrap="square" rtlCol="0">
              <a:spAutoFit/>
            </a:bodyPr>
            <a:lstStyle/>
            <a:p>
              <a:r>
                <a:rPr lang="en-US" dirty="0">
                  <a:solidFill>
                    <a:srgbClr val="4B4B4B"/>
                  </a:solidFill>
                  <a:latin typeface="Calibri Light"/>
                  <a:ea typeface="Corbel" panose="020B0503020204020204" pitchFamily="34" charset="0"/>
                  <a:cs typeface="Times New Roman" panose="02020603050405020304" pitchFamily="18" charset="0"/>
                </a:rPr>
                <a:t>There are 30 students in a class. The ratio of boys to girls in the class is 2:3. How many boys are there in the class?</a:t>
              </a:r>
            </a:p>
            <a:p>
              <a:r>
                <a:rPr lang="en-US"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dirty="0" smtClean="0">
                  <a:solidFill>
                    <a:srgbClr val="4B4B4B"/>
                  </a:solidFill>
                  <a:latin typeface="Calibri Light"/>
                  <a:ea typeface="Corbel" panose="020B0503020204020204" pitchFamily="34" charset="0"/>
                  <a:cs typeface="Times New Roman" panose="02020603050405020304" pitchFamily="18" charset="0"/>
                </a:rPr>
                <a:t>6</a:t>
              </a:r>
              <a:endParaRPr lang="en-US"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12</a:t>
              </a:r>
            </a:p>
            <a:p>
              <a:pPr marL="800100" lvl="1" indent="-342900">
                <a:spcAft>
                  <a:spcPts val="600"/>
                </a:spcAft>
                <a:buFont typeface="+mj-lt"/>
                <a:buAutoNum type="alphaLcPeriod"/>
              </a:pPr>
              <a:r>
                <a:rPr lang="en-US" dirty="0" smtClean="0">
                  <a:solidFill>
                    <a:srgbClr val="4B4B4B"/>
                  </a:solidFill>
                  <a:latin typeface="Calibri Light"/>
                  <a:ea typeface="Corbel" panose="020B0503020204020204" pitchFamily="34" charset="0"/>
                  <a:cs typeface="Times New Roman" panose="02020603050405020304" pitchFamily="18" charset="0"/>
                </a:rPr>
                <a:t>18</a:t>
              </a:r>
              <a:endParaRPr lang="en-US"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20</a:t>
              </a:r>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00000">
            <a:off x="3677631" y="4371095"/>
            <a:ext cx="1590975" cy="442922"/>
          </a:xfrm>
          <a:prstGeom prst="rect">
            <a:avLst/>
          </a:prstGeom>
        </p:spPr>
      </p:pic>
      <p:sp>
        <p:nvSpPr>
          <p:cNvPr id="26" name="TextBox 25"/>
          <p:cNvSpPr txBox="1"/>
          <p:nvPr/>
        </p:nvSpPr>
        <p:spPr>
          <a:xfrm>
            <a:off x="2279228" y="5884870"/>
            <a:ext cx="6493252" cy="553998"/>
          </a:xfrm>
          <a:prstGeom prst="rect">
            <a:avLst/>
          </a:prstGeom>
          <a:noFill/>
        </p:spPr>
        <p:txBody>
          <a:bodyPr wrap="square" rtlCol="0">
            <a:spAutoFit/>
          </a:bodyPr>
          <a:lstStyle/>
          <a:p>
            <a:r>
              <a:rPr lang="en-US" sz="1000" b="1" dirty="0" smtClean="0">
                <a:solidFill>
                  <a:srgbClr val="4B4B4B"/>
                </a:solidFill>
                <a:ea typeface="Corbel" panose="020B0503020204020204" pitchFamily="34" charset="0"/>
                <a:cs typeface="Times New Roman" panose="02020603050405020304" pitchFamily="18" charset="0"/>
              </a:rPr>
              <a:t>Sources</a:t>
            </a:r>
            <a:r>
              <a:rPr lang="en-US" sz="1000" dirty="0" smtClean="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International Association for the Evaluation of Educational Achievement, </a:t>
            </a:r>
            <a:r>
              <a:rPr lang="en-US" sz="1000" i="1" dirty="0"/>
              <a:t>TIMSS 2007 User Guide for the International Database, Released Items Science—Fourth Grade</a:t>
            </a:r>
            <a:r>
              <a:rPr lang="en-US" sz="1000" dirty="0"/>
              <a:t> (2009). </a:t>
            </a:r>
          </a:p>
        </p:txBody>
      </p:sp>
    </p:spTree>
    <p:extLst>
      <p:ext uri="{BB962C8B-B14F-4D97-AF65-F5344CB8AC3E}">
        <p14:creationId xmlns:p14="http://schemas.microsoft.com/office/powerpoint/2010/main" val="3971207902"/>
      </p:ext>
    </p:extLst>
  </p:cSld>
  <p:clrMapOvr>
    <a:masterClrMapping/>
  </p:clrMapOvr>
  <p:transition advClick="0" advTm="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9" name="Group 8"/>
          <p:cNvGrpSpPr/>
          <p:nvPr/>
        </p:nvGrpSpPr>
        <p:grpSpPr>
          <a:xfrm>
            <a:off x="2391020" y="1216967"/>
            <a:ext cx="6230097" cy="481176"/>
            <a:chOff x="2162062" y="4304911"/>
            <a:chExt cx="11023975" cy="851426"/>
          </a:xfrm>
        </p:grpSpPr>
        <p:grpSp>
          <p:nvGrpSpPr>
            <p:cNvPr id="11" name="Group 10"/>
            <p:cNvGrpSpPr/>
            <p:nvPr/>
          </p:nvGrpSpPr>
          <p:grpSpPr>
            <a:xfrm>
              <a:off x="2573668" y="4420742"/>
              <a:ext cx="10612369" cy="669012"/>
              <a:chOff x="2513275" y="2896152"/>
              <a:chExt cx="10612369" cy="669012"/>
            </a:xfrm>
          </p:grpSpPr>
          <p:sp>
            <p:nvSpPr>
              <p:cNvPr id="13" name="Rectangle 12"/>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5" name="TextBox 14"/>
          <p:cNvSpPr txBox="1"/>
          <p:nvPr/>
        </p:nvSpPr>
        <p:spPr>
          <a:xfrm>
            <a:off x="2549646" y="1728016"/>
            <a:ext cx="6225336" cy="1985159"/>
          </a:xfrm>
          <a:prstGeom prst="rect">
            <a:avLst/>
          </a:prstGeom>
          <a:noFill/>
        </p:spPr>
        <p:txBody>
          <a:bodyPr wrap="square" rtlCol="0">
            <a:spAutoFit/>
          </a:bodyPr>
          <a:lstStyle/>
          <a:p>
            <a:r>
              <a:rPr lang="en-US" dirty="0">
                <a:solidFill>
                  <a:srgbClr val="4B4B4B"/>
                </a:solidFill>
                <a:latin typeface="Calibri Light"/>
                <a:ea typeface="Corbel" panose="020B0503020204020204" pitchFamily="34" charset="0"/>
                <a:cs typeface="Times New Roman" panose="02020603050405020304" pitchFamily="18" charset="0"/>
              </a:rPr>
              <a:t>Where do plants get energy from to make food?</a:t>
            </a:r>
          </a:p>
          <a:p>
            <a:r>
              <a:rPr lang="en-US"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sunlight</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air</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water</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soil </a:t>
            </a:r>
          </a:p>
        </p:txBody>
      </p:sp>
      <p:grpSp>
        <p:nvGrpSpPr>
          <p:cNvPr id="18" name="Group 17"/>
          <p:cNvGrpSpPr/>
          <p:nvPr/>
        </p:nvGrpSpPr>
        <p:grpSpPr>
          <a:xfrm>
            <a:off x="4765919" y="2690167"/>
            <a:ext cx="4009063" cy="2773207"/>
            <a:chOff x="4765919" y="1216967"/>
            <a:chExt cx="4009063" cy="2773207"/>
          </a:xfrm>
        </p:grpSpPr>
        <p:grpSp>
          <p:nvGrpSpPr>
            <p:cNvPr id="19" name="Group 18"/>
            <p:cNvGrpSpPr/>
            <p:nvPr/>
          </p:nvGrpSpPr>
          <p:grpSpPr>
            <a:xfrm>
              <a:off x="4765919" y="1216967"/>
              <a:ext cx="3855196" cy="481176"/>
              <a:chOff x="6364378" y="4304911"/>
              <a:chExt cx="6821657" cy="851426"/>
            </a:xfrm>
          </p:grpSpPr>
          <p:grpSp>
            <p:nvGrpSpPr>
              <p:cNvPr id="21" name="Group 20"/>
              <p:cNvGrpSpPr/>
              <p:nvPr/>
            </p:nvGrpSpPr>
            <p:grpSpPr>
              <a:xfrm>
                <a:off x="6830243" y="4420742"/>
                <a:ext cx="6355792" cy="669012"/>
                <a:chOff x="6769850" y="2896152"/>
                <a:chExt cx="6355792" cy="669012"/>
              </a:xfrm>
            </p:grpSpPr>
            <p:sp>
              <p:nvSpPr>
                <p:cNvPr id="23" name="Rectangle 22"/>
                <p:cNvSpPr/>
                <p:nvPr/>
              </p:nvSpPr>
              <p:spPr>
                <a:xfrm>
                  <a:off x="6769850" y="2896152"/>
                  <a:ext cx="6355792"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505" y="2925085"/>
                  <a:ext cx="2082165" cy="640079"/>
                </a:xfrm>
                <a:prstGeom prst="rect">
                  <a:avLst/>
                </a:prstGeom>
              </p:spPr>
            </p:pic>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4378" y="4304911"/>
                <a:ext cx="1154622" cy="851426"/>
              </a:xfrm>
              <a:prstGeom prst="rect">
                <a:avLst/>
              </a:prstGeom>
              <a:effectLst>
                <a:outerShdw blurRad="63500" sx="101000" sy="101000" algn="ctr" rotWithShape="0">
                  <a:prstClr val="black">
                    <a:alpha val="40000"/>
                  </a:prstClr>
                </a:outerShdw>
              </a:effectLst>
            </p:spPr>
          </p:pic>
        </p:grpSp>
        <p:sp>
          <p:nvSpPr>
            <p:cNvPr id="20" name="TextBox 19"/>
            <p:cNvSpPr txBox="1"/>
            <p:nvPr/>
          </p:nvSpPr>
          <p:spPr>
            <a:xfrm>
              <a:off x="4876800" y="1728016"/>
              <a:ext cx="3898182" cy="2262158"/>
            </a:xfrm>
            <a:prstGeom prst="rect">
              <a:avLst/>
            </a:prstGeom>
            <a:noFill/>
          </p:spPr>
          <p:txBody>
            <a:bodyPr wrap="square" rtlCol="0">
              <a:spAutoFit/>
            </a:bodyPr>
            <a:lstStyle/>
            <a:p>
              <a:r>
                <a:rPr lang="en-US" dirty="0">
                  <a:solidFill>
                    <a:srgbClr val="4B4B4B"/>
                  </a:solidFill>
                  <a:latin typeface="Calibri Light"/>
                  <a:ea typeface="Corbel" panose="020B0503020204020204" pitchFamily="34" charset="0"/>
                  <a:cs typeface="Times New Roman" panose="02020603050405020304" pitchFamily="18" charset="0"/>
                </a:rPr>
                <a:t>Where do plants get energy from to make food?</a:t>
              </a:r>
            </a:p>
            <a:p>
              <a:r>
                <a:rPr lang="en-US"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dirty="0" smtClean="0">
                  <a:solidFill>
                    <a:srgbClr val="4B4B4B"/>
                  </a:solidFill>
                  <a:latin typeface="Calibri Light"/>
                  <a:ea typeface="Corbel" panose="020B0503020204020204" pitchFamily="34" charset="0"/>
                  <a:cs typeface="Times New Roman" panose="02020603050405020304" pitchFamily="18" charset="0"/>
                </a:rPr>
                <a:t>air</a:t>
              </a:r>
              <a:endParaRPr lang="en-US" dirty="0">
                <a:solidFill>
                  <a:srgbClr val="4B4B4B"/>
                </a:solidFill>
                <a:latin typeface="Calibri Light"/>
                <a:ea typeface="Corbel" panose="020B0503020204020204" pitchFamily="34" charset="0"/>
                <a:cs typeface="Times New Roman" panose="02020603050405020304" pitchFamily="18" charset="0"/>
              </a:endParaRPr>
            </a:p>
            <a:p>
              <a:pPr marL="800100" lvl="1" indent="-342900">
                <a:spcAft>
                  <a:spcPts val="600"/>
                </a:spcAft>
                <a:buFont typeface="+mj-lt"/>
                <a:buAutoNum type="alphaLcPeriod"/>
              </a:pPr>
              <a:r>
                <a:rPr lang="en-US" dirty="0" smtClean="0">
                  <a:solidFill>
                    <a:srgbClr val="4B4B4B"/>
                  </a:solidFill>
                  <a:latin typeface="Calibri Light"/>
                  <a:ea typeface="Corbel" panose="020B0503020204020204" pitchFamily="34" charset="0"/>
                  <a:cs typeface="Times New Roman" panose="02020603050405020304" pitchFamily="18" charset="0"/>
                </a:rPr>
                <a:t>soil </a:t>
              </a:r>
            </a:p>
            <a:p>
              <a:pPr marL="800100" lvl="1" indent="-342900">
                <a:spcAft>
                  <a:spcPts val="600"/>
                </a:spcAft>
                <a:buFont typeface="+mj-lt"/>
                <a:buAutoNum type="alphaLcPeriod"/>
              </a:pPr>
              <a:r>
                <a:rPr lang="en-US" dirty="0">
                  <a:solidFill>
                    <a:srgbClr val="4B4B4B"/>
                  </a:solidFill>
                  <a:latin typeface="Calibri Light"/>
                  <a:ea typeface="Corbel" panose="020B0503020204020204" pitchFamily="34" charset="0"/>
                  <a:cs typeface="Times New Roman" panose="02020603050405020304" pitchFamily="18" charset="0"/>
                </a:rPr>
                <a:t>sunlight</a:t>
              </a:r>
            </a:p>
            <a:p>
              <a:pPr marL="800100" lvl="1" indent="-342900">
                <a:spcAft>
                  <a:spcPts val="600"/>
                </a:spcAft>
                <a:buFont typeface="+mj-lt"/>
                <a:buAutoNum type="alphaLcPeriod"/>
              </a:pPr>
              <a:r>
                <a:rPr lang="en-US" dirty="0" smtClean="0">
                  <a:solidFill>
                    <a:srgbClr val="4B4B4B"/>
                  </a:solidFill>
                  <a:latin typeface="Calibri Light"/>
                  <a:ea typeface="Corbel" panose="020B0503020204020204" pitchFamily="34" charset="0"/>
                  <a:cs typeface="Times New Roman" panose="02020603050405020304" pitchFamily="18" charset="0"/>
                </a:rPr>
                <a:t>water</a:t>
              </a:r>
              <a:endParaRPr lang="en-US" dirty="0">
                <a:solidFill>
                  <a:srgbClr val="4B4B4B"/>
                </a:solidFill>
                <a:latin typeface="Calibri Light"/>
                <a:ea typeface="Corbel" panose="020B0503020204020204" pitchFamily="34" charset="0"/>
                <a:cs typeface="Times New Roman" panose="02020603050405020304" pitchFamily="18" charset="0"/>
              </a:endParaRPr>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00000">
            <a:off x="3677631" y="4371095"/>
            <a:ext cx="1590975" cy="442922"/>
          </a:xfrm>
          <a:prstGeom prst="rect">
            <a:avLst/>
          </a:prstGeom>
        </p:spPr>
      </p:pic>
      <p:sp>
        <p:nvSpPr>
          <p:cNvPr id="28" name="TextBox 27"/>
          <p:cNvSpPr txBox="1"/>
          <p:nvPr/>
        </p:nvSpPr>
        <p:spPr>
          <a:xfrm>
            <a:off x="2279228" y="5884870"/>
            <a:ext cx="6493252" cy="553998"/>
          </a:xfrm>
          <a:prstGeom prst="rect">
            <a:avLst/>
          </a:prstGeom>
          <a:noFill/>
        </p:spPr>
        <p:txBody>
          <a:bodyPr wrap="square" rtlCol="0">
            <a:spAutoFit/>
          </a:bodyPr>
          <a:lstStyle/>
          <a:p>
            <a:r>
              <a:rPr lang="en-US" sz="1000" b="1" dirty="0" smtClean="0">
                <a:solidFill>
                  <a:srgbClr val="4B4B4B"/>
                </a:solidFill>
                <a:ea typeface="Corbel" panose="020B0503020204020204" pitchFamily="34" charset="0"/>
                <a:cs typeface="Times New Roman" panose="02020603050405020304" pitchFamily="18" charset="0"/>
              </a:rPr>
              <a:t>Sources</a:t>
            </a:r>
            <a:r>
              <a:rPr lang="en-US" sz="1000" dirty="0" smtClean="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International Association for the Evaluation of Educational Achievement, </a:t>
            </a:r>
            <a:r>
              <a:rPr lang="en-US" sz="1000" i="1" dirty="0"/>
              <a:t>TIMSS 2007 User Guide for the International Database, Released Items Science—Fourth Grade</a:t>
            </a:r>
            <a:r>
              <a:rPr lang="en-US" sz="1000" dirty="0"/>
              <a:t> (2009). </a:t>
            </a:r>
          </a:p>
        </p:txBody>
      </p:sp>
    </p:spTree>
    <p:extLst>
      <p:ext uri="{BB962C8B-B14F-4D97-AF65-F5344CB8AC3E}">
        <p14:creationId xmlns:p14="http://schemas.microsoft.com/office/powerpoint/2010/main" val="4064136167"/>
      </p:ext>
    </p:extLst>
  </p:cSld>
  <p:clrMapOvr>
    <a:masterClrMapping/>
  </p:clrMapOvr>
  <p:transition advClick="0" advTm="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26" name="Group 25"/>
          <p:cNvGrpSpPr/>
          <p:nvPr/>
        </p:nvGrpSpPr>
        <p:grpSpPr>
          <a:xfrm>
            <a:off x="2564588" y="2885917"/>
            <a:ext cx="670653" cy="643873"/>
            <a:chOff x="2774227" y="2421928"/>
            <a:chExt cx="1304051" cy="1251980"/>
          </a:xfrm>
        </p:grpSpPr>
        <p:pic>
          <p:nvPicPr>
            <p:cNvPr id="27" name="Picture 2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28" name="Picture 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29" name="TextBox 28"/>
          <p:cNvSpPr txBox="1"/>
          <p:nvPr/>
        </p:nvSpPr>
        <p:spPr>
          <a:xfrm>
            <a:off x="3184168" y="3047527"/>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Use </a:t>
            </a:r>
            <a:r>
              <a:rPr lang="en-US" dirty="0">
                <a:solidFill>
                  <a:srgbClr val="4B4B4B"/>
                </a:solidFill>
                <a:latin typeface="Calibri Light"/>
                <a:cs typeface="Calibri Light"/>
              </a:rPr>
              <a:t>the same number of </a:t>
            </a:r>
            <a:r>
              <a:rPr lang="en-US" dirty="0" smtClean="0">
                <a:solidFill>
                  <a:srgbClr val="4B4B4B"/>
                </a:solidFill>
                <a:latin typeface="Calibri Light"/>
                <a:cs typeface="Calibri Light"/>
              </a:rPr>
              <a:t>choices on a single assessment </a:t>
            </a:r>
          </a:p>
        </p:txBody>
      </p:sp>
      <p:sp>
        <p:nvSpPr>
          <p:cNvPr id="30" name="Rounded Rectangle 29"/>
          <p:cNvSpPr/>
          <p:nvPr/>
        </p:nvSpPr>
        <p:spPr>
          <a:xfrm>
            <a:off x="2683544" y="1379105"/>
            <a:ext cx="5812758" cy="124794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spcBef>
                <a:spcPts val="1200"/>
              </a:spcBef>
            </a:pPr>
            <a:r>
              <a:rPr lang="en-US" sz="2400" dirty="0" smtClean="0">
                <a:solidFill>
                  <a:schemeClr val="accent2"/>
                </a:solidFill>
                <a:latin typeface="Calibri"/>
                <a:cs typeface="Calibri"/>
              </a:rPr>
              <a:t>choices</a:t>
            </a:r>
          </a:p>
          <a:p>
            <a:pPr marL="1082675"/>
            <a:r>
              <a:rPr lang="en-US" sz="2000" dirty="0">
                <a:solidFill>
                  <a:srgbClr val="4B4B4B"/>
                </a:solidFill>
                <a:latin typeface="Calibri Light"/>
                <a:cs typeface="Calibri Light"/>
              </a:rPr>
              <a:t>p</a:t>
            </a:r>
            <a:r>
              <a:rPr lang="en-US" sz="2000" dirty="0" smtClean="0">
                <a:solidFill>
                  <a:srgbClr val="4B4B4B"/>
                </a:solidFill>
                <a:latin typeface="Calibri Light"/>
                <a:cs typeface="Calibri Light"/>
              </a:rPr>
              <a:t>art of a multiple-choice assessment item </a:t>
            </a:r>
            <a:r>
              <a:rPr lang="en-US" sz="2000" dirty="0">
                <a:solidFill>
                  <a:srgbClr val="4B4B4B"/>
                </a:solidFill>
                <a:latin typeface="Calibri Light"/>
                <a:cs typeface="Calibri Light"/>
              </a:rPr>
              <a:t>that </a:t>
            </a:r>
            <a:r>
              <a:rPr lang="en-US" sz="2000" dirty="0" smtClean="0">
                <a:solidFill>
                  <a:srgbClr val="4B4B4B"/>
                </a:solidFill>
                <a:latin typeface="Calibri Light"/>
                <a:cs typeface="Calibri Light"/>
              </a:rPr>
              <a:t>include answers </a:t>
            </a:r>
            <a:r>
              <a:rPr lang="en-US" sz="2000" dirty="0">
                <a:solidFill>
                  <a:srgbClr val="4B4B4B"/>
                </a:solidFill>
                <a:latin typeface="Calibri Light"/>
                <a:cs typeface="Calibri Light"/>
              </a:rPr>
              <a:t>to the item </a:t>
            </a:r>
            <a:r>
              <a:rPr lang="en-US" sz="2000" dirty="0" smtClean="0">
                <a:solidFill>
                  <a:srgbClr val="4B4B4B"/>
                </a:solidFill>
                <a:latin typeface="Calibri Light"/>
                <a:cs typeface="Calibri Light"/>
              </a:rPr>
              <a:t>prompt</a:t>
            </a:r>
            <a:endParaRPr lang="en-US" sz="2000" dirty="0">
              <a:solidFill>
                <a:srgbClr val="4B4B4B"/>
              </a:solidFill>
              <a:latin typeface="Calibri Light"/>
              <a:cs typeface="Calibri Light"/>
            </a:endParaRPr>
          </a:p>
        </p:txBody>
      </p:sp>
      <p:grpSp>
        <p:nvGrpSpPr>
          <p:cNvPr id="31" name="Group 30"/>
          <p:cNvGrpSpPr/>
          <p:nvPr/>
        </p:nvGrpSpPr>
        <p:grpSpPr>
          <a:xfrm>
            <a:off x="2570440" y="3526757"/>
            <a:ext cx="670653" cy="643873"/>
            <a:chOff x="2774227" y="2421928"/>
            <a:chExt cx="1304051" cy="1251980"/>
          </a:xfrm>
        </p:grpSpPr>
        <p:pic>
          <p:nvPicPr>
            <p:cNvPr id="32" name="Picture 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33" name="Picture 3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34" name="TextBox 33"/>
          <p:cNvSpPr txBox="1"/>
          <p:nvPr/>
        </p:nvSpPr>
        <p:spPr>
          <a:xfrm>
            <a:off x="3202232" y="3656294"/>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Use choices that are consistent </a:t>
            </a:r>
            <a:r>
              <a:rPr lang="en-US" dirty="0">
                <a:solidFill>
                  <a:srgbClr val="4B4B4B"/>
                </a:solidFill>
                <a:latin typeface="Calibri Light"/>
                <a:cs typeface="Calibri Light"/>
              </a:rPr>
              <a:t>in form, content and </a:t>
            </a:r>
            <a:r>
              <a:rPr lang="en-US" dirty="0" smtClean="0">
                <a:solidFill>
                  <a:srgbClr val="4B4B4B"/>
                </a:solidFill>
                <a:latin typeface="Calibri Light"/>
                <a:cs typeface="Calibri Light"/>
              </a:rPr>
              <a:t>length</a:t>
            </a:r>
            <a:endParaRPr lang="en-US" dirty="0">
              <a:solidFill>
                <a:srgbClr val="4B4B4B"/>
              </a:solidFill>
              <a:latin typeface="Calibri Light"/>
              <a:cs typeface="Calibri Light"/>
            </a:endParaRPr>
          </a:p>
        </p:txBody>
      </p:sp>
      <p:grpSp>
        <p:nvGrpSpPr>
          <p:cNvPr id="35" name="Group 34"/>
          <p:cNvGrpSpPr/>
          <p:nvPr/>
        </p:nvGrpSpPr>
        <p:grpSpPr>
          <a:xfrm>
            <a:off x="2558227" y="4168503"/>
            <a:ext cx="670653" cy="643873"/>
            <a:chOff x="2774227" y="2421928"/>
            <a:chExt cx="1304051" cy="1251980"/>
          </a:xfrm>
        </p:grpSpPr>
        <p:pic>
          <p:nvPicPr>
            <p:cNvPr id="36" name="Picture 35"/>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37" name="Picture 3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grpSp>
        <p:nvGrpSpPr>
          <p:cNvPr id="3" name="Group 2"/>
          <p:cNvGrpSpPr/>
          <p:nvPr/>
        </p:nvGrpSpPr>
        <p:grpSpPr>
          <a:xfrm>
            <a:off x="2564079" y="4809343"/>
            <a:ext cx="6255728" cy="671450"/>
            <a:chOff x="2564079" y="4809343"/>
            <a:chExt cx="6255728" cy="671450"/>
          </a:xfrm>
        </p:grpSpPr>
        <p:grpSp>
          <p:nvGrpSpPr>
            <p:cNvPr id="38" name="Group 37"/>
            <p:cNvGrpSpPr/>
            <p:nvPr/>
          </p:nvGrpSpPr>
          <p:grpSpPr>
            <a:xfrm>
              <a:off x="2564079" y="4809343"/>
              <a:ext cx="670653" cy="643873"/>
              <a:chOff x="2774227" y="2421928"/>
              <a:chExt cx="1304051" cy="1251980"/>
            </a:xfrm>
          </p:grpSpPr>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sp>
          <p:nvSpPr>
            <p:cNvPr id="41" name="TextBox 40"/>
            <p:cNvSpPr txBox="1"/>
            <p:nvPr/>
          </p:nvSpPr>
          <p:spPr>
            <a:xfrm>
              <a:off x="3208084" y="4834462"/>
              <a:ext cx="5611723" cy="646331"/>
            </a:xfrm>
            <a:prstGeom prst="rect">
              <a:avLst/>
            </a:prstGeom>
            <a:noFill/>
          </p:spPr>
          <p:txBody>
            <a:bodyPr wrap="square" rtlCol="0">
              <a:spAutoFit/>
            </a:bodyPr>
            <a:lstStyle/>
            <a:p>
              <a:r>
                <a:rPr lang="en-US" dirty="0">
                  <a:solidFill>
                    <a:srgbClr val="4B4B4B"/>
                  </a:solidFill>
                  <a:latin typeface="Calibri Light"/>
                  <a:cs typeface="Calibri Light"/>
                </a:rPr>
                <a:t>Include only one clearly correct </a:t>
              </a:r>
              <a:r>
                <a:rPr lang="en-US" dirty="0" smtClean="0">
                  <a:solidFill>
                    <a:srgbClr val="4B4B4B"/>
                  </a:solidFill>
                  <a:latin typeface="Calibri Light"/>
                  <a:cs typeface="Calibri Light"/>
                </a:rPr>
                <a:t>answer, but make sure that your incorrect answers, “distractors,” are plausible</a:t>
              </a:r>
              <a:endParaRPr lang="en-US" dirty="0">
                <a:solidFill>
                  <a:srgbClr val="4B4B4B"/>
                </a:solidFill>
                <a:latin typeface="Calibri Light"/>
                <a:cs typeface="Calibri Light"/>
              </a:endParaRPr>
            </a:p>
          </p:txBody>
        </p:sp>
      </p:grpSp>
      <p:sp>
        <p:nvSpPr>
          <p:cNvPr id="42" name="TextBox 41"/>
          <p:cNvSpPr txBox="1"/>
          <p:nvPr/>
        </p:nvSpPr>
        <p:spPr>
          <a:xfrm>
            <a:off x="3203752" y="4307706"/>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Order choices in </a:t>
            </a:r>
            <a:r>
              <a:rPr lang="en-US" dirty="0">
                <a:solidFill>
                  <a:srgbClr val="4B4B4B"/>
                </a:solidFill>
                <a:latin typeface="Calibri Light"/>
                <a:cs typeface="Calibri Light"/>
              </a:rPr>
              <a:t>a logical sequence </a:t>
            </a:r>
          </a:p>
        </p:txBody>
      </p:sp>
      <p:pic>
        <p:nvPicPr>
          <p:cNvPr id="47" name="Picture 46" descr="Large red rectang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842" y="1381213"/>
            <a:ext cx="5840048" cy="1278399"/>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5786" y="1244539"/>
            <a:ext cx="1138268" cy="1514476"/>
          </a:xfrm>
          <a:prstGeom prst="rect">
            <a:avLst/>
          </a:prstGeom>
        </p:spPr>
      </p:pic>
      <p:sp>
        <p:nvSpPr>
          <p:cNvPr id="43" name="TextBox 42"/>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14603747"/>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43"/>
        <p14:stopEvt time="32128" objId="43"/>
      </p14:showEvtLst>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8" name="Group 7"/>
          <p:cNvGrpSpPr/>
          <p:nvPr/>
        </p:nvGrpSpPr>
        <p:grpSpPr>
          <a:xfrm>
            <a:off x="2391020" y="1216967"/>
            <a:ext cx="6230097" cy="481176"/>
            <a:chOff x="2162062" y="4304911"/>
            <a:chExt cx="11023975" cy="851426"/>
          </a:xfrm>
        </p:grpSpPr>
        <p:grpSp>
          <p:nvGrpSpPr>
            <p:cNvPr id="9" name="Group 8"/>
            <p:cNvGrpSpPr/>
            <p:nvPr/>
          </p:nvGrpSpPr>
          <p:grpSpPr>
            <a:xfrm>
              <a:off x="2573668" y="4420742"/>
              <a:ext cx="10612369" cy="669012"/>
              <a:chOff x="2513275" y="2896152"/>
              <a:chExt cx="10612369" cy="669012"/>
            </a:xfrm>
          </p:grpSpPr>
          <p:sp>
            <p:nvSpPr>
              <p:cNvPr id="11" name="Rectangle 10"/>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3" name="TextBox 12"/>
          <p:cNvSpPr txBox="1"/>
          <p:nvPr/>
        </p:nvSpPr>
        <p:spPr>
          <a:xfrm>
            <a:off x="2549646" y="1728016"/>
            <a:ext cx="6225336" cy="4439677"/>
          </a:xfrm>
          <a:prstGeom prst="rect">
            <a:avLst/>
          </a:prstGeom>
          <a:noFill/>
        </p:spPr>
        <p:txBody>
          <a:bodyPr wrap="square" rtlCol="0">
            <a:spAutoFit/>
          </a:bodyPr>
          <a:lstStyle/>
          <a:p>
            <a:pPr lvl="0"/>
            <a:r>
              <a:rPr lang="en-US" sz="1750" dirty="0">
                <a:solidFill>
                  <a:srgbClr val="404040"/>
                </a:solidFill>
                <a:latin typeface="Calibri Light"/>
                <a:ea typeface="Corbel" panose="020B0503020204020204" pitchFamily="34" charset="0"/>
                <a:cs typeface="Times New Roman" panose="02020603050405020304" pitchFamily="18" charset="0"/>
              </a:rPr>
              <a:t>A hungry wolf spied a goat at the top of a steep cliff where he could not possibly get at her. "That is a very dangerous place for you," he called out, pretending to be very anxious about the goat's safety. "What if you should fall? Please listen to me and come down! Here you can get all you want of the finest grass in the country." The goat looked over the edge of the cliff. "How very, very anxious you are about me," she said, "and how kind you are with your grass! But I know you! It's your own food you are thinking of, not mine!"</a:t>
            </a:r>
          </a:p>
          <a:p>
            <a:pPr lvl="0"/>
            <a:r>
              <a:rPr lang="en-US" sz="1750" dirty="0">
                <a:solidFill>
                  <a:srgbClr val="404040"/>
                </a:solidFill>
                <a:latin typeface="Calibri Light"/>
                <a:ea typeface="Corbel" panose="020B0503020204020204" pitchFamily="34" charset="0"/>
                <a:cs typeface="Times New Roman" panose="02020603050405020304" pitchFamily="18" charset="0"/>
              </a:rPr>
              <a:t> </a:t>
            </a:r>
          </a:p>
          <a:p>
            <a:pPr lvl="0"/>
            <a:r>
              <a:rPr lang="en-US" sz="1750" dirty="0">
                <a:solidFill>
                  <a:srgbClr val="404040"/>
                </a:solidFill>
                <a:latin typeface="Calibri Light"/>
                <a:ea typeface="Corbel" panose="020B0503020204020204" pitchFamily="34" charset="0"/>
                <a:cs typeface="Times New Roman" panose="02020603050405020304" pitchFamily="18" charset="0"/>
              </a:rPr>
              <a:t>What does the word “anxious” mean in the text?</a:t>
            </a:r>
          </a:p>
          <a:p>
            <a:pPr lvl="1">
              <a:spcAft>
                <a:spcPts val="600"/>
              </a:spcAft>
            </a:pPr>
            <a:r>
              <a:rPr lang="en-US" sz="1750" dirty="0">
                <a:solidFill>
                  <a:srgbClr val="404040"/>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sz="1750" dirty="0">
                <a:solidFill>
                  <a:srgbClr val="404040"/>
                </a:solidFill>
                <a:latin typeface="Calibri Light"/>
                <a:ea typeface="Corbel" panose="020B0503020204020204" pitchFamily="34" charset="0"/>
                <a:cs typeface="Times New Roman" panose="02020603050405020304" pitchFamily="18" charset="0"/>
              </a:rPr>
              <a:t>selfish</a:t>
            </a:r>
          </a:p>
          <a:p>
            <a:pPr marL="800100" lvl="1" indent="-342900">
              <a:spcAft>
                <a:spcPts val="600"/>
              </a:spcAft>
              <a:buFont typeface="+mj-lt"/>
              <a:buAutoNum type="alphaLcPeriod"/>
            </a:pPr>
            <a:r>
              <a:rPr lang="en-US" sz="1750" dirty="0">
                <a:solidFill>
                  <a:srgbClr val="404040"/>
                </a:solidFill>
                <a:latin typeface="Calibri Light"/>
                <a:ea typeface="Corbel" panose="020B0503020204020204" pitchFamily="34" charset="0"/>
                <a:cs typeface="Times New Roman" panose="02020603050405020304" pitchFamily="18" charset="0"/>
              </a:rPr>
              <a:t>hungry</a:t>
            </a:r>
          </a:p>
          <a:p>
            <a:pPr marL="800100" lvl="1" indent="-342900">
              <a:spcAft>
                <a:spcPts val="600"/>
              </a:spcAft>
              <a:buFont typeface="+mj-lt"/>
              <a:buAutoNum type="alphaLcPeriod"/>
            </a:pPr>
            <a:r>
              <a:rPr lang="en-US" sz="1750" dirty="0">
                <a:solidFill>
                  <a:srgbClr val="404040"/>
                </a:solidFill>
                <a:latin typeface="Calibri Light"/>
                <a:ea typeface="Corbel" panose="020B0503020204020204" pitchFamily="34" charset="0"/>
                <a:cs typeface="Times New Roman" panose="02020603050405020304" pitchFamily="18" charset="0"/>
              </a:rPr>
              <a:t>hopeful</a:t>
            </a:r>
          </a:p>
          <a:p>
            <a:pPr marL="800100" lvl="1" indent="-342900">
              <a:spcAft>
                <a:spcPts val="600"/>
              </a:spcAft>
              <a:buFont typeface="+mj-lt"/>
              <a:buAutoNum type="alphaLcPeriod"/>
            </a:pPr>
            <a:r>
              <a:rPr lang="en-US" sz="1750" dirty="0">
                <a:solidFill>
                  <a:srgbClr val="404040"/>
                </a:solidFill>
                <a:latin typeface="Calibri Light"/>
                <a:ea typeface="Corbel" panose="020B0503020204020204" pitchFamily="34" charset="0"/>
                <a:cs typeface="Times New Roman" panose="02020603050405020304" pitchFamily="18" charset="0"/>
              </a:rPr>
              <a:t>worried</a:t>
            </a:r>
          </a:p>
        </p:txBody>
      </p:sp>
      <p:sp>
        <p:nvSpPr>
          <p:cNvPr id="14" name="TextBox 13"/>
          <p:cNvSpPr txBox="1"/>
          <p:nvPr/>
        </p:nvSpPr>
        <p:spPr>
          <a:xfrm>
            <a:off x="2279228" y="6176970"/>
            <a:ext cx="6493252" cy="246221"/>
          </a:xfrm>
          <a:prstGeom prst="rect">
            <a:avLst/>
          </a:prstGeom>
          <a:noFill/>
        </p:spPr>
        <p:txBody>
          <a:bodyPr wrap="square" rtlCol="0">
            <a:spAutoFit/>
          </a:bodyPr>
          <a:lstStyle/>
          <a:p>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Haywood County Schools, “Smarter Balanced Test Items Samples: ELA Grade 3.”</a:t>
            </a:r>
          </a:p>
        </p:txBody>
      </p:sp>
    </p:spTree>
    <p:extLst>
      <p:ext uri="{BB962C8B-B14F-4D97-AF65-F5344CB8AC3E}">
        <p14:creationId xmlns:p14="http://schemas.microsoft.com/office/powerpoint/2010/main" val="463404837"/>
      </p:ext>
    </p:extLst>
  </p:cSld>
  <p:clrMapOvr>
    <a:masterClrMapping/>
  </p:clrMapOvr>
  <p:transition advClick="0" advTm="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6" name="Group 5"/>
          <p:cNvGrpSpPr/>
          <p:nvPr/>
        </p:nvGrpSpPr>
        <p:grpSpPr>
          <a:xfrm>
            <a:off x="2391020" y="1216967"/>
            <a:ext cx="6230097" cy="481176"/>
            <a:chOff x="2162062" y="4304911"/>
            <a:chExt cx="11023975" cy="851426"/>
          </a:xfrm>
        </p:grpSpPr>
        <p:grpSp>
          <p:nvGrpSpPr>
            <p:cNvPr id="7" name="Group 6"/>
            <p:cNvGrpSpPr/>
            <p:nvPr/>
          </p:nvGrpSpPr>
          <p:grpSpPr>
            <a:xfrm>
              <a:off x="2573668" y="4420742"/>
              <a:ext cx="10612369" cy="669012"/>
              <a:chOff x="2513275" y="2896152"/>
              <a:chExt cx="10612369" cy="669012"/>
            </a:xfrm>
          </p:grpSpPr>
          <p:sp>
            <p:nvSpPr>
              <p:cNvPr id="9" name="Rectangle 8"/>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1" name="TextBox 10"/>
          <p:cNvSpPr txBox="1"/>
          <p:nvPr/>
        </p:nvSpPr>
        <p:spPr>
          <a:xfrm>
            <a:off x="2549646" y="1728016"/>
            <a:ext cx="6225336" cy="4093428"/>
          </a:xfrm>
          <a:prstGeom prst="rect">
            <a:avLst/>
          </a:prstGeom>
          <a:noFill/>
        </p:spPr>
        <p:txBody>
          <a:bodyPr wrap="square" rtlCol="0">
            <a:spAutoFit/>
          </a:bodyPr>
          <a:lstStyle/>
          <a:p>
            <a:pPr lvl="0"/>
            <a:r>
              <a:rPr lang="en-US" sz="1600" dirty="0">
                <a:solidFill>
                  <a:srgbClr val="404040"/>
                </a:solidFill>
                <a:latin typeface="Calibri Light"/>
                <a:ea typeface="Corbel" panose="020B0503020204020204" pitchFamily="34" charset="0"/>
                <a:cs typeface="Times New Roman" panose="02020603050405020304" pitchFamily="18" charset="0"/>
              </a:rPr>
              <a:t>A hungry wolf spied a goat at the top of a steep cliff where he could not possibly get at her. "That is a very dangerous place for you," he called out, pretending to be very anxious about the goat's safety. "What if you should fall? Please listen to me and come down! Here you can get all you want of the finest grass in the country." The goat looked over the edge of the cliff. "How very, very anxious you are about me," she said, "and how kind you are with your grass! But I know you! It's your own food you are thinking of, not mine!"</a:t>
            </a:r>
          </a:p>
          <a:p>
            <a:pPr lvl="0"/>
            <a:r>
              <a:rPr lang="en-US" sz="1600" dirty="0">
                <a:solidFill>
                  <a:srgbClr val="404040"/>
                </a:solidFill>
                <a:latin typeface="Calibri Light"/>
                <a:ea typeface="Corbel" panose="020B0503020204020204" pitchFamily="34" charset="0"/>
                <a:cs typeface="Times New Roman" panose="02020603050405020304" pitchFamily="18" charset="0"/>
              </a:rPr>
              <a:t> </a:t>
            </a:r>
          </a:p>
          <a:p>
            <a:pPr lvl="0"/>
            <a:r>
              <a:rPr lang="en-US" sz="1600" dirty="0">
                <a:solidFill>
                  <a:srgbClr val="404040"/>
                </a:solidFill>
                <a:latin typeface="Calibri Light"/>
                <a:ea typeface="Corbel" panose="020B0503020204020204" pitchFamily="34" charset="0"/>
                <a:cs typeface="Times New Roman" panose="02020603050405020304" pitchFamily="18" charset="0"/>
              </a:rPr>
              <a:t>What does the word “anxious” mean in the text?</a:t>
            </a:r>
          </a:p>
          <a:p>
            <a:pPr lvl="1">
              <a:spcAft>
                <a:spcPts val="600"/>
              </a:spcAft>
            </a:pPr>
            <a:r>
              <a:rPr lang="en-US" sz="1600" dirty="0">
                <a:solidFill>
                  <a:srgbClr val="404040"/>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sz="1600" dirty="0">
                <a:solidFill>
                  <a:srgbClr val="404040"/>
                </a:solidFill>
                <a:latin typeface="Calibri Light"/>
                <a:ea typeface="Corbel" panose="020B0503020204020204" pitchFamily="34" charset="0"/>
                <a:cs typeface="Times New Roman" panose="02020603050405020304" pitchFamily="18" charset="0"/>
              </a:rPr>
              <a:t>selfish</a:t>
            </a:r>
          </a:p>
          <a:p>
            <a:pPr marL="800100" lvl="1" indent="-342900">
              <a:spcAft>
                <a:spcPts val="600"/>
              </a:spcAft>
              <a:buFont typeface="+mj-lt"/>
              <a:buAutoNum type="alphaLcPeriod"/>
            </a:pPr>
            <a:r>
              <a:rPr lang="en-US" sz="1600" dirty="0">
                <a:solidFill>
                  <a:srgbClr val="404040"/>
                </a:solidFill>
                <a:latin typeface="Calibri Light"/>
                <a:ea typeface="Corbel" panose="020B0503020204020204" pitchFamily="34" charset="0"/>
                <a:cs typeface="Times New Roman" panose="02020603050405020304" pitchFamily="18" charset="0"/>
              </a:rPr>
              <a:t>hungry</a:t>
            </a:r>
          </a:p>
          <a:p>
            <a:pPr marL="800100" lvl="1" indent="-342900">
              <a:spcAft>
                <a:spcPts val="600"/>
              </a:spcAft>
              <a:buFont typeface="+mj-lt"/>
              <a:buAutoNum type="alphaLcPeriod"/>
            </a:pPr>
            <a:r>
              <a:rPr lang="en-US" sz="1600" dirty="0">
                <a:solidFill>
                  <a:srgbClr val="404040"/>
                </a:solidFill>
                <a:latin typeface="Calibri Light"/>
                <a:ea typeface="Corbel" panose="020B0503020204020204" pitchFamily="34" charset="0"/>
                <a:cs typeface="Times New Roman" panose="02020603050405020304" pitchFamily="18" charset="0"/>
              </a:rPr>
              <a:t>hopeful</a:t>
            </a:r>
          </a:p>
          <a:p>
            <a:pPr marL="800100" lvl="1" indent="-342900">
              <a:spcAft>
                <a:spcPts val="600"/>
              </a:spcAft>
              <a:buFont typeface="+mj-lt"/>
              <a:buAutoNum type="alphaLcPeriod"/>
            </a:pPr>
            <a:r>
              <a:rPr lang="en-US" sz="1600" dirty="0">
                <a:solidFill>
                  <a:srgbClr val="404040"/>
                </a:solidFill>
                <a:latin typeface="Calibri Light"/>
                <a:ea typeface="Corbel" panose="020B0503020204020204" pitchFamily="34" charset="0"/>
                <a:cs typeface="Times New Roman" panose="02020603050405020304" pitchFamily="18" charset="0"/>
              </a:rPr>
              <a:t>worried</a:t>
            </a:r>
          </a:p>
        </p:txBody>
      </p:sp>
    </p:spTree>
    <p:extLst>
      <p:ext uri="{BB962C8B-B14F-4D97-AF65-F5344CB8AC3E}">
        <p14:creationId xmlns:p14="http://schemas.microsoft.com/office/powerpoint/2010/main" val="2934678107"/>
      </p:ext>
    </p:extLst>
  </p:cSld>
  <p:clrMapOvr>
    <a:masterClrMapping/>
  </p:clrMapOvr>
  <p:transition advTm="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35" name="Group 34"/>
          <p:cNvGrpSpPr/>
          <p:nvPr/>
        </p:nvGrpSpPr>
        <p:grpSpPr>
          <a:xfrm>
            <a:off x="2564588" y="2885917"/>
            <a:ext cx="670653" cy="643873"/>
            <a:chOff x="2774227" y="2421928"/>
            <a:chExt cx="1304051" cy="1251980"/>
          </a:xfrm>
        </p:grpSpPr>
        <p:pic>
          <p:nvPicPr>
            <p:cNvPr id="36" name="Picture 35"/>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37" name="Picture 3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38" name="TextBox 37"/>
          <p:cNvSpPr txBox="1"/>
          <p:nvPr/>
        </p:nvSpPr>
        <p:spPr>
          <a:xfrm>
            <a:off x="3184168" y="3047527"/>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Use </a:t>
            </a:r>
            <a:r>
              <a:rPr lang="en-US" dirty="0">
                <a:solidFill>
                  <a:srgbClr val="4B4B4B"/>
                </a:solidFill>
                <a:latin typeface="Calibri Light"/>
                <a:cs typeface="Calibri Light"/>
              </a:rPr>
              <a:t>the same number of </a:t>
            </a:r>
            <a:r>
              <a:rPr lang="en-US" dirty="0" smtClean="0">
                <a:solidFill>
                  <a:srgbClr val="4B4B4B"/>
                </a:solidFill>
                <a:latin typeface="Calibri Light"/>
                <a:cs typeface="Calibri Light"/>
              </a:rPr>
              <a:t>choices on a single assessment </a:t>
            </a:r>
          </a:p>
        </p:txBody>
      </p:sp>
      <p:sp>
        <p:nvSpPr>
          <p:cNvPr id="39" name="Rounded Rectangle 38"/>
          <p:cNvSpPr/>
          <p:nvPr/>
        </p:nvSpPr>
        <p:spPr>
          <a:xfrm>
            <a:off x="2683544" y="1379105"/>
            <a:ext cx="5812758" cy="1247941"/>
          </a:xfrm>
          <a:prstGeom prst="roundRect">
            <a:avLst>
              <a:gd name="adj" fmla="val 6278"/>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2675" lvl="0">
              <a:spcBef>
                <a:spcPts val="1200"/>
              </a:spcBef>
            </a:pPr>
            <a:r>
              <a:rPr lang="en-US" sz="2400" dirty="0" smtClean="0">
                <a:solidFill>
                  <a:schemeClr val="accent2"/>
                </a:solidFill>
                <a:latin typeface="Calibri"/>
                <a:cs typeface="Calibri"/>
              </a:rPr>
              <a:t>choices</a:t>
            </a:r>
          </a:p>
          <a:p>
            <a:pPr marL="1082675"/>
            <a:r>
              <a:rPr lang="en-US" sz="2000" dirty="0">
                <a:solidFill>
                  <a:srgbClr val="4B4B4B"/>
                </a:solidFill>
                <a:latin typeface="Calibri Light"/>
                <a:cs typeface="Calibri Light"/>
              </a:rPr>
              <a:t>p</a:t>
            </a:r>
            <a:r>
              <a:rPr lang="en-US" sz="2000" dirty="0" smtClean="0">
                <a:solidFill>
                  <a:srgbClr val="4B4B4B"/>
                </a:solidFill>
                <a:latin typeface="Calibri Light"/>
                <a:cs typeface="Calibri Light"/>
              </a:rPr>
              <a:t>art of a multiple-choice assessment item </a:t>
            </a:r>
            <a:r>
              <a:rPr lang="en-US" sz="2000" dirty="0">
                <a:solidFill>
                  <a:srgbClr val="4B4B4B"/>
                </a:solidFill>
                <a:latin typeface="Calibri Light"/>
                <a:cs typeface="Calibri Light"/>
              </a:rPr>
              <a:t>that </a:t>
            </a:r>
            <a:r>
              <a:rPr lang="en-US" sz="2000" dirty="0" smtClean="0">
                <a:solidFill>
                  <a:srgbClr val="4B4B4B"/>
                </a:solidFill>
                <a:latin typeface="Calibri Light"/>
                <a:cs typeface="Calibri Light"/>
              </a:rPr>
              <a:t>include answers </a:t>
            </a:r>
            <a:r>
              <a:rPr lang="en-US" sz="2000" dirty="0">
                <a:solidFill>
                  <a:srgbClr val="4B4B4B"/>
                </a:solidFill>
                <a:latin typeface="Calibri Light"/>
                <a:cs typeface="Calibri Light"/>
              </a:rPr>
              <a:t>to the item </a:t>
            </a:r>
            <a:r>
              <a:rPr lang="en-US" sz="2000" dirty="0" smtClean="0">
                <a:solidFill>
                  <a:srgbClr val="4B4B4B"/>
                </a:solidFill>
                <a:latin typeface="Calibri Light"/>
                <a:cs typeface="Calibri Light"/>
              </a:rPr>
              <a:t>prompt</a:t>
            </a:r>
            <a:endParaRPr lang="en-US" sz="2000" dirty="0">
              <a:solidFill>
                <a:srgbClr val="4B4B4B"/>
              </a:solidFill>
              <a:latin typeface="Calibri Light"/>
              <a:cs typeface="Calibri Light"/>
            </a:endParaRPr>
          </a:p>
        </p:txBody>
      </p:sp>
      <p:grpSp>
        <p:nvGrpSpPr>
          <p:cNvPr id="40" name="Group 39"/>
          <p:cNvGrpSpPr/>
          <p:nvPr/>
        </p:nvGrpSpPr>
        <p:grpSpPr>
          <a:xfrm>
            <a:off x="2570440" y="3526757"/>
            <a:ext cx="670653" cy="643873"/>
            <a:chOff x="2774227" y="2421928"/>
            <a:chExt cx="1304051" cy="1251980"/>
          </a:xfrm>
        </p:grpSpPr>
        <p:pic>
          <p:nvPicPr>
            <p:cNvPr id="41" name="Picture 4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42" name="Picture 4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sp>
        <p:nvSpPr>
          <p:cNvPr id="43" name="TextBox 42"/>
          <p:cNvSpPr txBox="1"/>
          <p:nvPr/>
        </p:nvSpPr>
        <p:spPr>
          <a:xfrm>
            <a:off x="3202232" y="3656294"/>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Use choices that are consistent </a:t>
            </a:r>
            <a:r>
              <a:rPr lang="en-US" dirty="0">
                <a:solidFill>
                  <a:srgbClr val="4B4B4B"/>
                </a:solidFill>
                <a:latin typeface="Calibri Light"/>
                <a:cs typeface="Calibri Light"/>
              </a:rPr>
              <a:t>in form, content and </a:t>
            </a:r>
            <a:r>
              <a:rPr lang="en-US" dirty="0" smtClean="0">
                <a:solidFill>
                  <a:srgbClr val="4B4B4B"/>
                </a:solidFill>
                <a:latin typeface="Calibri Light"/>
                <a:cs typeface="Calibri Light"/>
              </a:rPr>
              <a:t>length</a:t>
            </a:r>
            <a:endParaRPr lang="en-US" dirty="0">
              <a:solidFill>
                <a:srgbClr val="4B4B4B"/>
              </a:solidFill>
              <a:latin typeface="Calibri Light"/>
              <a:cs typeface="Calibri Light"/>
            </a:endParaRPr>
          </a:p>
        </p:txBody>
      </p:sp>
      <p:grpSp>
        <p:nvGrpSpPr>
          <p:cNvPr id="44" name="Group 43"/>
          <p:cNvGrpSpPr/>
          <p:nvPr/>
        </p:nvGrpSpPr>
        <p:grpSpPr>
          <a:xfrm>
            <a:off x="2558227" y="4168503"/>
            <a:ext cx="670653" cy="643873"/>
            <a:chOff x="2774227" y="2421928"/>
            <a:chExt cx="1304051" cy="1251980"/>
          </a:xfrm>
        </p:grpSpPr>
        <p:pic>
          <p:nvPicPr>
            <p:cNvPr id="45" name="Picture 4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a:noFill/>
            <a:ln>
              <a:noFill/>
            </a:ln>
          </p:spPr>
        </p:pic>
        <p:pic>
          <p:nvPicPr>
            <p:cNvPr id="46" name="Picture 4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a:noFill/>
            <a:ln>
              <a:noFill/>
            </a:ln>
          </p:spPr>
        </p:pic>
      </p:grpSp>
      <p:grpSp>
        <p:nvGrpSpPr>
          <p:cNvPr id="47" name="Group 46"/>
          <p:cNvGrpSpPr/>
          <p:nvPr/>
        </p:nvGrpSpPr>
        <p:grpSpPr>
          <a:xfrm>
            <a:off x="2564079" y="4809343"/>
            <a:ext cx="670653" cy="643873"/>
            <a:chOff x="2774227" y="2421928"/>
            <a:chExt cx="1304051" cy="1251980"/>
          </a:xfrm>
        </p:grpSpPr>
        <p:pic>
          <p:nvPicPr>
            <p:cNvPr id="48" name="Picture 4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49" name="Picture 4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sp>
        <p:nvSpPr>
          <p:cNvPr id="50" name="TextBox 49"/>
          <p:cNvSpPr txBox="1"/>
          <p:nvPr/>
        </p:nvSpPr>
        <p:spPr>
          <a:xfrm>
            <a:off x="3208084" y="4834462"/>
            <a:ext cx="5611723" cy="646331"/>
          </a:xfrm>
          <a:prstGeom prst="rect">
            <a:avLst/>
          </a:prstGeom>
          <a:noFill/>
        </p:spPr>
        <p:txBody>
          <a:bodyPr wrap="square" rtlCol="0">
            <a:spAutoFit/>
          </a:bodyPr>
          <a:lstStyle/>
          <a:p>
            <a:r>
              <a:rPr lang="en-US" dirty="0">
                <a:solidFill>
                  <a:srgbClr val="4B4B4B"/>
                </a:solidFill>
                <a:latin typeface="Calibri Light"/>
                <a:cs typeface="Calibri Light"/>
              </a:rPr>
              <a:t>Include only one clearly correct </a:t>
            </a:r>
            <a:r>
              <a:rPr lang="en-US" dirty="0" smtClean="0">
                <a:solidFill>
                  <a:srgbClr val="4B4B4B"/>
                </a:solidFill>
                <a:latin typeface="Calibri Light"/>
                <a:cs typeface="Calibri Light"/>
              </a:rPr>
              <a:t>answer, but make sure that your incorrect answers, “distractors,” are plausible</a:t>
            </a:r>
            <a:endParaRPr lang="en-US" dirty="0">
              <a:solidFill>
                <a:srgbClr val="4B4B4B"/>
              </a:solidFill>
              <a:latin typeface="Calibri Light"/>
              <a:cs typeface="Calibri Light"/>
            </a:endParaRPr>
          </a:p>
        </p:txBody>
      </p:sp>
      <p:sp>
        <p:nvSpPr>
          <p:cNvPr id="51" name="TextBox 50"/>
          <p:cNvSpPr txBox="1"/>
          <p:nvPr/>
        </p:nvSpPr>
        <p:spPr>
          <a:xfrm>
            <a:off x="3203752" y="4307706"/>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Order choices in </a:t>
            </a:r>
            <a:r>
              <a:rPr lang="en-US" dirty="0">
                <a:solidFill>
                  <a:srgbClr val="4B4B4B"/>
                </a:solidFill>
                <a:latin typeface="Calibri Light"/>
                <a:cs typeface="Calibri Light"/>
              </a:rPr>
              <a:t>a logical sequence </a:t>
            </a:r>
          </a:p>
        </p:txBody>
      </p:sp>
      <p:grpSp>
        <p:nvGrpSpPr>
          <p:cNvPr id="3" name="Group 2"/>
          <p:cNvGrpSpPr/>
          <p:nvPr/>
        </p:nvGrpSpPr>
        <p:grpSpPr>
          <a:xfrm>
            <a:off x="2556961" y="5457407"/>
            <a:ext cx="6263275" cy="643873"/>
            <a:chOff x="2556961" y="5457407"/>
            <a:chExt cx="6263275" cy="643873"/>
          </a:xfrm>
        </p:grpSpPr>
        <p:grpSp>
          <p:nvGrpSpPr>
            <p:cNvPr id="52" name="Group 51"/>
            <p:cNvGrpSpPr/>
            <p:nvPr/>
          </p:nvGrpSpPr>
          <p:grpSpPr>
            <a:xfrm>
              <a:off x="2556961" y="5457407"/>
              <a:ext cx="670653" cy="643873"/>
              <a:chOff x="2774227" y="2421928"/>
              <a:chExt cx="1304051" cy="1251980"/>
            </a:xfrm>
          </p:grpSpPr>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227" y="2663647"/>
                <a:ext cx="1010261" cy="1010261"/>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372" y="2421928"/>
                <a:ext cx="1136906" cy="1060706"/>
              </a:xfrm>
              <a:prstGeom prst="rect">
                <a:avLst/>
              </a:prstGeom>
            </p:spPr>
          </p:pic>
        </p:grpSp>
        <p:sp>
          <p:nvSpPr>
            <p:cNvPr id="55" name="TextBox 54"/>
            <p:cNvSpPr txBox="1"/>
            <p:nvPr/>
          </p:nvSpPr>
          <p:spPr>
            <a:xfrm>
              <a:off x="3208513" y="5638195"/>
              <a:ext cx="5611723" cy="369332"/>
            </a:xfrm>
            <a:prstGeom prst="rect">
              <a:avLst/>
            </a:prstGeom>
            <a:noFill/>
          </p:spPr>
          <p:txBody>
            <a:bodyPr wrap="square" rtlCol="0">
              <a:spAutoFit/>
            </a:bodyPr>
            <a:lstStyle/>
            <a:p>
              <a:r>
                <a:rPr lang="en-US" dirty="0" smtClean="0">
                  <a:solidFill>
                    <a:srgbClr val="4B4B4B"/>
                  </a:solidFill>
                  <a:latin typeface="Calibri Light"/>
                  <a:cs typeface="Calibri Light"/>
                </a:rPr>
                <a:t>Avoid using “all of the above” or “none of the above”</a:t>
              </a:r>
              <a:endParaRPr lang="en-US" dirty="0">
                <a:solidFill>
                  <a:srgbClr val="4B4B4B"/>
                </a:solidFill>
                <a:latin typeface="Calibri Light"/>
                <a:cs typeface="Calibri Light"/>
              </a:endParaRPr>
            </a:p>
          </p:txBody>
        </p:sp>
      </p:grpSp>
      <p:pic>
        <p:nvPicPr>
          <p:cNvPr id="56" name="Picture 55" descr="Large red rectang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842" y="1381213"/>
            <a:ext cx="5840048" cy="1278399"/>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5786" y="1244539"/>
            <a:ext cx="1138268" cy="1514476"/>
          </a:xfrm>
          <a:prstGeom prst="rect">
            <a:avLst/>
          </a:prstGeom>
        </p:spPr>
      </p:pic>
      <p:sp>
        <p:nvSpPr>
          <p:cNvPr id="29" name="TextBox 28"/>
          <p:cNvSpPr txBox="1"/>
          <p:nvPr/>
        </p:nvSpPr>
        <p:spPr>
          <a:xfrm>
            <a:off x="2279228" y="6176970"/>
            <a:ext cx="6493252" cy="246221"/>
          </a:xfrm>
          <a:prstGeom prst="rect">
            <a:avLst/>
          </a:prstGeom>
          <a:noFill/>
        </p:spPr>
        <p:txBody>
          <a:bodyPr wrap="square" rtlCol="0">
            <a:spAutoFit/>
          </a:bodyPr>
          <a:lstStyle/>
          <a:p>
            <a:pPr lvl="0"/>
            <a:r>
              <a:rPr lang="en-US" sz="1000" b="1" dirty="0">
                <a:solidFill>
                  <a:srgbClr val="4B4B4B"/>
                </a:solidFill>
                <a:ea typeface="Corbel" panose="020B0503020204020204" pitchFamily="34" charset="0"/>
                <a:cs typeface="Times New Roman" panose="02020603050405020304" pitchFamily="18" charset="0"/>
              </a:rPr>
              <a:t>Source</a:t>
            </a:r>
            <a:r>
              <a:rPr lang="en-US" sz="1000" dirty="0">
                <a:solidFill>
                  <a:srgbClr val="4B4B4B"/>
                </a:solidFill>
                <a:ea typeface="Corbel" panose="020B0503020204020204" pitchFamily="34" charset="0"/>
                <a:cs typeface="Times New Roman" panose="02020603050405020304" pitchFamily="18" charset="0"/>
              </a:rPr>
              <a:t>: </a:t>
            </a:r>
            <a:r>
              <a:rPr lang="en-US" sz="1000" dirty="0"/>
              <a:t>Relay Graduate School of Education, </a:t>
            </a:r>
            <a:r>
              <a:rPr lang="en-US" sz="1000" i="1" dirty="0"/>
              <a:t>Rules for Multiple Choice Item Design</a:t>
            </a:r>
            <a:r>
              <a:rPr lang="en-US" sz="1000" dirty="0"/>
              <a:t> (2013). </a:t>
            </a:r>
            <a:endParaRPr lang="en-US" sz="1000" dirty="0">
              <a:solidFill>
                <a:srgbClr val="4B4B4B"/>
              </a:solidFill>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76515097"/>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31"/>
        <p14:stopEvt time="20509" objId="31"/>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74" name="Group 73"/>
          <p:cNvGrpSpPr/>
          <p:nvPr/>
        </p:nvGrpSpPr>
        <p:grpSpPr>
          <a:xfrm>
            <a:off x="3065300" y="1354943"/>
            <a:ext cx="4829936" cy="4851400"/>
            <a:chOff x="3065300" y="1354943"/>
            <a:chExt cx="4829936" cy="4851400"/>
          </a:xfrm>
        </p:grpSpPr>
        <p:grpSp>
          <p:nvGrpSpPr>
            <p:cNvPr id="75" name="Group 74"/>
            <p:cNvGrpSpPr/>
            <p:nvPr/>
          </p:nvGrpSpPr>
          <p:grpSpPr>
            <a:xfrm>
              <a:off x="3065300" y="1354943"/>
              <a:ext cx="2286000" cy="2286000"/>
              <a:chOff x="3065300" y="1341575"/>
              <a:chExt cx="2286000" cy="2286000"/>
            </a:xfrm>
          </p:grpSpPr>
          <p:sp>
            <p:nvSpPr>
              <p:cNvPr id="85" name="Rounded Rectangle 84"/>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grpSp>
          <p:nvGrpSpPr>
            <p:cNvPr id="76" name="Group 75"/>
            <p:cNvGrpSpPr/>
            <p:nvPr/>
          </p:nvGrpSpPr>
          <p:grpSpPr>
            <a:xfrm>
              <a:off x="5609236" y="1359177"/>
              <a:ext cx="2286000" cy="2286000"/>
              <a:chOff x="5609236" y="1345809"/>
              <a:chExt cx="2286000" cy="2286000"/>
            </a:xfrm>
          </p:grpSpPr>
          <p:sp>
            <p:nvSpPr>
              <p:cNvPr id="83" name="Rounded Rectangle 82"/>
              <p:cNvSpPr/>
              <p:nvPr/>
            </p:nvSpPr>
            <p:spPr>
              <a:xfrm>
                <a:off x="5609236" y="1345809"/>
                <a:ext cx="2286000" cy="2286000"/>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grpSp>
          <p:nvGrpSpPr>
            <p:cNvPr id="77" name="Group 76"/>
            <p:cNvGrpSpPr/>
            <p:nvPr/>
          </p:nvGrpSpPr>
          <p:grpSpPr>
            <a:xfrm>
              <a:off x="4322824" y="3920343"/>
              <a:ext cx="2286000" cy="2286000"/>
              <a:chOff x="3069533" y="3906975"/>
              <a:chExt cx="2286000" cy="2286000"/>
            </a:xfrm>
          </p:grpSpPr>
          <p:sp>
            <p:nvSpPr>
              <p:cNvPr id="81" name="Rounded Rectangle 80"/>
              <p:cNvSpPr/>
              <p:nvPr/>
            </p:nvSpPr>
            <p:spPr>
              <a:xfrm>
                <a:off x="3069533" y="3906975"/>
                <a:ext cx="2286000" cy="2286000"/>
              </a:xfrm>
              <a:prstGeom prst="roundRect">
                <a:avLst>
                  <a:gd name="adj" fmla="val 8797"/>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78" name="Picture 77" descr="Performance tasks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8135" y="5597288"/>
              <a:ext cx="1651908" cy="457200"/>
            </a:xfrm>
            <a:prstGeom prst="rect">
              <a:avLst/>
            </a:prstGeom>
          </p:spPr>
        </p:pic>
        <p:pic>
          <p:nvPicPr>
            <p:cNvPr id="79" name="Picture 78" descr="Constructed respons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1929" y="3043921"/>
              <a:ext cx="2043793" cy="457200"/>
            </a:xfrm>
            <a:prstGeom prst="rect">
              <a:avLst/>
            </a:prstGeom>
          </p:spPr>
        </p:pic>
        <p:pic>
          <p:nvPicPr>
            <p:cNvPr id="80" name="Picture 79" descr="Selected response 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8891" y="3043920"/>
              <a:ext cx="1733551" cy="457200"/>
            </a:xfrm>
            <a:prstGeom prst="rect">
              <a:avLst/>
            </a:prstGeom>
          </p:spPr>
        </p:pic>
      </p:grpSp>
    </p:spTree>
    <p:extLst>
      <p:ext uri="{BB962C8B-B14F-4D97-AF65-F5344CB8AC3E}">
        <p14:creationId xmlns:p14="http://schemas.microsoft.com/office/powerpoint/2010/main" val="2904304068"/>
      </p:ext>
    </p:extLst>
  </p:cSld>
  <p:clrMapOvr>
    <a:masterClrMapping/>
  </p:clrMapOvr>
  <p:transition advClick="0" advTm="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Rectangle 2"/>
          <p:cNvSpPr/>
          <p:nvPr/>
        </p:nvSpPr>
        <p:spPr>
          <a:xfrm>
            <a:off x="2397760" y="1879600"/>
            <a:ext cx="6299200" cy="4399280"/>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rgbClr val="204873"/>
                </a:solidFill>
              </a:rPr>
              <a:t>ITEM</a:t>
            </a:r>
          </a:p>
          <a:p>
            <a:endParaRPr lang="en-US" b="1" dirty="0">
              <a:solidFill>
                <a:srgbClr val="204873"/>
              </a:solidFill>
            </a:endParaRPr>
          </a:p>
          <a:p>
            <a:endParaRPr lang="en-US" b="1" dirty="0" smtClean="0">
              <a:solidFill>
                <a:srgbClr val="204873"/>
              </a:solidFill>
            </a:endParaRPr>
          </a:p>
          <a:p>
            <a:endParaRPr lang="en-US" b="1" dirty="0" smtClean="0">
              <a:solidFill>
                <a:srgbClr val="204873"/>
              </a:solidFill>
            </a:endParaRPr>
          </a:p>
          <a:p>
            <a:endParaRPr lang="en-US" b="1" dirty="0">
              <a:solidFill>
                <a:srgbClr val="204873"/>
              </a:solidFill>
            </a:endParaRPr>
          </a:p>
          <a:p>
            <a:endParaRPr lang="en-US" b="1" dirty="0" smtClean="0">
              <a:solidFill>
                <a:srgbClr val="204873"/>
              </a:solidFill>
            </a:endParaRPr>
          </a:p>
          <a:p>
            <a:endParaRPr lang="en-US" b="1" dirty="0">
              <a:solidFill>
                <a:srgbClr val="204873"/>
              </a:solidFill>
            </a:endParaRPr>
          </a:p>
          <a:p>
            <a:r>
              <a:rPr lang="en-US" b="1" dirty="0" smtClean="0">
                <a:solidFill>
                  <a:srgbClr val="204873"/>
                </a:solidFill>
              </a:rPr>
              <a:t>ANSWER KEY, SCORING GUIDE OR RUBRIC</a:t>
            </a:r>
            <a:endParaRPr lang="en-US" b="1" dirty="0">
              <a:solidFill>
                <a:srgbClr val="204873"/>
              </a:solidFill>
            </a:endParaRPr>
          </a:p>
          <a:p>
            <a:endParaRPr lang="en-US" b="1" dirty="0" smtClean="0">
              <a:solidFill>
                <a:srgbClr val="204873"/>
              </a:solidFill>
            </a:endParaRPr>
          </a:p>
          <a:p>
            <a:endParaRPr lang="en-US" b="1" dirty="0">
              <a:solidFill>
                <a:srgbClr val="204873"/>
              </a:solidFill>
            </a:endParaRPr>
          </a:p>
        </p:txBody>
      </p:sp>
      <p:sp>
        <p:nvSpPr>
          <p:cNvPr id="4" name="Rectangle 3"/>
          <p:cNvSpPr/>
          <p:nvPr/>
        </p:nvSpPr>
        <p:spPr>
          <a:xfrm>
            <a:off x="2397760" y="1168400"/>
            <a:ext cx="6299200" cy="70104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Assessment Item #</a:t>
            </a:r>
            <a:endParaRPr lang="en-US" b="1" dirty="0"/>
          </a:p>
        </p:txBody>
      </p:sp>
      <p:sp>
        <p:nvSpPr>
          <p:cNvPr id="6" name="Rounded Rectangle 5"/>
          <p:cNvSpPr/>
          <p:nvPr/>
        </p:nvSpPr>
        <p:spPr>
          <a:xfrm>
            <a:off x="6684034" y="4248623"/>
            <a:ext cx="1975105" cy="1975105"/>
          </a:xfrm>
          <a:prstGeom prst="roundRect">
            <a:avLst>
              <a:gd name="adj" fmla="val 8149"/>
            </a:avLst>
          </a:prstGeom>
          <a:solidFill>
            <a:srgbClr val="6B0B0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ubric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137" y="5637308"/>
            <a:ext cx="946358" cy="568830"/>
          </a:xfrm>
          <a:prstGeom prst="rect">
            <a:avLst/>
          </a:prstGeom>
        </p:spPr>
      </p:pic>
      <p:grpSp>
        <p:nvGrpSpPr>
          <p:cNvPr id="8" name="Group 7"/>
          <p:cNvGrpSpPr/>
          <p:nvPr/>
        </p:nvGrpSpPr>
        <p:grpSpPr>
          <a:xfrm>
            <a:off x="4563703" y="4237441"/>
            <a:ext cx="1975106" cy="1975105"/>
            <a:chOff x="3983512" y="3803912"/>
            <a:chExt cx="1975106" cy="1975105"/>
          </a:xfrm>
        </p:grpSpPr>
        <p:sp>
          <p:nvSpPr>
            <p:cNvPr id="9" name="Rounded Rectangle 8"/>
            <p:cNvSpPr/>
            <p:nvPr/>
          </p:nvSpPr>
          <p:spPr>
            <a:xfrm>
              <a:off x="3983512" y="3803912"/>
              <a:ext cx="1975106" cy="1975105"/>
            </a:xfrm>
            <a:prstGeom prst="roundRect">
              <a:avLst>
                <a:gd name="adj" fmla="val 8149"/>
              </a:avLst>
            </a:prstGeom>
            <a:solidFill>
              <a:schemeClr val="accent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oring Guid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1842" y="5192598"/>
              <a:ext cx="1753894" cy="56883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4564" y="4069050"/>
              <a:ext cx="1323965" cy="1185063"/>
            </a:xfrm>
            <a:prstGeom prst="rect">
              <a:avLst/>
            </a:prstGeom>
            <a:effectLst>
              <a:outerShdw blurRad="63500" sx="101000" sy="101000" algn="ctr" rotWithShape="0">
                <a:prstClr val="black">
                  <a:alpha val="40000"/>
                </a:prstClr>
              </a:outerShdw>
            </a:effectLst>
          </p:spPr>
        </p:pic>
      </p:grpSp>
      <p:grpSp>
        <p:nvGrpSpPr>
          <p:cNvPr id="12" name="Group 11"/>
          <p:cNvGrpSpPr/>
          <p:nvPr/>
        </p:nvGrpSpPr>
        <p:grpSpPr>
          <a:xfrm>
            <a:off x="2423268" y="4241308"/>
            <a:ext cx="1975105" cy="1975105"/>
            <a:chOff x="272703" y="1240722"/>
            <a:chExt cx="1975105" cy="1975105"/>
          </a:xfrm>
        </p:grpSpPr>
        <p:sp>
          <p:nvSpPr>
            <p:cNvPr id="13" name="Rounded Rectangle 12"/>
            <p:cNvSpPr/>
            <p:nvPr/>
          </p:nvSpPr>
          <p:spPr>
            <a:xfrm>
              <a:off x="272703" y="1240722"/>
              <a:ext cx="1975105" cy="1975105"/>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118" y="1496367"/>
              <a:ext cx="1333939" cy="1193991"/>
            </a:xfrm>
            <a:prstGeom prst="rect">
              <a:avLst/>
            </a:prstGeom>
            <a:effectLst>
              <a:outerShdw blurRad="63500" sx="101000" sy="101000" algn="ctr" rotWithShape="0">
                <a:prstClr val="black">
                  <a:alpha val="40000"/>
                </a:prstClr>
              </a:outerShdw>
            </a:effectLst>
          </p:spPr>
        </p:pic>
        <p:pic>
          <p:nvPicPr>
            <p:cNvPr id="15" name="Picture 14" descr="Answer Key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118" y="2636723"/>
              <a:ext cx="1405146" cy="568830"/>
            </a:xfrm>
            <a:prstGeom prst="rect">
              <a:avLst/>
            </a:prstGeom>
          </p:spPr>
        </p:pic>
      </p:grpSp>
      <p:graphicFrame>
        <p:nvGraphicFramePr>
          <p:cNvPr id="16" name="Table 15"/>
          <p:cNvGraphicFramePr>
            <a:graphicFrameLocks noGrp="1"/>
          </p:cNvGraphicFramePr>
          <p:nvPr>
            <p:extLst>
              <p:ext uri="{D42A27DB-BD31-4B8C-83A1-F6EECF244321}">
                <p14:modId xmlns:p14="http://schemas.microsoft.com/office/powerpoint/2010/main" val="3464007990"/>
              </p:ext>
            </p:extLst>
          </p:nvPr>
        </p:nvGraphicFramePr>
        <p:xfrm>
          <a:off x="7225898" y="4577284"/>
          <a:ext cx="877145" cy="877145"/>
        </p:xfrm>
        <a:graphic>
          <a:graphicData uri="http://schemas.openxmlformats.org/drawingml/2006/table">
            <a:tbl>
              <a:tblPr firstRow="1" bandRow="1">
                <a:effectLst/>
                <a:tableStyleId>{7E9639D4-E3E2-4D34-9284-5A2195B3D0D7}</a:tableStyleId>
              </a:tblPr>
              <a:tblGrid>
                <a:gridCol w="175429"/>
                <a:gridCol w="175429"/>
                <a:gridCol w="175429"/>
                <a:gridCol w="175429"/>
                <a:gridCol w="175429"/>
              </a:tblGrid>
              <a:tr h="175429">
                <a:tc>
                  <a:txBody>
                    <a:bodyPr/>
                    <a:lstStyle/>
                    <a:p>
                      <a:endParaRPr lang="en-US" sz="800" dirty="0"/>
                    </a:p>
                  </a:txBody>
                  <a:tcPr marL="43858" marR="43858" marT="21929" marB="21929">
                    <a:lnL w="12700" cap="flat" cmpd="sng" algn="ctr">
                      <a:solidFill>
                        <a:prstClr val="white"/>
                      </a:solidFill>
                      <a:prstDash val="solid"/>
                      <a:round/>
                      <a:headEnd type="none" w="med" len="med"/>
                      <a:tailEnd type="none" w="med" len="med"/>
                    </a:lnL>
                    <a:lnR w="12700" cap="flat" cmpd="sng" algn="ctr">
                      <a:solidFill>
                        <a:srgbClr val="1B4873"/>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1B4873"/>
                      </a:solidFill>
                      <a:prstDash val="solid"/>
                      <a:round/>
                      <a:headEnd type="none" w="med" len="med"/>
                      <a:tailEnd type="none" w="med" len="med"/>
                    </a:lnB>
                    <a:solidFill>
                      <a:srgbClr val="FFFFFF"/>
                    </a:solidFill>
                  </a:tcPr>
                </a:tc>
                <a:tc>
                  <a:txBody>
                    <a:bodyPr/>
                    <a:lstStyle/>
                    <a:p>
                      <a:endParaRPr lang="en-US" sz="800" dirty="0"/>
                    </a:p>
                  </a:txBody>
                  <a:tcPr marL="43858" marR="43858" marT="21929" marB="21929">
                    <a:lnL w="1270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1B4873"/>
                      </a:solidFill>
                      <a:prstDash val="solid"/>
                      <a:round/>
                      <a:headEnd type="none" w="med" len="med"/>
                      <a:tailEnd type="none" w="med" len="med"/>
                    </a:lnB>
                    <a:solidFill>
                      <a:srgbClr val="204873"/>
                    </a:solidFill>
                  </a:tcPr>
                </a:tc>
                <a:tc>
                  <a:txBody>
                    <a:bodyPr/>
                    <a:lstStyle/>
                    <a:p>
                      <a:endParaRPr lang="en-US" sz="800" dirty="0"/>
                    </a:p>
                  </a:txBody>
                  <a:tcPr marL="43858" marR="43858" marT="21929" marB="219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1B4873"/>
                      </a:solidFill>
                      <a:prstDash val="solid"/>
                      <a:round/>
                      <a:headEnd type="none" w="med" len="med"/>
                      <a:tailEnd type="none" w="med" len="med"/>
                    </a:lnB>
                    <a:solidFill>
                      <a:srgbClr val="204873"/>
                    </a:solidFill>
                  </a:tcPr>
                </a:tc>
                <a:tc>
                  <a:txBody>
                    <a:bodyPr/>
                    <a:lstStyle/>
                    <a:p>
                      <a:endParaRPr lang="en-US" sz="800" dirty="0"/>
                    </a:p>
                  </a:txBody>
                  <a:tcPr marL="43858" marR="43858" marT="21929" marB="219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1B4873"/>
                      </a:solidFill>
                      <a:prstDash val="solid"/>
                      <a:round/>
                      <a:headEnd type="none" w="med" len="med"/>
                      <a:tailEnd type="none" w="med" len="med"/>
                    </a:lnB>
                    <a:solidFill>
                      <a:srgbClr val="204873"/>
                    </a:solidFill>
                  </a:tcPr>
                </a:tc>
                <a:tc>
                  <a:txBody>
                    <a:bodyPr/>
                    <a:lstStyle/>
                    <a:p>
                      <a:endParaRPr lang="en-US" sz="800" dirty="0"/>
                    </a:p>
                  </a:txBody>
                  <a:tcPr marL="43858" marR="43858" marT="21929" marB="21929">
                    <a:lnL w="12700" cap="flat" cmpd="sng" algn="ctr">
                      <a:solidFill>
                        <a:schemeClr val="bg1"/>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1B4873"/>
                      </a:solidFill>
                      <a:prstDash val="solid"/>
                      <a:round/>
                      <a:headEnd type="none" w="med" len="med"/>
                      <a:tailEnd type="none" w="med" len="med"/>
                    </a:lnB>
                    <a:solidFill>
                      <a:srgbClr val="204873"/>
                    </a:solidFill>
                  </a:tcPr>
                </a:tc>
              </a:tr>
              <a:tr h="175429">
                <a:tc>
                  <a:txBody>
                    <a:bodyPr/>
                    <a:lstStyle/>
                    <a:p>
                      <a:endParaRPr lang="en-US" sz="800" dirty="0"/>
                    </a:p>
                  </a:txBody>
                  <a:tcPr marL="43858" marR="43858" marT="21929" marB="21929">
                    <a:lnL w="12700" cap="flat" cmpd="sng" algn="ctr">
                      <a:solidFill>
                        <a:prstClr val="white"/>
                      </a:solidFill>
                      <a:prstDash val="solid"/>
                      <a:round/>
                      <a:headEnd type="none" w="med" len="med"/>
                      <a:tailEnd type="none" w="med" len="med"/>
                    </a:lnL>
                    <a:lnR w="12700" cap="flat" cmpd="sng" algn="ctr">
                      <a:solidFill>
                        <a:srgbClr val="1B4873"/>
                      </a:solidFill>
                      <a:prstDash val="solid"/>
                      <a:round/>
                      <a:headEnd type="none" w="med" len="med"/>
                      <a:tailEnd type="none" w="med" len="med"/>
                    </a:lnR>
                    <a:lnT w="12700" cap="flat" cmpd="sng" algn="ctr">
                      <a:solidFill>
                        <a:srgbClr val="1B4873"/>
                      </a:solidFill>
                      <a:prstDash val="solid"/>
                      <a:round/>
                      <a:headEnd type="none" w="med" len="med"/>
                      <a:tailEnd type="none" w="med" len="med"/>
                    </a:lnT>
                    <a:lnB w="12700" cap="flat" cmpd="sng" algn="ctr">
                      <a:solidFill>
                        <a:srgbClr val="1B4873"/>
                      </a:solidFill>
                      <a:prstDash val="solid"/>
                      <a:round/>
                      <a:headEnd type="none" w="med" len="med"/>
                      <a:tailEnd type="none" w="med" len="med"/>
                    </a:lnB>
                    <a:solidFill>
                      <a:srgbClr val="588DC1"/>
                    </a:solidFill>
                  </a:tcPr>
                </a:tc>
                <a:tc>
                  <a:txBody>
                    <a:bodyPr/>
                    <a:lstStyle/>
                    <a:p>
                      <a:endParaRPr lang="en-US" sz="800" dirty="0"/>
                    </a:p>
                  </a:txBody>
                  <a:tcPr marL="43858" marR="43858" marT="21929" marB="21929">
                    <a:lnL w="12700" cap="flat" cmpd="sng" algn="ctr">
                      <a:solidFill>
                        <a:srgbClr val="1B4873"/>
                      </a:solidFill>
                      <a:prstDash val="solid"/>
                      <a:round/>
                      <a:headEnd type="none" w="med" len="med"/>
                      <a:tailEnd type="none" w="med" len="med"/>
                    </a:lnL>
                    <a:lnR w="12700" cap="flat" cmpd="sng" algn="ctr">
                      <a:solidFill>
                        <a:srgbClr val="204873"/>
                      </a:solidFill>
                      <a:prstDash val="solid"/>
                      <a:round/>
                      <a:headEnd type="none" w="med" len="med"/>
                      <a:tailEnd type="none" w="med" len="med"/>
                    </a:lnR>
                    <a:lnT w="12700" cap="flat" cmpd="sng" algn="ctr">
                      <a:solidFill>
                        <a:srgbClr val="1B4873"/>
                      </a:solidFill>
                      <a:prstDash val="solid"/>
                      <a:round/>
                      <a:headEnd type="none" w="med" len="med"/>
                      <a:tailEnd type="none" w="med" len="med"/>
                    </a:lnT>
                    <a:lnB w="12700" cap="flat" cmpd="sng" algn="ctr">
                      <a:solidFill>
                        <a:srgbClr val="204873"/>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rgbClr val="204873"/>
                      </a:solidFill>
                      <a:prstDash val="solid"/>
                      <a:round/>
                      <a:headEnd type="none" w="med" len="med"/>
                      <a:tailEnd type="none" w="med" len="med"/>
                    </a:lnL>
                    <a:lnR w="12700" cap="flat" cmpd="sng" algn="ctr">
                      <a:solidFill>
                        <a:srgbClr val="204873"/>
                      </a:solidFill>
                      <a:prstDash val="solid"/>
                      <a:round/>
                      <a:headEnd type="none" w="med" len="med"/>
                      <a:tailEnd type="none" w="med" len="med"/>
                    </a:lnR>
                    <a:lnT w="12700" cap="flat" cmpd="sng" algn="ctr">
                      <a:solidFill>
                        <a:srgbClr val="1B4873"/>
                      </a:solidFill>
                      <a:prstDash val="solid"/>
                      <a:round/>
                      <a:headEnd type="none" w="med" len="med"/>
                      <a:tailEnd type="none" w="med" len="med"/>
                    </a:lnT>
                    <a:lnB w="12700" cap="flat" cmpd="sng" algn="ctr">
                      <a:solidFill>
                        <a:srgbClr val="204873"/>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rgbClr val="204873"/>
                      </a:solidFill>
                      <a:prstDash val="solid"/>
                      <a:round/>
                      <a:headEnd type="none" w="med" len="med"/>
                      <a:tailEnd type="none" w="med" len="med"/>
                    </a:lnL>
                    <a:lnR w="12700" cap="flat" cmpd="sng" algn="ctr">
                      <a:solidFill>
                        <a:srgbClr val="204873"/>
                      </a:solidFill>
                      <a:prstDash val="solid"/>
                      <a:round/>
                      <a:headEnd type="none" w="med" len="med"/>
                      <a:tailEnd type="none" w="med" len="med"/>
                    </a:lnR>
                    <a:lnT w="12700" cap="flat" cmpd="sng" algn="ctr">
                      <a:solidFill>
                        <a:srgbClr val="1B4873"/>
                      </a:solidFill>
                      <a:prstDash val="solid"/>
                      <a:round/>
                      <a:headEnd type="none" w="med" len="med"/>
                      <a:tailEnd type="none" w="med" len="med"/>
                    </a:lnT>
                    <a:lnB w="12700" cap="flat" cmpd="sng" algn="ctr">
                      <a:solidFill>
                        <a:srgbClr val="204873"/>
                      </a:solidFill>
                      <a:prstDash val="solid"/>
                      <a:round/>
                      <a:headEnd type="none" w="med" len="med"/>
                      <a:tailEnd type="none" w="med" len="med"/>
                    </a:lnB>
                    <a:solidFill>
                      <a:schemeClr val="bg1"/>
                    </a:solidFill>
                  </a:tcPr>
                </a:tc>
                <a:tc>
                  <a:txBody>
                    <a:bodyPr/>
                    <a:lstStyle/>
                    <a:p>
                      <a:endParaRPr lang="en-US" sz="800"/>
                    </a:p>
                  </a:txBody>
                  <a:tcPr marL="43858" marR="43858" marT="21929" marB="21929">
                    <a:lnL w="12700" cap="flat" cmpd="sng" algn="ctr">
                      <a:solidFill>
                        <a:srgbClr val="204873"/>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1B4873"/>
                      </a:solidFill>
                      <a:prstDash val="solid"/>
                      <a:round/>
                      <a:headEnd type="none" w="med" len="med"/>
                      <a:tailEnd type="none" w="med" len="med"/>
                    </a:lnT>
                    <a:lnB w="12700" cap="flat" cmpd="sng" algn="ctr">
                      <a:solidFill>
                        <a:srgbClr val="204873"/>
                      </a:solidFill>
                      <a:prstDash val="solid"/>
                      <a:round/>
                      <a:headEnd type="none" w="med" len="med"/>
                      <a:tailEnd type="none" w="med" len="med"/>
                    </a:lnB>
                    <a:solidFill>
                      <a:schemeClr val="bg1"/>
                    </a:solidFill>
                  </a:tcPr>
                </a:tc>
              </a:tr>
              <a:tr h="175429">
                <a:tc>
                  <a:txBody>
                    <a:bodyPr/>
                    <a:lstStyle/>
                    <a:p>
                      <a:endParaRPr lang="en-US" sz="800" dirty="0"/>
                    </a:p>
                  </a:txBody>
                  <a:tcPr marL="43858" marR="43858" marT="21929" marB="21929">
                    <a:lnL w="12700" cap="flat" cmpd="sng" algn="ctr">
                      <a:solidFill>
                        <a:prstClr val="white"/>
                      </a:solidFill>
                      <a:prstDash val="solid"/>
                      <a:round/>
                      <a:headEnd type="none" w="med" len="med"/>
                      <a:tailEnd type="none" w="med" len="med"/>
                    </a:lnL>
                    <a:lnR w="12700" cap="flat" cmpd="sng" algn="ctr">
                      <a:solidFill>
                        <a:srgbClr val="1B4873"/>
                      </a:solidFill>
                      <a:prstDash val="solid"/>
                      <a:round/>
                      <a:headEnd type="none" w="med" len="med"/>
                      <a:tailEnd type="none" w="med" len="med"/>
                    </a:lnR>
                    <a:lnT w="12700" cap="flat" cmpd="sng" algn="ctr">
                      <a:solidFill>
                        <a:srgbClr val="1B4873"/>
                      </a:solidFill>
                      <a:prstDash val="solid"/>
                      <a:round/>
                      <a:headEnd type="none" w="med" len="med"/>
                      <a:tailEnd type="none" w="med" len="med"/>
                    </a:lnT>
                    <a:lnB w="12700" cap="flat" cmpd="sng" algn="ctr">
                      <a:solidFill>
                        <a:srgbClr val="1B4873"/>
                      </a:solidFill>
                      <a:prstDash val="solid"/>
                      <a:round/>
                      <a:headEnd type="none" w="med" len="med"/>
                      <a:tailEnd type="none" w="med" len="med"/>
                    </a:lnB>
                    <a:solidFill>
                      <a:srgbClr val="588DC1"/>
                    </a:solidFill>
                  </a:tcPr>
                </a:tc>
                <a:tc>
                  <a:txBody>
                    <a:bodyPr/>
                    <a:lstStyle/>
                    <a:p>
                      <a:endParaRPr lang="en-US" sz="800" dirty="0"/>
                    </a:p>
                  </a:txBody>
                  <a:tcPr marL="43858" marR="43858" marT="21929" marB="21929">
                    <a:lnL w="12700" cap="flat" cmpd="sng" algn="ctr">
                      <a:solidFill>
                        <a:srgbClr val="1B4873"/>
                      </a:solidFill>
                      <a:prstDash val="solid"/>
                      <a:round/>
                      <a:headEnd type="none" w="med" len="med"/>
                      <a:tailEnd type="none" w="med" len="med"/>
                    </a:lnL>
                    <a:lnR w="12700" cap="flat" cmpd="sng" algn="ctr">
                      <a:solidFill>
                        <a:srgbClr val="204873"/>
                      </a:solidFill>
                      <a:prstDash val="solid"/>
                      <a:round/>
                      <a:headEnd type="none" w="med" len="med"/>
                      <a:tailEnd type="none" w="med" len="med"/>
                    </a:lnR>
                    <a:lnT w="12700" cap="flat" cmpd="sng" algn="ctr">
                      <a:solidFill>
                        <a:srgbClr val="204873"/>
                      </a:solidFill>
                      <a:prstDash val="solid"/>
                      <a:round/>
                      <a:headEnd type="none" w="med" len="med"/>
                      <a:tailEnd type="none" w="med" len="med"/>
                    </a:lnT>
                    <a:lnB w="12700" cap="flat" cmpd="sng" algn="ctr">
                      <a:solidFill>
                        <a:srgbClr val="204873"/>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rgbClr val="204873"/>
                      </a:solidFill>
                      <a:prstDash val="solid"/>
                      <a:round/>
                      <a:headEnd type="none" w="med" len="med"/>
                      <a:tailEnd type="none" w="med" len="med"/>
                    </a:lnL>
                    <a:lnR w="12700" cap="flat" cmpd="sng" algn="ctr">
                      <a:solidFill>
                        <a:srgbClr val="204873"/>
                      </a:solidFill>
                      <a:prstDash val="solid"/>
                      <a:round/>
                      <a:headEnd type="none" w="med" len="med"/>
                      <a:tailEnd type="none" w="med" len="med"/>
                    </a:lnR>
                    <a:lnT w="12700" cap="flat" cmpd="sng" algn="ctr">
                      <a:solidFill>
                        <a:srgbClr val="204873"/>
                      </a:solidFill>
                      <a:prstDash val="solid"/>
                      <a:round/>
                      <a:headEnd type="none" w="med" len="med"/>
                      <a:tailEnd type="none" w="med" len="med"/>
                    </a:lnT>
                    <a:lnB w="12700" cap="flat" cmpd="sng" algn="ctr">
                      <a:solidFill>
                        <a:srgbClr val="204873"/>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rgbClr val="204873"/>
                      </a:solidFill>
                      <a:prstDash val="solid"/>
                      <a:round/>
                      <a:headEnd type="none" w="med" len="med"/>
                      <a:tailEnd type="none" w="med" len="med"/>
                    </a:lnL>
                    <a:lnR w="12700" cap="flat" cmpd="sng" algn="ctr">
                      <a:solidFill>
                        <a:srgbClr val="204873"/>
                      </a:solidFill>
                      <a:prstDash val="solid"/>
                      <a:round/>
                      <a:headEnd type="none" w="med" len="med"/>
                      <a:tailEnd type="none" w="med" len="med"/>
                    </a:lnR>
                    <a:lnT w="12700" cap="flat" cmpd="sng" algn="ctr">
                      <a:solidFill>
                        <a:srgbClr val="204873"/>
                      </a:solidFill>
                      <a:prstDash val="solid"/>
                      <a:round/>
                      <a:headEnd type="none" w="med" len="med"/>
                      <a:tailEnd type="none" w="med" len="med"/>
                    </a:lnT>
                    <a:lnB w="12700" cap="flat" cmpd="sng" algn="ctr">
                      <a:solidFill>
                        <a:srgbClr val="204873"/>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rgbClr val="204873"/>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204873"/>
                      </a:solidFill>
                      <a:prstDash val="solid"/>
                      <a:round/>
                      <a:headEnd type="none" w="med" len="med"/>
                      <a:tailEnd type="none" w="med" len="med"/>
                    </a:lnT>
                    <a:lnB w="12700" cap="flat" cmpd="sng" algn="ctr">
                      <a:solidFill>
                        <a:srgbClr val="204873"/>
                      </a:solidFill>
                      <a:prstDash val="solid"/>
                      <a:round/>
                      <a:headEnd type="none" w="med" len="med"/>
                      <a:tailEnd type="none" w="med" len="med"/>
                    </a:lnB>
                    <a:solidFill>
                      <a:schemeClr val="bg1"/>
                    </a:solidFill>
                  </a:tcPr>
                </a:tc>
              </a:tr>
              <a:tr h="175429">
                <a:tc>
                  <a:txBody>
                    <a:bodyPr/>
                    <a:lstStyle/>
                    <a:p>
                      <a:endParaRPr lang="en-US" sz="800" dirty="0"/>
                    </a:p>
                  </a:txBody>
                  <a:tcPr marL="43858" marR="43858" marT="21929" marB="21929">
                    <a:lnL w="12700" cap="flat" cmpd="sng" algn="ctr">
                      <a:solidFill>
                        <a:prstClr val="white"/>
                      </a:solidFill>
                      <a:prstDash val="solid"/>
                      <a:round/>
                      <a:headEnd type="none" w="med" len="med"/>
                      <a:tailEnd type="none" w="med" len="med"/>
                    </a:lnL>
                    <a:lnR w="12700" cap="flat" cmpd="sng" algn="ctr">
                      <a:solidFill>
                        <a:srgbClr val="1B4873"/>
                      </a:solidFill>
                      <a:prstDash val="solid"/>
                      <a:round/>
                      <a:headEnd type="none" w="med" len="med"/>
                      <a:tailEnd type="none" w="med" len="med"/>
                    </a:lnR>
                    <a:lnT w="12700" cap="flat" cmpd="sng" algn="ctr">
                      <a:solidFill>
                        <a:srgbClr val="1B4873"/>
                      </a:solidFill>
                      <a:prstDash val="solid"/>
                      <a:round/>
                      <a:headEnd type="none" w="med" len="med"/>
                      <a:tailEnd type="none" w="med" len="med"/>
                    </a:lnT>
                    <a:lnB w="12700" cap="flat" cmpd="sng" algn="ctr">
                      <a:solidFill>
                        <a:srgbClr val="1B4873"/>
                      </a:solidFill>
                      <a:prstDash val="solid"/>
                      <a:round/>
                      <a:headEnd type="none" w="med" len="med"/>
                      <a:tailEnd type="none" w="med" len="med"/>
                    </a:lnB>
                    <a:solidFill>
                      <a:srgbClr val="588DC1"/>
                    </a:solidFill>
                  </a:tcPr>
                </a:tc>
                <a:tc>
                  <a:txBody>
                    <a:bodyPr/>
                    <a:lstStyle/>
                    <a:p>
                      <a:endParaRPr lang="en-US" sz="800"/>
                    </a:p>
                  </a:txBody>
                  <a:tcPr marL="43858" marR="43858" marT="21929" marB="21929">
                    <a:lnL w="12700" cap="flat" cmpd="sng" algn="ctr">
                      <a:solidFill>
                        <a:srgbClr val="1B4873"/>
                      </a:solidFill>
                      <a:prstDash val="solid"/>
                      <a:round/>
                      <a:headEnd type="none" w="med" len="med"/>
                      <a:tailEnd type="none" w="med" len="med"/>
                    </a:lnL>
                    <a:lnR w="12700" cap="flat" cmpd="sng" algn="ctr">
                      <a:solidFill>
                        <a:srgbClr val="204873"/>
                      </a:solidFill>
                      <a:prstDash val="solid"/>
                      <a:round/>
                      <a:headEnd type="none" w="med" len="med"/>
                      <a:tailEnd type="none" w="med" len="med"/>
                    </a:lnR>
                    <a:lnT w="12700" cap="flat" cmpd="sng" algn="ctr">
                      <a:solidFill>
                        <a:srgbClr val="20487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rgbClr val="204873"/>
                      </a:solidFill>
                      <a:prstDash val="solid"/>
                      <a:round/>
                      <a:headEnd type="none" w="med" len="med"/>
                      <a:tailEnd type="none" w="med" len="med"/>
                    </a:lnL>
                    <a:lnR w="12700" cap="flat" cmpd="sng" algn="ctr">
                      <a:solidFill>
                        <a:srgbClr val="204873"/>
                      </a:solidFill>
                      <a:prstDash val="solid"/>
                      <a:round/>
                      <a:headEnd type="none" w="med" len="med"/>
                      <a:tailEnd type="none" w="med" len="med"/>
                    </a:lnR>
                    <a:lnT w="12700" cap="flat" cmpd="sng" algn="ctr">
                      <a:solidFill>
                        <a:srgbClr val="20487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rgbClr val="204873"/>
                      </a:solidFill>
                      <a:prstDash val="solid"/>
                      <a:round/>
                      <a:headEnd type="none" w="med" len="med"/>
                      <a:tailEnd type="none" w="med" len="med"/>
                    </a:lnL>
                    <a:lnR w="12700" cap="flat" cmpd="sng" algn="ctr">
                      <a:solidFill>
                        <a:srgbClr val="204873"/>
                      </a:solidFill>
                      <a:prstDash val="solid"/>
                      <a:round/>
                      <a:headEnd type="none" w="med" len="med"/>
                      <a:tailEnd type="none" w="med" len="med"/>
                    </a:lnR>
                    <a:lnT w="12700" cap="flat" cmpd="sng" algn="ctr">
                      <a:solidFill>
                        <a:srgbClr val="20487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rgbClr val="204873"/>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20487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5429">
                <a:tc>
                  <a:txBody>
                    <a:bodyPr/>
                    <a:lstStyle/>
                    <a:p>
                      <a:endParaRPr lang="en-US" sz="800" dirty="0"/>
                    </a:p>
                  </a:txBody>
                  <a:tcPr marL="43858" marR="43858" marT="21929" marB="21929">
                    <a:lnL w="12700" cap="flat" cmpd="sng" algn="ctr">
                      <a:solidFill>
                        <a:prstClr val="white"/>
                      </a:solidFill>
                      <a:prstDash val="solid"/>
                      <a:round/>
                      <a:headEnd type="none" w="med" len="med"/>
                      <a:tailEnd type="none" w="med" len="med"/>
                    </a:lnL>
                    <a:lnR w="12700" cap="flat" cmpd="sng" algn="ctr">
                      <a:solidFill>
                        <a:srgbClr val="1B4873"/>
                      </a:solidFill>
                      <a:prstDash val="solid"/>
                      <a:round/>
                      <a:headEnd type="none" w="med" len="med"/>
                      <a:tailEnd type="none" w="med" len="med"/>
                    </a:lnR>
                    <a:lnT w="12700" cap="flat" cmpd="sng" algn="ctr">
                      <a:solidFill>
                        <a:srgbClr val="1B4873"/>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588DC1"/>
                    </a:solidFill>
                  </a:tcPr>
                </a:tc>
                <a:tc>
                  <a:txBody>
                    <a:bodyPr/>
                    <a:lstStyle/>
                    <a:p>
                      <a:endParaRPr lang="en-US" sz="800" dirty="0"/>
                    </a:p>
                  </a:txBody>
                  <a:tcPr marL="43858" marR="43858" marT="21929" marB="21929">
                    <a:lnL w="12700" cap="flat" cmpd="sng" algn="ctr">
                      <a:solidFill>
                        <a:srgbClr val="1B487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solidFill>
                  </a:tcPr>
                </a:tc>
                <a:tc>
                  <a:txBody>
                    <a:bodyPr/>
                    <a:lstStyle/>
                    <a:p>
                      <a:endParaRPr lang="en-US" sz="800" dirty="0"/>
                    </a:p>
                  </a:txBody>
                  <a:tcPr marL="43858" marR="43858" marT="21929" marB="21929">
                    <a:lnL w="12700" cap="flat" cmpd="sng" algn="ctr">
                      <a:solidFill>
                        <a:schemeClr val="tx1"/>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solidFill>
                  </a:tcPr>
                </a:tc>
              </a:tr>
            </a:tbl>
          </a:graphicData>
        </a:graphic>
      </p:graphicFrame>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571" y="4522019"/>
            <a:ext cx="1237416" cy="1170965"/>
          </a:xfrm>
          <a:prstGeom prst="rect">
            <a:avLst/>
          </a:prstGeom>
          <a:effectLst>
            <a:outerShdw blurRad="63500" sx="101000" sy="101000" algn="ctr" rotWithShape="0">
              <a:prstClr val="black">
                <a:alpha val="40000"/>
              </a:prstClr>
            </a:outerShdw>
          </a:effectLst>
        </p:spPr>
      </p:pic>
    </p:spTree>
    <p:extLst>
      <p:ext uri="{BB962C8B-B14F-4D97-AF65-F5344CB8AC3E}">
        <p14:creationId xmlns:p14="http://schemas.microsoft.com/office/powerpoint/2010/main" val="757455232"/>
      </p:ext>
    </p:extLst>
  </p:cSld>
  <p:clrMapOvr>
    <a:masterClrMapping/>
  </p:clrMapOvr>
  <p:transition advClick="0" advTm="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8" name="Group 17"/>
          <p:cNvGrpSpPr/>
          <p:nvPr/>
        </p:nvGrpSpPr>
        <p:grpSpPr>
          <a:xfrm>
            <a:off x="4554399" y="4751163"/>
            <a:ext cx="1913132" cy="1535337"/>
            <a:chOff x="2442968" y="4751163"/>
            <a:chExt cx="1913132" cy="1535337"/>
          </a:xfrm>
        </p:grpSpPr>
        <p:grpSp>
          <p:nvGrpSpPr>
            <p:cNvPr id="19" name="Group 18"/>
            <p:cNvGrpSpPr/>
            <p:nvPr/>
          </p:nvGrpSpPr>
          <p:grpSpPr>
            <a:xfrm>
              <a:off x="2901629" y="4751163"/>
              <a:ext cx="1018438" cy="758286"/>
              <a:chOff x="2901629" y="4751163"/>
              <a:chExt cx="1018438" cy="758286"/>
            </a:xfrm>
          </p:grpSpPr>
          <p:cxnSp>
            <p:nvCxnSpPr>
              <p:cNvPr id="29" name="Straight Connector 28"/>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901629" y="518211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95242" y="518084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442968" y="5368224"/>
              <a:ext cx="914888" cy="914888"/>
              <a:chOff x="2442968" y="5368224"/>
              <a:chExt cx="914888" cy="914888"/>
            </a:xfrm>
          </p:grpSpPr>
          <p:sp>
            <p:nvSpPr>
              <p:cNvPr id="26" name="Rounded Rectangle 25"/>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28" name="Picture 27" descr="Answer Key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grpSp>
          <p:nvGrpSpPr>
            <p:cNvPr id="21" name="Group 20"/>
            <p:cNvGrpSpPr/>
            <p:nvPr/>
          </p:nvGrpSpPr>
          <p:grpSpPr>
            <a:xfrm>
              <a:off x="3441212" y="5371612"/>
              <a:ext cx="914888" cy="914888"/>
              <a:chOff x="3441212" y="5371612"/>
              <a:chExt cx="914888" cy="914888"/>
            </a:xfrm>
          </p:grpSpPr>
          <p:sp>
            <p:nvSpPr>
              <p:cNvPr id="22" name="Rounded Rectangle 21"/>
              <p:cNvSpPr/>
              <p:nvPr/>
            </p:nvSpPr>
            <p:spPr>
              <a:xfrm>
                <a:off x="3441212" y="5371612"/>
                <a:ext cx="914888" cy="914888"/>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3496023" y="5494427"/>
                <a:ext cx="812420" cy="783926"/>
                <a:chOff x="3496023" y="5494427"/>
                <a:chExt cx="812420" cy="783926"/>
              </a:xfrm>
            </p:grpSpPr>
            <p:pic>
              <p:nvPicPr>
                <p:cNvPr id="24" name="Picture 23" descr="Scoring Guid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grpSp>
      <p:grpSp>
        <p:nvGrpSpPr>
          <p:cNvPr id="33" name="Group 32"/>
          <p:cNvGrpSpPr/>
          <p:nvPr/>
        </p:nvGrpSpPr>
        <p:grpSpPr>
          <a:xfrm>
            <a:off x="4527631" y="3127633"/>
            <a:ext cx="1936057" cy="1742362"/>
            <a:chOff x="2416200" y="3127633"/>
            <a:chExt cx="1936057" cy="1742362"/>
          </a:xfrm>
        </p:grpSpPr>
        <p:cxnSp>
          <p:nvCxnSpPr>
            <p:cNvPr id="34" name="Straight Connector 33"/>
            <p:cNvCxnSpPr/>
            <p:nvPr/>
          </p:nvCxnSpPr>
          <p:spPr>
            <a:xfrm flipV="1">
              <a:off x="3383121" y="3127633"/>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2416200" y="3386143"/>
              <a:ext cx="1936057" cy="1483852"/>
            </a:xfrm>
            <a:prstGeom prst="roundRect">
              <a:avLst>
                <a:gd name="adj" fmla="val 11101"/>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rPr>
                <a:t>Students </a:t>
              </a:r>
              <a:r>
                <a:rPr lang="en-US" dirty="0" smtClean="0">
                  <a:solidFill>
                    <a:schemeClr val="lt1"/>
                  </a:solidFill>
                </a:rPr>
                <a:t>select a response</a:t>
              </a:r>
              <a:endParaRPr lang="en-US" dirty="0">
                <a:solidFill>
                  <a:schemeClr val="lt1"/>
                </a:solidFill>
              </a:endParaRPr>
            </a:p>
          </p:txBody>
        </p:sp>
      </p:grpSp>
      <p:grpSp>
        <p:nvGrpSpPr>
          <p:cNvPr id="36" name="Group 35"/>
          <p:cNvGrpSpPr/>
          <p:nvPr/>
        </p:nvGrpSpPr>
        <p:grpSpPr>
          <a:xfrm>
            <a:off x="4526516" y="1248616"/>
            <a:ext cx="1933068" cy="1933067"/>
            <a:chOff x="2963192" y="4697670"/>
            <a:chExt cx="1605998" cy="1605997"/>
          </a:xfrm>
        </p:grpSpPr>
        <p:grpSp>
          <p:nvGrpSpPr>
            <p:cNvPr id="37" name="Group 36"/>
            <p:cNvGrpSpPr/>
            <p:nvPr/>
          </p:nvGrpSpPr>
          <p:grpSpPr>
            <a:xfrm>
              <a:off x="2963192" y="4697670"/>
              <a:ext cx="1605998" cy="1605997"/>
              <a:chOff x="3065300" y="1341575"/>
              <a:chExt cx="2286000" cy="2286000"/>
            </a:xfrm>
          </p:grpSpPr>
          <p:sp>
            <p:nvSpPr>
              <p:cNvPr id="39" name="Rounded Rectangle 38"/>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pic>
          <p:nvPicPr>
            <p:cNvPr id="38" name="Picture 37" descr="Selected response 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998" y="5864656"/>
              <a:ext cx="1282828" cy="338328"/>
            </a:xfrm>
            <a:prstGeom prst="rect">
              <a:avLst/>
            </a:prstGeom>
          </p:spPr>
        </p:pic>
      </p:grpSp>
      <p:pic>
        <p:nvPicPr>
          <p:cNvPr id="41" name="Picture 40" descr="Red circl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1804" y="5278447"/>
            <a:ext cx="1138268" cy="1092751"/>
          </a:xfrm>
          <a:prstGeom prst="rect">
            <a:avLst/>
          </a:prstGeom>
        </p:spPr>
      </p:pic>
    </p:spTree>
    <p:extLst>
      <p:ext uri="{BB962C8B-B14F-4D97-AF65-F5344CB8AC3E}">
        <p14:creationId xmlns:p14="http://schemas.microsoft.com/office/powerpoint/2010/main" val="1819554825"/>
      </p:ext>
    </p:extLst>
  </p:cSld>
  <p:clrMapOvr>
    <a:masterClrMapping/>
  </p:clrMapOvr>
  <p:transition advTm="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55" name="Rounded Rectangle 54"/>
          <p:cNvSpPr/>
          <p:nvPr/>
        </p:nvSpPr>
        <p:spPr>
          <a:xfrm>
            <a:off x="2672561" y="1374575"/>
            <a:ext cx="5812758" cy="1198374"/>
          </a:xfrm>
          <a:prstGeom prst="roundRect">
            <a:avLst>
              <a:gd name="adj" fmla="val 6152"/>
            </a:avLst>
          </a:prstGeom>
          <a:solidFill>
            <a:srgbClr val="FEF4E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082675"/>
            <a:r>
              <a:rPr lang="en-US" sz="2000" dirty="0">
                <a:solidFill>
                  <a:srgbClr val="204873"/>
                </a:solidFill>
                <a:latin typeface="Calibri"/>
                <a:cs typeface="Calibri"/>
                <a:sym typeface="Symbol" panose="05050102010706020507" pitchFamily="18" charset="2"/>
              </a:rPr>
              <a:t>a</a:t>
            </a:r>
            <a:r>
              <a:rPr lang="en-US" sz="2000" dirty="0" smtClean="0">
                <a:solidFill>
                  <a:srgbClr val="204873"/>
                </a:solidFill>
                <a:latin typeface="Calibri"/>
                <a:cs typeface="Calibri"/>
                <a:sym typeface="Symbol" panose="05050102010706020507" pitchFamily="18" charset="2"/>
              </a:rPr>
              <a:t>nswer keys</a:t>
            </a:r>
            <a:endParaRPr lang="en-US" sz="2000" dirty="0" smtClean="0">
              <a:solidFill>
                <a:srgbClr val="204873"/>
              </a:solidFill>
              <a:cs typeface="Calibri"/>
            </a:endParaRPr>
          </a:p>
          <a:p>
            <a:pPr marL="1082675"/>
            <a:r>
              <a:rPr lang="en-US" dirty="0" smtClean="0">
                <a:solidFill>
                  <a:srgbClr val="4B4B4B"/>
                </a:solidFill>
                <a:latin typeface="Calibri Light"/>
                <a:cs typeface="Calibri Light"/>
              </a:rPr>
              <a:t>scoring tools that provide the correct answer to an assessment item</a:t>
            </a:r>
            <a:endParaRPr lang="en-US" dirty="0">
              <a:solidFill>
                <a:srgbClr val="4B4B4B"/>
              </a:solidFill>
              <a:latin typeface="Calibri Light"/>
              <a:cs typeface="Calibri Light"/>
            </a:endParaRPr>
          </a:p>
        </p:txBody>
      </p:sp>
      <p:pic>
        <p:nvPicPr>
          <p:cNvPr id="56" name="Picture 55" descr="Large red rectang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202" y="1348348"/>
            <a:ext cx="5861021" cy="1235548"/>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4803" y="1227978"/>
            <a:ext cx="1138268" cy="1514476"/>
          </a:xfrm>
          <a:prstGeom prst="rect">
            <a:avLst/>
          </a:prstGeom>
        </p:spPr>
      </p:pic>
      <p:sp>
        <p:nvSpPr>
          <p:cNvPr id="58" name="TextBox 57"/>
          <p:cNvSpPr txBox="1"/>
          <p:nvPr/>
        </p:nvSpPr>
        <p:spPr>
          <a:xfrm>
            <a:off x="2513729" y="3673032"/>
            <a:ext cx="6236098" cy="2031325"/>
          </a:xfrm>
          <a:prstGeom prst="rect">
            <a:avLst/>
          </a:prstGeom>
          <a:noFill/>
        </p:spPr>
        <p:txBody>
          <a:bodyPr wrap="square" rtlCol="0">
            <a:spAutoFit/>
          </a:bodyPr>
          <a:lstStyle/>
          <a:p>
            <a:r>
              <a:rPr lang="en-US" dirty="0" smtClean="0">
                <a:solidFill>
                  <a:srgbClr val="404040"/>
                </a:solidFill>
                <a:latin typeface="Calibri Light"/>
                <a:ea typeface="Corbel" panose="020B0503020204020204" pitchFamily="34" charset="0"/>
                <a:cs typeface="Times New Roman" panose="02020603050405020304" pitchFamily="18" charset="0"/>
              </a:rPr>
              <a:t>Option a:  </a:t>
            </a:r>
            <a:r>
              <a:rPr lang="en-US" dirty="0" smtClean="0">
                <a:solidFill>
                  <a:schemeClr val="accent4"/>
                </a:solidFill>
                <a:latin typeface="Calibri Light"/>
                <a:ea typeface="Corbel" panose="020B0503020204020204" pitchFamily="34" charset="0"/>
                <a:cs typeface="Times New Roman" panose="02020603050405020304" pitchFamily="18" charset="0"/>
              </a:rPr>
              <a:t>__________________________________________</a:t>
            </a:r>
            <a:endParaRPr lang="en-US" dirty="0">
              <a:solidFill>
                <a:schemeClr val="accent4"/>
              </a:solidFill>
              <a:latin typeface="Calibri Light"/>
              <a:ea typeface="Corbel" panose="020B0503020204020204" pitchFamily="34" charset="0"/>
              <a:cs typeface="Times New Roman" panose="02020603050405020304" pitchFamily="18" charset="0"/>
            </a:endParaRPr>
          </a:p>
          <a:p>
            <a:endParaRPr lang="en-US" dirty="0" smtClean="0">
              <a:solidFill>
                <a:srgbClr val="404040"/>
              </a:solidFill>
              <a:latin typeface="Calibri Light"/>
              <a:ea typeface="Corbel" panose="020B0503020204020204" pitchFamily="34" charset="0"/>
              <a:cs typeface="Times New Roman" panose="02020603050405020304" pitchFamily="18" charset="0"/>
            </a:endParaRPr>
          </a:p>
          <a:p>
            <a:r>
              <a:rPr lang="en-US" dirty="0" smtClean="0">
                <a:solidFill>
                  <a:srgbClr val="404040"/>
                </a:solidFill>
                <a:latin typeface="Calibri Light"/>
                <a:ea typeface="Corbel" panose="020B0503020204020204" pitchFamily="34" charset="0"/>
                <a:cs typeface="Times New Roman" panose="02020603050405020304" pitchFamily="18" charset="0"/>
              </a:rPr>
              <a:t>Option b:  </a:t>
            </a:r>
            <a:r>
              <a:rPr lang="en-US" dirty="0" smtClean="0">
                <a:solidFill>
                  <a:schemeClr val="accent4"/>
                </a:solidFill>
                <a:latin typeface="Calibri Light"/>
                <a:ea typeface="Corbel" panose="020B0503020204020204" pitchFamily="34" charset="0"/>
                <a:cs typeface="Times New Roman" panose="02020603050405020304" pitchFamily="18" charset="0"/>
              </a:rPr>
              <a:t>__________________________________________</a:t>
            </a:r>
            <a:endParaRPr lang="en-US" dirty="0">
              <a:solidFill>
                <a:schemeClr val="accent4"/>
              </a:solidFill>
              <a:latin typeface="Calibri Light"/>
              <a:ea typeface="Corbel" panose="020B0503020204020204" pitchFamily="34" charset="0"/>
              <a:cs typeface="Times New Roman" panose="02020603050405020304" pitchFamily="18" charset="0"/>
            </a:endParaRPr>
          </a:p>
          <a:p>
            <a:endParaRPr lang="en-US" dirty="0">
              <a:solidFill>
                <a:srgbClr val="404040"/>
              </a:solidFill>
              <a:latin typeface="Calibri Light"/>
              <a:ea typeface="Corbel" panose="020B0503020204020204" pitchFamily="34" charset="0"/>
              <a:cs typeface="Times New Roman" panose="02020603050405020304" pitchFamily="18" charset="0"/>
            </a:endParaRPr>
          </a:p>
          <a:p>
            <a:r>
              <a:rPr lang="en-US" dirty="0">
                <a:solidFill>
                  <a:srgbClr val="404040"/>
                </a:solidFill>
                <a:latin typeface="Calibri Light"/>
                <a:ea typeface="Corbel" panose="020B0503020204020204" pitchFamily="34" charset="0"/>
                <a:cs typeface="Times New Roman" panose="02020603050405020304" pitchFamily="18" charset="0"/>
              </a:rPr>
              <a:t>Option </a:t>
            </a:r>
            <a:r>
              <a:rPr lang="en-US" dirty="0" smtClean="0">
                <a:solidFill>
                  <a:srgbClr val="404040"/>
                </a:solidFill>
                <a:latin typeface="Calibri Light"/>
                <a:ea typeface="Corbel" panose="020B0503020204020204" pitchFamily="34" charset="0"/>
                <a:cs typeface="Times New Roman" panose="02020603050405020304" pitchFamily="18" charset="0"/>
              </a:rPr>
              <a:t>c:  </a:t>
            </a:r>
            <a:r>
              <a:rPr lang="en-US" dirty="0" smtClean="0">
                <a:solidFill>
                  <a:schemeClr val="accent4"/>
                </a:solidFill>
                <a:latin typeface="Calibri Light"/>
                <a:ea typeface="Corbel" panose="020B0503020204020204" pitchFamily="34" charset="0"/>
                <a:cs typeface="Times New Roman" panose="02020603050405020304" pitchFamily="18" charset="0"/>
              </a:rPr>
              <a:t>__________________________________________</a:t>
            </a:r>
            <a:endParaRPr lang="en-US" dirty="0">
              <a:solidFill>
                <a:schemeClr val="accent4"/>
              </a:solidFill>
              <a:latin typeface="Calibri Light"/>
              <a:ea typeface="Corbel" panose="020B0503020204020204" pitchFamily="34" charset="0"/>
              <a:cs typeface="Times New Roman" panose="02020603050405020304" pitchFamily="18" charset="0"/>
            </a:endParaRPr>
          </a:p>
          <a:p>
            <a:endParaRPr lang="en-US" dirty="0" smtClean="0">
              <a:solidFill>
                <a:srgbClr val="404040"/>
              </a:solidFill>
              <a:latin typeface="Calibri Light"/>
              <a:ea typeface="Corbel" panose="020B0503020204020204" pitchFamily="34" charset="0"/>
              <a:cs typeface="Times New Roman" panose="02020603050405020304" pitchFamily="18" charset="0"/>
            </a:endParaRPr>
          </a:p>
          <a:p>
            <a:r>
              <a:rPr lang="en-US" dirty="0" smtClean="0">
                <a:solidFill>
                  <a:srgbClr val="404040"/>
                </a:solidFill>
                <a:latin typeface="Calibri Light"/>
                <a:ea typeface="Corbel" panose="020B0503020204020204" pitchFamily="34" charset="0"/>
                <a:cs typeface="Times New Roman" panose="02020603050405020304" pitchFamily="18" charset="0"/>
              </a:rPr>
              <a:t>Option d:  </a:t>
            </a:r>
            <a:r>
              <a:rPr lang="en-US" dirty="0" smtClean="0">
                <a:solidFill>
                  <a:schemeClr val="accent4"/>
                </a:solidFill>
                <a:latin typeface="Calibri Light"/>
                <a:ea typeface="Corbel" panose="020B0503020204020204" pitchFamily="34" charset="0"/>
                <a:cs typeface="Times New Roman" panose="02020603050405020304" pitchFamily="18" charset="0"/>
              </a:rPr>
              <a:t>__________________________________________</a:t>
            </a:r>
            <a:endParaRPr lang="en-US" dirty="0">
              <a:solidFill>
                <a:schemeClr val="accent4"/>
              </a:solidFill>
              <a:latin typeface="Calibri Light"/>
              <a:ea typeface="Corbel" panose="020B0503020204020204" pitchFamily="34" charset="0"/>
              <a:cs typeface="Times New Roman" panose="02020603050405020304" pitchFamily="18" charset="0"/>
            </a:endParaRPr>
          </a:p>
        </p:txBody>
      </p:sp>
      <p:grpSp>
        <p:nvGrpSpPr>
          <p:cNvPr id="59" name="Group 58"/>
          <p:cNvGrpSpPr/>
          <p:nvPr/>
        </p:nvGrpSpPr>
        <p:grpSpPr>
          <a:xfrm>
            <a:off x="2355103" y="3022283"/>
            <a:ext cx="6230097" cy="481176"/>
            <a:chOff x="2355103" y="3458772"/>
            <a:chExt cx="6230097" cy="481176"/>
          </a:xfrm>
        </p:grpSpPr>
        <p:grpSp>
          <p:nvGrpSpPr>
            <p:cNvPr id="60" name="Group 59"/>
            <p:cNvGrpSpPr/>
            <p:nvPr/>
          </p:nvGrpSpPr>
          <p:grpSpPr>
            <a:xfrm>
              <a:off x="2355103" y="3458772"/>
              <a:ext cx="6230097" cy="481176"/>
              <a:chOff x="2162062" y="4304911"/>
              <a:chExt cx="11023975" cy="851426"/>
            </a:xfrm>
          </p:grpSpPr>
          <p:sp>
            <p:nvSpPr>
              <p:cNvPr id="62" name="Rectangle 61"/>
              <p:cNvSpPr/>
              <p:nvPr/>
            </p:nvSpPr>
            <p:spPr>
              <a:xfrm>
                <a:off x="2573667" y="4420742"/>
                <a:ext cx="10612370"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9342" y="3538571"/>
              <a:ext cx="825795" cy="365760"/>
            </a:xfrm>
            <a:prstGeom prst="rect">
              <a:avLst/>
            </a:prstGeom>
          </p:spPr>
        </p:pic>
      </p:grpSp>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3995" y="4551858"/>
            <a:ext cx="547445" cy="510753"/>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2142" y="4686548"/>
            <a:ext cx="929627" cy="476353"/>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2142" y="3594036"/>
            <a:ext cx="929627" cy="476353"/>
          </a:xfrm>
          <a:prstGeom prst="rect">
            <a:avLst/>
          </a:prstGeom>
        </p:spPr>
      </p:pic>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2142" y="4149385"/>
            <a:ext cx="929627" cy="476353"/>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2142" y="5231307"/>
            <a:ext cx="929627" cy="476353"/>
          </a:xfrm>
          <a:prstGeom prst="rect">
            <a:avLst/>
          </a:prstGeom>
        </p:spPr>
      </p:pic>
    </p:spTree>
    <p:extLst>
      <p:ext uri="{BB962C8B-B14F-4D97-AF65-F5344CB8AC3E}">
        <p14:creationId xmlns:p14="http://schemas.microsoft.com/office/powerpoint/2010/main" val="1291190130"/>
      </p:ext>
    </p:extLst>
  </p:cSld>
  <p:clrMapOvr>
    <a:masterClrMapping/>
  </p:clrMapOvr>
  <p:transition advTm="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How to use assessment blueprit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9285" y="1935895"/>
            <a:ext cx="5245431" cy="3712464"/>
          </a:xfrm>
          <a:prstGeom prst="rect">
            <a:avLst/>
          </a:prstGeom>
        </p:spPr>
      </p:pic>
    </p:spTree>
    <p:extLst>
      <p:ext uri="{BB962C8B-B14F-4D97-AF65-F5344CB8AC3E}">
        <p14:creationId xmlns:p14="http://schemas.microsoft.com/office/powerpoint/2010/main" val="1941755688"/>
      </p:ext>
    </p:extLst>
  </p:cSld>
  <p:clrMapOvr>
    <a:masterClrMapping/>
  </p:clrMapOvr>
  <p:transition advClick="0" advTm="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66" name="Group 65"/>
          <p:cNvGrpSpPr/>
          <p:nvPr/>
        </p:nvGrpSpPr>
        <p:grpSpPr>
          <a:xfrm>
            <a:off x="2389099" y="1363080"/>
            <a:ext cx="6239086" cy="4402719"/>
            <a:chOff x="2371514" y="1363080"/>
            <a:chExt cx="6239086" cy="4402719"/>
          </a:xfrm>
        </p:grpSpPr>
        <p:grpSp>
          <p:nvGrpSpPr>
            <p:cNvPr id="67" name="Group 66"/>
            <p:cNvGrpSpPr/>
            <p:nvPr/>
          </p:nvGrpSpPr>
          <p:grpSpPr>
            <a:xfrm>
              <a:off x="2371514" y="1363080"/>
              <a:ext cx="6239086" cy="4402719"/>
              <a:chOff x="2371514" y="1363080"/>
              <a:chExt cx="6239086" cy="4402719"/>
            </a:xfrm>
          </p:grpSpPr>
          <p:grpSp>
            <p:nvGrpSpPr>
              <p:cNvPr id="84" name="Group 83"/>
              <p:cNvGrpSpPr/>
              <p:nvPr/>
            </p:nvGrpSpPr>
            <p:grpSpPr>
              <a:xfrm>
                <a:off x="2371514" y="1363080"/>
                <a:ext cx="6239086" cy="4402719"/>
                <a:chOff x="2371514" y="1363080"/>
                <a:chExt cx="6239086" cy="4402719"/>
              </a:xfrm>
            </p:grpSpPr>
            <p:sp>
              <p:nvSpPr>
                <p:cNvPr id="86" name="Cloud Callout 85"/>
                <p:cNvSpPr/>
                <p:nvPr/>
              </p:nvSpPr>
              <p:spPr>
                <a:xfrm flipH="1">
                  <a:off x="2371514" y="1363080"/>
                  <a:ext cx="6239086" cy="4402719"/>
                </a:xfrm>
                <a:prstGeom prst="cloudCallout">
                  <a:avLst>
                    <a:gd name="adj1" fmla="val -46286"/>
                    <a:gd name="adj2" fmla="val 47792"/>
                  </a:avLst>
                </a:prstGeom>
                <a:solidFill>
                  <a:srgbClr val="FAE9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7" name="Picture 86" descr="5th Grad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397" y="1682810"/>
                  <a:ext cx="1257464" cy="573281"/>
                </a:xfrm>
                <a:prstGeom prst="rect">
                  <a:avLst/>
                </a:prstGeom>
              </p:spPr>
            </p:pic>
            <p:pic>
              <p:nvPicPr>
                <p:cNvPr id="88" name="Picture 87" descr="4 week calenda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8808" y="2087083"/>
                  <a:ext cx="1043726" cy="842825"/>
                </a:xfrm>
                <a:prstGeom prst="rect">
                  <a:avLst/>
                </a:prstGeom>
              </p:spPr>
            </p:pic>
          </p:grpSp>
          <p:pic>
            <p:nvPicPr>
              <p:cNvPr id="85" name="Picture 84" descr="reading and writin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7299" y="2362156"/>
                <a:ext cx="2819349" cy="990644"/>
              </a:xfrm>
              <a:prstGeom prst="rect">
                <a:avLst/>
              </a:prstGeom>
            </p:spPr>
          </p:pic>
        </p:grpSp>
        <p:grpSp>
          <p:nvGrpSpPr>
            <p:cNvPr id="68" name="Group 67"/>
            <p:cNvGrpSpPr/>
            <p:nvPr/>
          </p:nvGrpSpPr>
          <p:grpSpPr>
            <a:xfrm>
              <a:off x="3473775" y="3608851"/>
              <a:ext cx="4505061" cy="1191907"/>
              <a:chOff x="2459097" y="2784587"/>
              <a:chExt cx="6002910" cy="1588194"/>
            </a:xfrm>
          </p:grpSpPr>
          <p:grpSp>
            <p:nvGrpSpPr>
              <p:cNvPr id="69" name="Group 68"/>
              <p:cNvGrpSpPr/>
              <p:nvPr/>
            </p:nvGrpSpPr>
            <p:grpSpPr>
              <a:xfrm>
                <a:off x="2459097" y="3012588"/>
                <a:ext cx="1153344" cy="1360193"/>
                <a:chOff x="7359802" y="4417059"/>
                <a:chExt cx="1153344" cy="1360193"/>
              </a:xfrm>
            </p:grpSpPr>
            <p:pic>
              <p:nvPicPr>
                <p:cNvPr id="80" name="Picture 79" descr="Standard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9802" y="5326398"/>
                  <a:ext cx="971484" cy="450854"/>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0515" y="4417059"/>
                  <a:ext cx="516754" cy="889618"/>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1818" y="4417059"/>
                  <a:ext cx="516754" cy="889618"/>
                </a:xfrm>
                <a:prstGeom prst="rect">
                  <a:avLst/>
                </a:prstGeom>
              </p:spPr>
            </p:pic>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6392" y="4417059"/>
                  <a:ext cx="516754" cy="889618"/>
                </a:xfrm>
                <a:prstGeom prst="rect">
                  <a:avLst/>
                </a:prstGeom>
              </p:spPr>
            </p:pic>
          </p:grpSp>
          <p:cxnSp>
            <p:nvCxnSpPr>
              <p:cNvPr id="70" name="Straight Connector 69"/>
              <p:cNvCxnSpPr/>
              <p:nvPr/>
            </p:nvCxnSpPr>
            <p:spPr>
              <a:xfrm>
                <a:off x="3227294" y="3642399"/>
                <a:ext cx="1473564"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9666" y="3061217"/>
                <a:ext cx="1042341" cy="1311563"/>
                <a:chOff x="2668372" y="4465688"/>
                <a:chExt cx="1042341" cy="1311563"/>
              </a:xfrm>
            </p:grpSpPr>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8372" y="4465688"/>
                  <a:ext cx="709240" cy="661340"/>
                </a:xfrm>
                <a:prstGeom prst="rect">
                  <a:avLst/>
                </a:prstGeom>
              </p:spPr>
            </p:pic>
            <p:pic>
              <p:nvPicPr>
                <p:cNvPr id="78" name="Picture 77" descr="Instructi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7406" y="5326396"/>
                  <a:ext cx="943306" cy="450855"/>
                </a:xfrm>
                <a:prstGeom prst="rect">
                  <a:avLst/>
                </a:prstGeom>
              </p:spPr>
            </p:pic>
            <p:pic>
              <p:nvPicPr>
                <p:cNvPr id="79" name="Picture 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0911" y="4837224"/>
                  <a:ext cx="579802" cy="531444"/>
                </a:xfrm>
                <a:prstGeom prst="rect">
                  <a:avLst/>
                </a:prstGeom>
                <a:effectLst>
                  <a:outerShdw blurRad="63500" sx="101000" sy="101000" algn="ctr" rotWithShape="0">
                    <a:prstClr val="black">
                      <a:alpha val="40000"/>
                    </a:prstClr>
                  </a:outerShdw>
                </a:effectLst>
              </p:spPr>
            </p:pic>
          </p:grpSp>
          <p:grpSp>
            <p:nvGrpSpPr>
              <p:cNvPr id="72" name="Group 71"/>
              <p:cNvGrpSpPr/>
              <p:nvPr/>
            </p:nvGrpSpPr>
            <p:grpSpPr>
              <a:xfrm>
                <a:off x="4722944" y="3061216"/>
                <a:ext cx="2714488" cy="1179495"/>
                <a:chOff x="4722944" y="4465687"/>
                <a:chExt cx="2714488" cy="1179495"/>
              </a:xfrm>
            </p:grpSpPr>
            <p:pic>
              <p:nvPicPr>
                <p:cNvPr id="75" name="Picture 74" descr="Classroom-Assessment.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22944" y="4465687"/>
                  <a:ext cx="1698536" cy="1179495"/>
                </a:xfrm>
                <a:prstGeom prst="rect">
                  <a:avLst/>
                </a:prstGeom>
              </p:spPr>
            </p:pic>
            <p:cxnSp>
              <p:nvCxnSpPr>
                <p:cNvPr id="76" name="Straight Connector 75"/>
                <p:cNvCxnSpPr/>
                <p:nvPr/>
              </p:nvCxnSpPr>
              <p:spPr>
                <a:xfrm>
                  <a:off x="6480321" y="5033618"/>
                  <a:ext cx="95711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73" name="Picture 7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997740">
                <a:off x="3881598" y="2732776"/>
                <a:ext cx="548596" cy="652218"/>
              </a:xfrm>
              <a:prstGeom prst="rect">
                <a:avLst/>
              </a:prstGeom>
            </p:spPr>
          </p:pic>
          <p:pic>
            <p:nvPicPr>
              <p:cNvPr id="74" name="Picture 7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997740">
                <a:off x="6379763" y="2735764"/>
                <a:ext cx="548596" cy="652218"/>
              </a:xfrm>
              <a:prstGeom prst="rect">
                <a:avLst/>
              </a:prstGeom>
            </p:spPr>
          </p:pic>
        </p:grpSp>
      </p:grpSp>
      <p:sp>
        <p:nvSpPr>
          <p:cNvPr id="89" name="TextBox 88"/>
          <p:cNvSpPr txBox="1"/>
          <p:nvPr/>
        </p:nvSpPr>
        <p:spPr>
          <a:xfrm>
            <a:off x="2272284" y="5872644"/>
            <a:ext cx="6485954" cy="553998"/>
          </a:xfrm>
          <a:prstGeom prst="rect">
            <a:avLst/>
          </a:prstGeom>
          <a:noFill/>
        </p:spPr>
        <p:txBody>
          <a:bodyPr wrap="square" rtlCol="0">
            <a:spAutoFit/>
          </a:bodyPr>
          <a:lstStyle/>
          <a:p>
            <a:pPr lvl="0"/>
            <a:r>
              <a:rPr lang="en-US" sz="1000" b="1" dirty="0" smtClean="0">
                <a:solidFill>
                  <a:srgbClr val="4B4B4B"/>
                </a:solidFill>
                <a:latin typeface="Calibri"/>
                <a:ea typeface="Corbel" panose="020B0503020204020204" pitchFamily="34" charset="0"/>
                <a:cs typeface="Calibri"/>
              </a:rPr>
              <a:t>Sources</a:t>
            </a:r>
            <a:r>
              <a:rPr lang="en-US" sz="1000" dirty="0" smtClean="0">
                <a:solidFill>
                  <a:srgbClr val="4B4B4B"/>
                </a:solidFill>
                <a:latin typeface="Calibri"/>
                <a:ea typeface="Corbel" panose="020B0503020204020204" pitchFamily="34" charset="0"/>
                <a:cs typeface="Calibri"/>
              </a:rPr>
              <a:t>: </a:t>
            </a:r>
            <a:r>
              <a:rPr lang="en-US" sz="1000" dirty="0">
                <a:latin typeface="Calibri"/>
                <a:cs typeface="Calibri"/>
              </a:rPr>
              <a:t>Ohio Department of Education, “Ohio’s New Learning Standards: English Language Standards” (2010); Student Achievement Partners, “Mini-Assessment for </a:t>
            </a:r>
            <a:r>
              <a:rPr lang="en-US" sz="1000" i="1" dirty="0">
                <a:latin typeface="Calibri"/>
                <a:cs typeface="Calibri"/>
              </a:rPr>
              <a:t>Who Was Marco Polo?</a:t>
            </a:r>
            <a:r>
              <a:rPr lang="en-US" sz="1000" dirty="0">
                <a:latin typeface="Calibri"/>
                <a:cs typeface="Calibri"/>
              </a:rPr>
              <a:t> by Joan </a:t>
            </a:r>
            <a:r>
              <a:rPr lang="en-US" sz="1000" dirty="0" err="1">
                <a:latin typeface="Calibri"/>
                <a:cs typeface="Calibri"/>
              </a:rPr>
              <a:t>Holub</a:t>
            </a:r>
            <a:r>
              <a:rPr lang="en-US" sz="1000" dirty="0">
                <a:latin typeface="Calibri"/>
                <a:cs typeface="Calibri"/>
              </a:rPr>
              <a:t> and </a:t>
            </a:r>
            <a:r>
              <a:rPr lang="en-US" sz="1000" i="1" dirty="0">
                <a:latin typeface="Calibri"/>
                <a:cs typeface="Calibri"/>
              </a:rPr>
              <a:t>The Adventures of Marco Polo</a:t>
            </a:r>
            <a:r>
              <a:rPr lang="en-US" sz="1000" dirty="0">
                <a:latin typeface="Calibri"/>
                <a:cs typeface="Calibri"/>
              </a:rPr>
              <a:t> by Russell Freedman” (2014). </a:t>
            </a:r>
            <a:endParaRPr lang="en-US" sz="1000" dirty="0">
              <a:solidFill>
                <a:srgbClr val="4B4B4B"/>
              </a:solidFill>
              <a:latin typeface="Calibri"/>
              <a:ea typeface="Corbel" panose="020B0503020204020204" pitchFamily="34" charset="0"/>
              <a:cs typeface="Calibri"/>
            </a:endParaRPr>
          </a:p>
        </p:txBody>
      </p:sp>
    </p:spTree>
    <p:extLst>
      <p:ext uri="{BB962C8B-B14F-4D97-AF65-F5344CB8AC3E}">
        <p14:creationId xmlns:p14="http://schemas.microsoft.com/office/powerpoint/2010/main" val="1317152302"/>
      </p:ext>
    </p:extLst>
  </p:cSld>
  <p:clrMapOvr>
    <a:masterClrMapping/>
  </p:clrMapOvr>
  <p:transition advClick="0" advTm="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cxnSp>
        <p:nvCxnSpPr>
          <p:cNvPr id="27" name="Straight Connector 26"/>
          <p:cNvCxnSpPr/>
          <p:nvPr/>
        </p:nvCxnSpPr>
        <p:spPr>
          <a:xfrm>
            <a:off x="2413000" y="5643034"/>
            <a:ext cx="6075726" cy="0"/>
          </a:xfrm>
          <a:prstGeom prst="line">
            <a:avLst/>
          </a:prstGeom>
          <a:ln>
            <a:solidFill>
              <a:srgbClr val="4B4B4B"/>
            </a:solidFill>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7580" y="4461030"/>
            <a:ext cx="689616" cy="118872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8652" y="4451262"/>
            <a:ext cx="691024" cy="1189633"/>
          </a:xfrm>
          <a:prstGeom prst="rect">
            <a:avLst/>
          </a:prstGeom>
        </p:spPr>
      </p:pic>
      <p:grpSp>
        <p:nvGrpSpPr>
          <p:cNvPr id="30" name="Group 29"/>
          <p:cNvGrpSpPr/>
          <p:nvPr/>
        </p:nvGrpSpPr>
        <p:grpSpPr>
          <a:xfrm>
            <a:off x="6875440" y="5061741"/>
            <a:ext cx="1127251" cy="1127251"/>
            <a:chOff x="5529902" y="1289325"/>
            <a:chExt cx="2286000" cy="2286000"/>
          </a:xfrm>
        </p:grpSpPr>
        <p:sp>
          <p:nvSpPr>
            <p:cNvPr id="31" name="Rounded Rectangle 30"/>
            <p:cNvSpPr/>
            <p:nvPr/>
          </p:nvSpPr>
          <p:spPr>
            <a:xfrm>
              <a:off x="5529902" y="1289325"/>
              <a:ext cx="2286000" cy="2286000"/>
            </a:xfrm>
            <a:prstGeom prst="roundRect">
              <a:avLst>
                <a:gd name="adj" fmla="val 8149"/>
              </a:avLst>
            </a:prstGeom>
            <a:solidFill>
              <a:srgbClr val="6B0B0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2" name="Picture 31" descr="Summative assessmen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180" y="1838960"/>
              <a:ext cx="1715341" cy="1188720"/>
            </a:xfrm>
            <a:prstGeom prst="rect">
              <a:avLst/>
            </a:prstGeom>
          </p:spPr>
        </p:pic>
      </p:grpSp>
      <p:grpSp>
        <p:nvGrpSpPr>
          <p:cNvPr id="33" name="Group 32"/>
          <p:cNvGrpSpPr/>
          <p:nvPr/>
        </p:nvGrpSpPr>
        <p:grpSpPr>
          <a:xfrm>
            <a:off x="3238868" y="1363081"/>
            <a:ext cx="4427920" cy="3124638"/>
            <a:chOff x="2371514" y="1363080"/>
            <a:chExt cx="6239086" cy="4402719"/>
          </a:xfrm>
        </p:grpSpPr>
        <p:grpSp>
          <p:nvGrpSpPr>
            <p:cNvPr id="34" name="Group 33"/>
            <p:cNvGrpSpPr/>
            <p:nvPr/>
          </p:nvGrpSpPr>
          <p:grpSpPr>
            <a:xfrm>
              <a:off x="2371514" y="1363080"/>
              <a:ext cx="6239086" cy="4402719"/>
              <a:chOff x="2371514" y="1363080"/>
              <a:chExt cx="6239086" cy="4402719"/>
            </a:xfrm>
          </p:grpSpPr>
          <p:grpSp>
            <p:nvGrpSpPr>
              <p:cNvPr id="74" name="Group 73"/>
              <p:cNvGrpSpPr/>
              <p:nvPr/>
            </p:nvGrpSpPr>
            <p:grpSpPr>
              <a:xfrm>
                <a:off x="2371514" y="1363080"/>
                <a:ext cx="6239086" cy="4402719"/>
                <a:chOff x="2371514" y="1363080"/>
                <a:chExt cx="6239086" cy="4402719"/>
              </a:xfrm>
            </p:grpSpPr>
            <p:sp>
              <p:nvSpPr>
                <p:cNvPr id="76" name="Cloud Callout 75"/>
                <p:cNvSpPr/>
                <p:nvPr/>
              </p:nvSpPr>
              <p:spPr>
                <a:xfrm flipH="1">
                  <a:off x="2371514" y="1363080"/>
                  <a:ext cx="6239086" cy="4402719"/>
                </a:xfrm>
                <a:prstGeom prst="cloudCallout">
                  <a:avLst>
                    <a:gd name="adj1" fmla="val -46286"/>
                    <a:gd name="adj2" fmla="val 47792"/>
                  </a:avLst>
                </a:prstGeom>
                <a:solidFill>
                  <a:srgbClr val="FAE9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7" name="Picture 76" descr="5th Grad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7397" y="1682810"/>
                  <a:ext cx="1257464" cy="573281"/>
                </a:xfrm>
                <a:prstGeom prst="rect">
                  <a:avLst/>
                </a:prstGeom>
              </p:spPr>
            </p:pic>
            <p:pic>
              <p:nvPicPr>
                <p:cNvPr id="78" name="Picture 77" descr="4 week calenda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8808" y="2087083"/>
                  <a:ext cx="1043726" cy="842825"/>
                </a:xfrm>
                <a:prstGeom prst="rect">
                  <a:avLst/>
                </a:prstGeom>
              </p:spPr>
            </p:pic>
          </p:grpSp>
          <p:pic>
            <p:nvPicPr>
              <p:cNvPr id="75" name="Picture 74" descr="reading and writing.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7299" y="2362156"/>
                <a:ext cx="2819349" cy="990644"/>
              </a:xfrm>
              <a:prstGeom prst="rect">
                <a:avLst/>
              </a:prstGeom>
            </p:spPr>
          </p:pic>
        </p:grpSp>
        <p:grpSp>
          <p:nvGrpSpPr>
            <p:cNvPr id="35" name="Group 34"/>
            <p:cNvGrpSpPr/>
            <p:nvPr/>
          </p:nvGrpSpPr>
          <p:grpSpPr>
            <a:xfrm>
              <a:off x="3473775" y="3608851"/>
              <a:ext cx="4505061" cy="1191907"/>
              <a:chOff x="2459097" y="2784587"/>
              <a:chExt cx="6002910" cy="1588194"/>
            </a:xfrm>
          </p:grpSpPr>
          <p:grpSp>
            <p:nvGrpSpPr>
              <p:cNvPr id="36" name="Group 35"/>
              <p:cNvGrpSpPr/>
              <p:nvPr/>
            </p:nvGrpSpPr>
            <p:grpSpPr>
              <a:xfrm>
                <a:off x="2459097" y="3012588"/>
                <a:ext cx="1153344" cy="1360193"/>
                <a:chOff x="7359802" y="4417059"/>
                <a:chExt cx="1153344" cy="1360193"/>
              </a:xfrm>
            </p:grpSpPr>
            <p:pic>
              <p:nvPicPr>
                <p:cNvPr id="47" name="Picture 46" descr="Standard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9802" y="5326398"/>
                  <a:ext cx="971484" cy="450854"/>
                </a:xfrm>
                <a:prstGeom prst="rect">
                  <a:avLst/>
                </a:prstGeom>
              </p:spPr>
            </p:pic>
            <p:pic>
              <p:nvPicPr>
                <p:cNvPr id="71" name="Picture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0515" y="4417059"/>
                  <a:ext cx="516754" cy="889618"/>
                </a:xfrm>
                <a:prstGeom prst="rect">
                  <a:avLst/>
                </a:prstGeom>
              </p:spPr>
            </p:pic>
            <p:pic>
              <p:nvPicPr>
                <p:cNvPr id="72" name="Picture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21818" y="4417059"/>
                  <a:ext cx="516754" cy="889618"/>
                </a:xfrm>
                <a:prstGeom prst="rect">
                  <a:avLst/>
                </a:prstGeom>
              </p:spPr>
            </p:pic>
            <p:pic>
              <p:nvPicPr>
                <p:cNvPr id="73" name="Picture 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96392" y="4417059"/>
                  <a:ext cx="516754" cy="889618"/>
                </a:xfrm>
                <a:prstGeom prst="rect">
                  <a:avLst/>
                </a:prstGeom>
              </p:spPr>
            </p:pic>
          </p:grpSp>
          <p:cxnSp>
            <p:nvCxnSpPr>
              <p:cNvPr id="37" name="Straight Connector 36"/>
              <p:cNvCxnSpPr/>
              <p:nvPr/>
            </p:nvCxnSpPr>
            <p:spPr>
              <a:xfrm>
                <a:off x="3227294" y="3642399"/>
                <a:ext cx="1473564"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7419666" y="3061217"/>
                <a:ext cx="1042341" cy="1311563"/>
                <a:chOff x="2668372" y="4465688"/>
                <a:chExt cx="1042341" cy="1311563"/>
              </a:xfrm>
            </p:grpSpPr>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68372" y="4465688"/>
                  <a:ext cx="709240" cy="661340"/>
                </a:xfrm>
                <a:prstGeom prst="rect">
                  <a:avLst/>
                </a:prstGeom>
              </p:spPr>
            </p:pic>
            <p:pic>
              <p:nvPicPr>
                <p:cNvPr id="45" name="Picture 44" descr="Instructio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7406" y="5326396"/>
                  <a:ext cx="943306" cy="450855"/>
                </a:xfrm>
                <a:prstGeom prst="rect">
                  <a:avLst/>
                </a:prstGeom>
              </p:spPr>
            </p:pic>
            <p:pic>
              <p:nvPicPr>
                <p:cNvPr id="46" name="Picture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30911" y="4837224"/>
                  <a:ext cx="579802" cy="531444"/>
                </a:xfrm>
                <a:prstGeom prst="rect">
                  <a:avLst/>
                </a:prstGeom>
                <a:effectLst>
                  <a:outerShdw blurRad="63500" sx="101000" sy="101000" algn="ctr" rotWithShape="0">
                    <a:prstClr val="black">
                      <a:alpha val="40000"/>
                    </a:prstClr>
                  </a:outerShdw>
                </a:effectLst>
              </p:spPr>
            </p:pic>
          </p:grpSp>
          <p:grpSp>
            <p:nvGrpSpPr>
              <p:cNvPr id="39" name="Group 38"/>
              <p:cNvGrpSpPr/>
              <p:nvPr/>
            </p:nvGrpSpPr>
            <p:grpSpPr>
              <a:xfrm>
                <a:off x="4722944" y="3061216"/>
                <a:ext cx="2714488" cy="1179495"/>
                <a:chOff x="4722944" y="4465687"/>
                <a:chExt cx="2714488" cy="1179495"/>
              </a:xfrm>
            </p:grpSpPr>
            <p:pic>
              <p:nvPicPr>
                <p:cNvPr id="42" name="Picture 41" descr="Classroom-Assessment.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22944" y="4465687"/>
                  <a:ext cx="1698536" cy="1179495"/>
                </a:xfrm>
                <a:prstGeom prst="rect">
                  <a:avLst/>
                </a:prstGeom>
              </p:spPr>
            </p:pic>
            <p:cxnSp>
              <p:nvCxnSpPr>
                <p:cNvPr id="43" name="Straight Connector 42"/>
                <p:cNvCxnSpPr/>
                <p:nvPr/>
              </p:nvCxnSpPr>
              <p:spPr>
                <a:xfrm>
                  <a:off x="6480321" y="5033618"/>
                  <a:ext cx="957111"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997740">
                <a:off x="3881598" y="2732776"/>
                <a:ext cx="548596" cy="652218"/>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997740">
                <a:off x="6379763" y="2735764"/>
                <a:ext cx="548596" cy="652218"/>
              </a:xfrm>
              <a:prstGeom prst="rect">
                <a:avLst/>
              </a:prstGeom>
            </p:spPr>
          </p:pic>
        </p:grpSp>
      </p:grpSp>
    </p:spTree>
    <p:extLst>
      <p:ext uri="{BB962C8B-B14F-4D97-AF65-F5344CB8AC3E}">
        <p14:creationId xmlns:p14="http://schemas.microsoft.com/office/powerpoint/2010/main" val="538603918"/>
      </p:ext>
    </p:extLst>
  </p:cSld>
  <p:clrMapOvr>
    <a:masterClrMapping/>
  </p:clrMapOvr>
  <p:transition advClick="0" advTm="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aphicFrame>
        <p:nvGraphicFramePr>
          <p:cNvPr id="52" name="Table 51"/>
          <p:cNvGraphicFramePr>
            <a:graphicFrameLocks noGrp="1"/>
          </p:cNvGraphicFramePr>
          <p:nvPr>
            <p:extLst>
              <p:ext uri="{D42A27DB-BD31-4B8C-83A1-F6EECF244321}">
                <p14:modId xmlns:p14="http://schemas.microsoft.com/office/powerpoint/2010/main" val="3757970148"/>
              </p:ext>
            </p:extLst>
          </p:nvPr>
        </p:nvGraphicFramePr>
        <p:xfrm>
          <a:off x="2362166" y="1211941"/>
          <a:ext cx="6306670" cy="5182536"/>
        </p:xfrm>
        <a:graphic>
          <a:graphicData uri="http://schemas.openxmlformats.org/drawingml/2006/table">
            <a:tbl>
              <a:tblPr firstRow="1" firstCol="1" bandRow="1"/>
              <a:tblGrid>
                <a:gridCol w="393734"/>
                <a:gridCol w="1333500"/>
                <a:gridCol w="795434"/>
                <a:gridCol w="1261334"/>
                <a:gridCol w="1084751"/>
                <a:gridCol w="1437917"/>
              </a:tblGrid>
              <a:tr h="235235">
                <a:tc gridSpan="4">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1.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8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800" dirty="0">
                          <a:effectLst/>
                          <a:latin typeface="+mn-lt"/>
                          <a:ea typeface="Times New Roman" panose="02020603050405020304" pitchFamily="18" charset="0"/>
                          <a:cs typeface="Times New Roman" panose="02020603050405020304" pitchFamily="18" charset="0"/>
                        </a:rPr>
                        <a:t>Summative</a:t>
                      </a:r>
                      <a:endParaRPr lang="en-US" sz="8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r>
              <a:tr h="235235">
                <a:tc gridSpan="3">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2.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3.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1:</a:t>
                      </a:r>
                    </a:p>
                    <a:p>
                      <a:pPr algn="l">
                        <a:lnSpc>
                          <a:spcPct val="90000"/>
                        </a:lnSpc>
                      </a:pPr>
                      <a:r>
                        <a:rPr lang="en-US" sz="800" dirty="0" smtClean="0">
                          <a:solidFill>
                            <a:srgbClr val="4B4B4B"/>
                          </a:solidFill>
                          <a:effectLst/>
                          <a:latin typeface="+mn-lt"/>
                        </a:rPr>
                        <a:t>Quote </a:t>
                      </a:r>
                      <a:r>
                        <a:rPr lang="en-US" sz="800" dirty="0">
                          <a:solidFill>
                            <a:srgbClr val="4B4B4B"/>
                          </a:solidFill>
                          <a:effectLst/>
                          <a:latin typeface="+mn-lt"/>
                        </a:rPr>
                        <a:t>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1</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2:</a:t>
                      </a:r>
                    </a:p>
                    <a:p>
                      <a:pPr algn="l">
                        <a:lnSpc>
                          <a:spcPct val="90000"/>
                        </a:lnSpc>
                      </a:pPr>
                      <a:r>
                        <a:rPr lang="en-US" sz="800" dirty="0" smtClean="0">
                          <a:solidFill>
                            <a:srgbClr val="4B4B4B"/>
                          </a:solidFill>
                          <a:effectLst/>
                          <a:latin typeface="+mn-lt"/>
                        </a:rPr>
                        <a:t>Determine </a:t>
                      </a:r>
                      <a:r>
                        <a:rPr lang="en-US" sz="800" dirty="0">
                          <a:solidFill>
                            <a:srgbClr val="4B4B4B"/>
                          </a:solidFill>
                          <a:effectLst/>
                          <a:latin typeface="+mn-lt"/>
                        </a:rPr>
                        <a:t>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4:</a:t>
                      </a:r>
                    </a:p>
                    <a:p>
                      <a:pPr algn="l">
                        <a:lnSpc>
                          <a:spcPct val="90000"/>
                        </a:lnSpc>
                      </a:pPr>
                      <a:r>
                        <a:rPr lang="en-US" sz="800" dirty="0" smtClean="0">
                          <a:solidFill>
                            <a:srgbClr val="4B4B4B"/>
                          </a:solidFill>
                          <a:effectLst/>
                          <a:latin typeface="+mn-lt"/>
                        </a:rPr>
                        <a:t>Determine </a:t>
                      </a:r>
                      <a:r>
                        <a:rPr lang="en-US" sz="800" dirty="0">
                          <a:solidFill>
                            <a:srgbClr val="4B4B4B"/>
                          </a:solidFill>
                          <a:effectLst/>
                          <a:latin typeface="+mn-lt"/>
                        </a:rPr>
                        <a:t>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8:</a:t>
                      </a:r>
                    </a:p>
                    <a:p>
                      <a:pPr algn="l">
                        <a:lnSpc>
                          <a:spcPct val="90000"/>
                        </a:lnSpc>
                      </a:pPr>
                      <a:r>
                        <a:rPr lang="en-US" sz="800" dirty="0" smtClean="0">
                          <a:solidFill>
                            <a:srgbClr val="4B4B4B"/>
                          </a:solidFill>
                          <a:effectLst/>
                          <a:latin typeface="+mn-lt"/>
                        </a:rPr>
                        <a:t>Explain </a:t>
                      </a:r>
                      <a:r>
                        <a:rPr lang="en-US" sz="800" dirty="0">
                          <a:solidFill>
                            <a:srgbClr val="4B4B4B"/>
                          </a:solidFill>
                          <a:effectLst/>
                          <a:latin typeface="+mn-lt"/>
                        </a:rPr>
                        <a:t>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4</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14941">
                <a:tc rowSpan="2" gridSpan="3">
                  <a:txBody>
                    <a:bodyPr/>
                    <a:lstStyle/>
                    <a:p>
                      <a:pPr algn="l">
                        <a:lnSpc>
                          <a:spcPct val="90000"/>
                        </a:lnSpc>
                      </a:pPr>
                      <a:r>
                        <a:rPr lang="en-US" sz="800" b="1" dirty="0">
                          <a:solidFill>
                            <a:srgbClr val="4B4B4B"/>
                          </a:solidFill>
                          <a:effectLst/>
                          <a:latin typeface="+mn-lt"/>
                        </a:rPr>
                        <a:t>Writing </a:t>
                      </a:r>
                      <a:r>
                        <a:rPr lang="en-US" sz="800" b="1" dirty="0" smtClean="0">
                          <a:solidFill>
                            <a:srgbClr val="4B4B4B"/>
                          </a:solidFill>
                          <a:effectLst/>
                          <a:latin typeface="+mn-lt"/>
                        </a:rPr>
                        <a:t>1:</a:t>
                      </a:r>
                    </a:p>
                    <a:p>
                      <a:pPr algn="l">
                        <a:lnSpc>
                          <a:spcPct val="90000"/>
                        </a:lnSpc>
                      </a:pPr>
                      <a:r>
                        <a:rPr lang="en-US" sz="800" dirty="0" smtClean="0">
                          <a:solidFill>
                            <a:srgbClr val="4B4B4B"/>
                          </a:solidFill>
                          <a:effectLst/>
                          <a:latin typeface="+mn-lt"/>
                        </a:rPr>
                        <a:t>Write </a:t>
                      </a:r>
                      <a:r>
                        <a:rPr lang="en-US" sz="800" dirty="0">
                          <a:solidFill>
                            <a:srgbClr val="4B4B4B"/>
                          </a:solidFill>
                          <a:effectLst/>
                          <a:latin typeface="+mn-lt"/>
                        </a:rPr>
                        <a:t>opinion pieces on topics or texts, supporting a point of view with reasons and information</a:t>
                      </a:r>
                      <a:r>
                        <a:rPr lang="en-US" sz="800" dirty="0" smtClean="0">
                          <a:solidFill>
                            <a:srgbClr val="4B4B4B"/>
                          </a:solidFill>
                          <a:effectLst/>
                          <a:latin typeface="+mn-lt"/>
                        </a:rPr>
                        <a:t>.</a:t>
                      </a:r>
                      <a:endParaRPr lang="en-US" sz="800" dirty="0">
                        <a:solidFill>
                          <a:srgbClr val="4B4B4B"/>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a:solidFill>
                            <a:srgbClr val="4B4B4B"/>
                          </a:solidFill>
                          <a:effectLst/>
                          <a:latin typeface="+mn-lt"/>
                        </a:rPr>
                        <a:t>Write an opinion piece on texts. </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5</a:t>
                      </a: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 PT</a:t>
                      </a: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1494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r>
                        <a:rPr lang="en-US" sz="800" dirty="0" smtClean="0">
                          <a:solidFill>
                            <a:srgbClr val="4B4B4B"/>
                          </a:solidFill>
                          <a:effectLst/>
                          <a:latin typeface="+mn-lt"/>
                        </a:rPr>
                        <a:t> 5</a:t>
                      </a: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4B4B4B"/>
                          </a:solidFill>
                          <a:effectLst/>
                          <a:latin typeface="+mn-lt"/>
                          <a:ea typeface="Times New Roman" panose="02020603050405020304" pitchFamily="18" charset="0"/>
                          <a:cs typeface="Times New Roman" panose="02020603050405020304" pitchFamily="18" charset="0"/>
                        </a:rPr>
                        <a:t> CR, PT</a:t>
                      </a: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235235">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235">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279947">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419921">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279947">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35235">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8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grpSp>
        <p:nvGrpSpPr>
          <p:cNvPr id="53" name="Group 52"/>
          <p:cNvGrpSpPr/>
          <p:nvPr/>
        </p:nvGrpSpPr>
        <p:grpSpPr>
          <a:xfrm>
            <a:off x="6784614" y="228803"/>
            <a:ext cx="1097280" cy="1005840"/>
            <a:chOff x="2785586" y="119563"/>
            <a:chExt cx="1097280" cy="1005840"/>
          </a:xfrm>
        </p:grpSpPr>
        <p:sp>
          <p:nvSpPr>
            <p:cNvPr id="54" name="Rounded Rectangular Callout 53"/>
            <p:cNvSpPr/>
            <p:nvPr/>
          </p:nvSpPr>
          <p:spPr>
            <a:xfrm>
              <a:off x="2785586" y="119563"/>
              <a:ext cx="1097280" cy="1005840"/>
            </a:xfrm>
            <a:prstGeom prst="wedgeRoundRectCallout">
              <a:avLst>
                <a:gd name="adj1" fmla="val -22078"/>
                <a:gd name="adj2" fmla="val 65592"/>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55" name="Picture 54" descr="Primary Purpo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528" y="237719"/>
              <a:ext cx="763399" cy="776249"/>
            </a:xfrm>
            <a:prstGeom prst="rect">
              <a:avLst/>
            </a:prstGeom>
          </p:spPr>
        </p:pic>
      </p:grpSp>
      <p:grpSp>
        <p:nvGrpSpPr>
          <p:cNvPr id="56" name="Group 55"/>
          <p:cNvGrpSpPr/>
          <p:nvPr/>
        </p:nvGrpSpPr>
        <p:grpSpPr>
          <a:xfrm>
            <a:off x="2638763" y="1962741"/>
            <a:ext cx="1328114" cy="1005840"/>
            <a:chOff x="2638763" y="1962741"/>
            <a:chExt cx="1328114" cy="1005840"/>
          </a:xfrm>
        </p:grpSpPr>
        <p:sp>
          <p:nvSpPr>
            <p:cNvPr id="57" name="Rounded Rectangular Callout 56"/>
            <p:cNvSpPr/>
            <p:nvPr/>
          </p:nvSpPr>
          <p:spPr>
            <a:xfrm>
              <a:off x="2638763" y="196274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58" name="Picture 57" descr="Standard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9631" y="2212916"/>
              <a:ext cx="1207993" cy="493776"/>
            </a:xfrm>
            <a:prstGeom prst="rect">
              <a:avLst/>
            </a:prstGeom>
          </p:spPr>
        </p:pic>
      </p:grpSp>
      <p:grpSp>
        <p:nvGrpSpPr>
          <p:cNvPr id="59" name="Group 58"/>
          <p:cNvGrpSpPr/>
          <p:nvPr/>
        </p:nvGrpSpPr>
        <p:grpSpPr>
          <a:xfrm>
            <a:off x="4176309" y="1965281"/>
            <a:ext cx="1328114" cy="1005840"/>
            <a:chOff x="4176309" y="1965281"/>
            <a:chExt cx="1328114" cy="1005840"/>
          </a:xfrm>
        </p:grpSpPr>
        <p:sp>
          <p:nvSpPr>
            <p:cNvPr id="60" name="Rounded Rectangular Callout 59"/>
            <p:cNvSpPr/>
            <p:nvPr/>
          </p:nvSpPr>
          <p:spPr>
            <a:xfrm flipH="1">
              <a:off x="417630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61" name="Picture 60" descr="Skill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0121" y="2212916"/>
              <a:ext cx="721560" cy="493776"/>
            </a:xfrm>
            <a:prstGeom prst="rect">
              <a:avLst/>
            </a:prstGeom>
          </p:spPr>
        </p:pic>
      </p:grpSp>
      <p:grpSp>
        <p:nvGrpSpPr>
          <p:cNvPr id="62" name="Group 61"/>
          <p:cNvGrpSpPr/>
          <p:nvPr/>
        </p:nvGrpSpPr>
        <p:grpSpPr>
          <a:xfrm>
            <a:off x="5710469" y="1965281"/>
            <a:ext cx="1328114" cy="1005840"/>
            <a:chOff x="5710469" y="1965281"/>
            <a:chExt cx="1328114" cy="1005840"/>
          </a:xfrm>
        </p:grpSpPr>
        <p:sp>
          <p:nvSpPr>
            <p:cNvPr id="63" name="Rounded Rectangular Callout 62"/>
            <p:cNvSpPr/>
            <p:nvPr/>
          </p:nvSpPr>
          <p:spPr>
            <a:xfrm flipH="1">
              <a:off x="571046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64" name="Picture 63" descr="Levels of Rigo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1759" y="2091918"/>
              <a:ext cx="978695" cy="777240"/>
            </a:xfrm>
            <a:prstGeom prst="rect">
              <a:avLst/>
            </a:prstGeom>
          </p:spPr>
        </p:pic>
      </p:grpSp>
      <p:grpSp>
        <p:nvGrpSpPr>
          <p:cNvPr id="65" name="Group 64"/>
          <p:cNvGrpSpPr/>
          <p:nvPr/>
        </p:nvGrpSpPr>
        <p:grpSpPr>
          <a:xfrm>
            <a:off x="7224309" y="1965281"/>
            <a:ext cx="1328114" cy="1005840"/>
            <a:chOff x="7224309" y="1965281"/>
            <a:chExt cx="1328114" cy="1005840"/>
          </a:xfrm>
        </p:grpSpPr>
        <p:sp>
          <p:nvSpPr>
            <p:cNvPr id="66" name="Rounded Rectangular Callout 65"/>
            <p:cNvSpPr/>
            <p:nvPr/>
          </p:nvSpPr>
          <p:spPr>
            <a:xfrm flipH="1">
              <a:off x="7224309" y="1965281"/>
              <a:ext cx="1328114" cy="1005840"/>
            </a:xfrm>
            <a:prstGeom prst="wedgeRoundRectCallout">
              <a:avLst>
                <a:gd name="adj1" fmla="val -22108"/>
                <a:gd name="adj2" fmla="val -79610"/>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67" name="Picture 66" descr="Types of Item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2220" y="2108850"/>
              <a:ext cx="1008698" cy="777240"/>
            </a:xfrm>
            <a:prstGeom prst="rect">
              <a:avLst/>
            </a:prstGeom>
          </p:spPr>
        </p:pic>
      </p:grpSp>
      <p:pic>
        <p:nvPicPr>
          <p:cNvPr id="69" name="Picture 68" descr="Write and or select assessment item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9523" y="3499641"/>
            <a:ext cx="1860233" cy="777240"/>
          </a:xfrm>
          <a:prstGeom prst="rect">
            <a:avLst/>
          </a:prstGeom>
        </p:spPr>
      </p:pic>
    </p:spTree>
    <p:custDataLst>
      <p:tags r:id="rId1"/>
    </p:custDataLst>
    <p:extLst>
      <p:ext uri="{BB962C8B-B14F-4D97-AF65-F5344CB8AC3E}">
        <p14:creationId xmlns:p14="http://schemas.microsoft.com/office/powerpoint/2010/main" val="124243710"/>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24"/>
        <p14:stopEvt time="19588" objId="24"/>
      </p14:showEvtLst>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531141847"/>
              </p:ext>
            </p:extLst>
          </p:nvPr>
        </p:nvGraphicFramePr>
        <p:xfrm>
          <a:off x="2362166" y="1211939"/>
          <a:ext cx="6306670" cy="5138060"/>
        </p:xfrm>
        <a:graphic>
          <a:graphicData uri="http://schemas.openxmlformats.org/drawingml/2006/table">
            <a:tbl>
              <a:tblPr firstRow="1" firstCol="1" bandRow="1"/>
              <a:tblGrid>
                <a:gridCol w="393734"/>
                <a:gridCol w="1333500"/>
                <a:gridCol w="795434"/>
                <a:gridCol w="1261334"/>
                <a:gridCol w="1084751"/>
                <a:gridCol w="1437917"/>
              </a:tblGrid>
              <a:tr h="247224">
                <a:tc gridSpan="4">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1.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9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900" dirty="0" smtClean="0">
                          <a:effectLst/>
                          <a:latin typeface="+mn-lt"/>
                          <a:ea typeface="Times New Roman" panose="02020603050405020304" pitchFamily="18" charset="0"/>
                          <a:cs typeface="Times New Roman" panose="02020603050405020304" pitchFamily="18" charset="0"/>
                        </a:rPr>
                        <a:t>Summative</a:t>
                      </a:r>
                      <a:endParaRPr lang="en-US" sz="9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r>
              <a:tr h="247224">
                <a:tc gridSpan="3">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2.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3.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9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9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9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r>
              <a:tr h="586109">
                <a:tc gridSpan="3">
                  <a:txBody>
                    <a:bodyPr/>
                    <a:lstStyle/>
                    <a:p>
                      <a:pPr algn="l">
                        <a:lnSpc>
                          <a:spcPct val="90000"/>
                        </a:lnSpc>
                      </a:pPr>
                      <a:r>
                        <a:rPr lang="en-US" sz="800" b="1" dirty="0" smtClean="0">
                          <a:effectLst/>
                          <a:latin typeface="+mn-lt"/>
                        </a:rPr>
                        <a:t>Reading Informational Text 1:</a:t>
                      </a:r>
                    </a:p>
                    <a:p>
                      <a:pPr algn="l">
                        <a:lnSpc>
                          <a:spcPct val="90000"/>
                        </a:lnSpc>
                      </a:pPr>
                      <a:r>
                        <a:rPr lang="en-US" sz="800" dirty="0" smtClean="0">
                          <a:effectLst/>
                          <a:latin typeface="+mn-lt"/>
                        </a:rPr>
                        <a:t>Quote 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1</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2:</a:t>
                      </a:r>
                    </a:p>
                    <a:p>
                      <a:pPr algn="l">
                        <a:lnSpc>
                          <a:spcPct val="90000"/>
                        </a:lnSpc>
                      </a:pPr>
                      <a:r>
                        <a:rPr lang="en-US" sz="800" dirty="0" smtClean="0">
                          <a:effectLst/>
                          <a:latin typeface="+mn-lt"/>
                        </a:rPr>
                        <a:t>Determine 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4:</a:t>
                      </a:r>
                    </a:p>
                    <a:p>
                      <a:pPr algn="l">
                        <a:lnSpc>
                          <a:spcPct val="90000"/>
                        </a:lnSpc>
                      </a:pPr>
                      <a:r>
                        <a:rPr lang="en-US" sz="800" dirty="0" smtClean="0">
                          <a:effectLst/>
                          <a:latin typeface="+mn-lt"/>
                        </a:rPr>
                        <a:t>Determine 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86109">
                <a:tc gridSpan="3">
                  <a:txBody>
                    <a:bodyPr/>
                    <a:lstStyle/>
                    <a:p>
                      <a:pPr algn="l">
                        <a:lnSpc>
                          <a:spcPct val="90000"/>
                        </a:lnSpc>
                      </a:pPr>
                      <a:r>
                        <a:rPr lang="en-US" sz="800" b="1" dirty="0" smtClean="0">
                          <a:effectLst/>
                          <a:latin typeface="+mn-lt"/>
                        </a:rPr>
                        <a:t>Reading Informational Text 8:</a:t>
                      </a:r>
                    </a:p>
                    <a:p>
                      <a:pPr algn="l">
                        <a:lnSpc>
                          <a:spcPct val="90000"/>
                        </a:lnSpc>
                      </a:pPr>
                      <a:r>
                        <a:rPr lang="en-US" sz="800" dirty="0" smtClean="0">
                          <a:effectLst/>
                          <a:latin typeface="+mn-lt"/>
                        </a:rPr>
                        <a:t>Explain 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4</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rowSpan="2" gridSpan="3">
                  <a:txBody>
                    <a:bodyPr/>
                    <a:lstStyle/>
                    <a:p>
                      <a:pPr algn="l">
                        <a:lnSpc>
                          <a:spcPct val="90000"/>
                        </a:lnSpc>
                      </a:pPr>
                      <a:r>
                        <a:rPr lang="en-US" sz="800" b="1" smtClean="0">
                          <a:effectLst/>
                          <a:latin typeface="+mn-lt"/>
                        </a:rPr>
                        <a:t>Writing 1:</a:t>
                      </a:r>
                    </a:p>
                    <a:p>
                      <a:pPr algn="l">
                        <a:lnSpc>
                          <a:spcPct val="90000"/>
                        </a:lnSpc>
                      </a:pPr>
                      <a:r>
                        <a:rPr lang="en-US" sz="800" smtClean="0">
                          <a:effectLst/>
                          <a:latin typeface="+mn-lt"/>
                        </a:rPr>
                        <a:t>Write opinion pieces on topics or texts, supporting a point of view with reasons and information.</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a:solidFill>
                            <a:srgbClr val="4B4B4B"/>
                          </a:solidFill>
                          <a:effectLst/>
                          <a:latin typeface="+mn-lt"/>
                        </a:rPr>
                        <a:t>Write an opinion piece on texts. </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5</a:t>
                      </a: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 PT</a:t>
                      </a: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0807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r>
                        <a:rPr lang="en-US" sz="800" dirty="0" smtClean="0">
                          <a:solidFill>
                            <a:srgbClr val="4B4B4B"/>
                          </a:solidFill>
                          <a:effectLst/>
                          <a:latin typeface="+mn-lt"/>
                        </a:rPr>
                        <a:t> 5</a:t>
                      </a: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4B4B4B"/>
                          </a:solidFill>
                          <a:effectLst/>
                          <a:latin typeface="+mn-lt"/>
                          <a:ea typeface="Times New Roman" panose="02020603050405020304" pitchFamily="18" charset="0"/>
                          <a:cs typeface="Times New Roman" panose="02020603050405020304" pitchFamily="18" charset="0"/>
                        </a:rPr>
                        <a:t> CR, PT</a:t>
                      </a: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230108">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224">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273847">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410770">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273847">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47224">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9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900" b="1" dirty="0">
                          <a:solidFill>
                            <a:srgbClr val="FFFFFF"/>
                          </a:solidFill>
                          <a:effectLst/>
                          <a:latin typeface="+mn-lt"/>
                        </a:rPr>
                        <a:t> </a:t>
                      </a:r>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9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KEY CONCEPTS</a:t>
            </a:r>
            <a:endParaRPr lang="en-US" dirty="0"/>
          </a:p>
        </p:txBody>
      </p:sp>
      <p:sp>
        <p:nvSpPr>
          <p:cNvPr id="6" name="Rounded Rectangular Callout 5"/>
          <p:cNvSpPr/>
          <p:nvPr/>
        </p:nvSpPr>
        <p:spPr>
          <a:xfrm>
            <a:off x="2536503" y="3510377"/>
            <a:ext cx="2184725" cy="1005840"/>
          </a:xfrm>
          <a:prstGeom prst="wedgeRoundRectCallout">
            <a:avLst>
              <a:gd name="adj1" fmla="val -21101"/>
              <a:gd name="adj2" fmla="val 94484"/>
              <a:gd name="adj3" fmla="val 16667"/>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enna Sue" pitchFamily="2" charset="0"/>
            </a:endParaRPr>
          </a:p>
        </p:txBody>
      </p:sp>
      <p:pic>
        <p:nvPicPr>
          <p:cNvPr id="7" name="Picture 6" descr="Write and or select assessment ite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220" y="3621232"/>
            <a:ext cx="1860233" cy="777240"/>
          </a:xfrm>
          <a:prstGeom prst="rect">
            <a:avLst/>
          </a:prstGeom>
        </p:spPr>
      </p:pic>
    </p:spTree>
    <p:extLst>
      <p:ext uri="{BB962C8B-B14F-4D97-AF65-F5344CB8AC3E}">
        <p14:creationId xmlns:p14="http://schemas.microsoft.com/office/powerpoint/2010/main" val="2433179111"/>
      </p:ext>
    </p:extLst>
  </p:cSld>
  <p:clrMapOvr>
    <a:masterClrMapping/>
  </p:clrMapOvr>
  <p:transition advClick="0" advTm="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08385481"/>
              </p:ext>
            </p:extLst>
          </p:nvPr>
        </p:nvGraphicFramePr>
        <p:xfrm>
          <a:off x="2374690" y="1143003"/>
          <a:ext cx="6306670" cy="5144727"/>
        </p:xfrm>
        <a:graphic>
          <a:graphicData uri="http://schemas.openxmlformats.org/drawingml/2006/table">
            <a:tbl>
              <a:tblPr firstRow="1" firstCol="1" bandRow="1"/>
              <a:tblGrid>
                <a:gridCol w="627590"/>
                <a:gridCol w="2423160"/>
                <a:gridCol w="731520"/>
                <a:gridCol w="762000"/>
                <a:gridCol w="670560"/>
                <a:gridCol w="1091840"/>
              </a:tblGrid>
              <a:tr h="457200">
                <a:tc gridSpan="6">
                  <a:txBody>
                    <a:bodyPr/>
                    <a:lstStyle/>
                    <a:p>
                      <a:pPr marL="0" marR="0" algn="l">
                        <a:spcBef>
                          <a:spcPts val="0"/>
                        </a:spcBef>
                        <a:spcAft>
                          <a:spcPts val="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0" marR="0" algn="l">
                        <a:spcBef>
                          <a:spcPts val="0"/>
                        </a:spcBef>
                        <a:spcAft>
                          <a:spcPts val="0"/>
                        </a:spcAft>
                      </a:pP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5647">
                <a:tc>
                  <a:txBody>
                    <a:bodyPr/>
                    <a:lstStyle/>
                    <a:p>
                      <a:pPr algn="l">
                        <a:spcAft>
                          <a:spcPts val="1000"/>
                        </a:spcAft>
                      </a:pPr>
                      <a:r>
                        <a:rPr lang="en-US" sz="1600" b="1" dirty="0" smtClean="0">
                          <a:solidFill>
                            <a:schemeClr val="bg1"/>
                          </a:solidFill>
                          <a:effectLst/>
                          <a:latin typeface="+mn-lt"/>
                        </a:rPr>
                        <a:t>Item</a:t>
                      </a:r>
                      <a:r>
                        <a:rPr lang="en-US" sz="1600" b="1" baseline="0" dirty="0" smtClean="0">
                          <a:solidFill>
                            <a:schemeClr val="bg1"/>
                          </a:solidFill>
                          <a:effectLst/>
                          <a:latin typeface="+mn-lt"/>
                        </a:rPr>
                        <a:t> #</a:t>
                      </a:r>
                      <a:endParaRPr lang="en-US" sz="1600" b="1"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spcAft>
                          <a:spcPts val="10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spcAft>
                          <a:spcPts val="10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6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6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6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1051560">
                <a:tc>
                  <a:txBody>
                    <a:bodyPr/>
                    <a:lstStyle/>
                    <a:p>
                      <a:pPr marL="0" marR="0" algn="l">
                        <a:lnSpc>
                          <a:spcPct val="90000"/>
                        </a:lnSpc>
                        <a:spcBef>
                          <a:spcPts val="0"/>
                        </a:spcBef>
                        <a:spcAft>
                          <a:spcPts val="0"/>
                        </a:spcAft>
                      </a:pP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marR="0" algn="l">
                        <a:lnSpc>
                          <a:spcPct val="90000"/>
                        </a:lnSpc>
                        <a:spcBef>
                          <a:spcPts val="0"/>
                        </a:spcBef>
                        <a:spcAft>
                          <a:spcPts val="0"/>
                        </a:spcAft>
                      </a:pPr>
                      <a:r>
                        <a:rPr lang="en-US" sz="1600" dirty="0">
                          <a:solidFill>
                            <a:srgbClr val="FFFFFF"/>
                          </a:solidFill>
                          <a:effectLst/>
                          <a:latin typeface="+mn-lt"/>
                          <a:ea typeface="Corbel" panose="020B0503020204020204" pitchFamily="34" charset="0"/>
                          <a:cs typeface="Times New Roman" panose="02020603050405020304" pitchFamily="18" charset="0"/>
                        </a:rPr>
                        <a:t> </a:t>
                      </a: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r>
              <a:tr h="1051560">
                <a:tc>
                  <a:txBody>
                    <a:bodyPr/>
                    <a:lstStyle/>
                    <a:p>
                      <a:pPr algn="l">
                        <a:lnSpc>
                          <a:spcPct val="90000"/>
                        </a:lnSpc>
                      </a:pPr>
                      <a:endParaRPr lang="en-US" sz="16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r>
              <a:tr h="1051560">
                <a:tc>
                  <a:txBody>
                    <a:bodyPr/>
                    <a:lstStyle/>
                    <a:p>
                      <a:pPr marL="0" marR="0" algn="l">
                        <a:lnSpc>
                          <a:spcPct val="90000"/>
                        </a:lnSpc>
                        <a:spcBef>
                          <a:spcPts val="0"/>
                        </a:spcBef>
                        <a:spcAft>
                          <a:spcPts val="0"/>
                        </a:spcAft>
                      </a:pP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ct val="90000"/>
                        </a:lnSpc>
                        <a:spcBef>
                          <a:spcPts val="0"/>
                        </a:spcBef>
                        <a:spcAft>
                          <a:spcPts val="0"/>
                        </a:spcAft>
                      </a:pPr>
                      <a:r>
                        <a:rPr lang="en-US" sz="1600" dirty="0">
                          <a:solidFill>
                            <a:srgbClr val="FFFFFF"/>
                          </a:solidFill>
                          <a:effectLst/>
                          <a:latin typeface="+mn-lt"/>
                          <a:ea typeface="Corbel" panose="020B0503020204020204" pitchFamily="34" charset="0"/>
                          <a:cs typeface="Times New Roman" panose="02020603050405020304" pitchFamily="18" charset="0"/>
                        </a:rPr>
                        <a:t> </a:t>
                      </a: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effectLst/>
                          <a:latin typeface="+mn-lt"/>
                          <a:ea typeface="Times New Roman" panose="02020603050405020304" pitchFamily="18" charset="0"/>
                          <a:cs typeface="Times New Roman" panose="02020603050405020304" pitchFamily="18" charset="0"/>
                        </a:rPr>
                        <a:t>TOTAL</a:t>
                      </a:r>
                      <a:endParaRPr lang="en-US" sz="1600" dirty="0" smtClean="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1600" b="1"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1600" b="1"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1600" b="1"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pic>
        <p:nvPicPr>
          <p:cNvPr id="13" name="Picture 12" descr="Green square.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566160" y="3150900"/>
            <a:ext cx="4021214" cy="2605453"/>
          </a:xfrm>
          <a:prstGeom prst="rect">
            <a:avLst/>
          </a:prstGeom>
          <a:noFill/>
        </p:spPr>
      </p:pic>
      <p:sp>
        <p:nvSpPr>
          <p:cNvPr id="2" name="Title 1"/>
          <p:cNvSpPr>
            <a:spLocks noGrp="1"/>
          </p:cNvSpPr>
          <p:nvPr>
            <p:ph type="title"/>
          </p:nvPr>
        </p:nvSpPr>
        <p:spPr/>
        <p:txBody>
          <a:bodyPr/>
          <a:lstStyle/>
          <a:p>
            <a:r>
              <a:rPr lang="en-US" dirty="0" smtClean="0"/>
              <a:t>KEY CONCEPTS</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9059" y="1826819"/>
            <a:ext cx="695686" cy="8211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8924" y="1826818"/>
            <a:ext cx="695686" cy="821163"/>
          </a:xfrm>
          <a:prstGeom prst="rect">
            <a:avLst/>
          </a:prstGeom>
        </p:spPr>
      </p:pic>
      <p:grpSp>
        <p:nvGrpSpPr>
          <p:cNvPr id="14" name="Group 13"/>
          <p:cNvGrpSpPr/>
          <p:nvPr/>
        </p:nvGrpSpPr>
        <p:grpSpPr>
          <a:xfrm>
            <a:off x="3648278" y="3220789"/>
            <a:ext cx="3862896" cy="2424806"/>
            <a:chOff x="5994399" y="1368100"/>
            <a:chExt cx="8141375" cy="5110482"/>
          </a:xfrm>
        </p:grpSpPr>
        <p:sp>
          <p:nvSpPr>
            <p:cNvPr id="15" name="Rectangle 14"/>
            <p:cNvSpPr/>
            <p:nvPr/>
          </p:nvSpPr>
          <p:spPr>
            <a:xfrm>
              <a:off x="5994399" y="2079300"/>
              <a:ext cx="8141375" cy="43992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srgbClr val="204873"/>
                  </a:solidFill>
                </a:rPr>
                <a:t>ITEM</a:t>
              </a:r>
            </a:p>
            <a:p>
              <a:endParaRPr lang="en-US" sz="1400" b="1" dirty="0">
                <a:solidFill>
                  <a:srgbClr val="204873"/>
                </a:solidFill>
              </a:endParaRPr>
            </a:p>
            <a:p>
              <a:endParaRPr lang="en-US" sz="1400" b="1" dirty="0" smtClean="0">
                <a:solidFill>
                  <a:srgbClr val="204873"/>
                </a:solidFill>
              </a:endParaRPr>
            </a:p>
            <a:p>
              <a:endParaRPr lang="en-US" sz="1400" b="1" dirty="0" smtClean="0">
                <a:solidFill>
                  <a:srgbClr val="204873"/>
                </a:solidFill>
              </a:endParaRPr>
            </a:p>
            <a:p>
              <a:endParaRPr lang="en-US" sz="1400" b="1" dirty="0">
                <a:solidFill>
                  <a:srgbClr val="204873"/>
                </a:solidFill>
              </a:endParaRPr>
            </a:p>
            <a:p>
              <a:endParaRPr lang="en-US" sz="1400" b="1" dirty="0" smtClean="0">
                <a:solidFill>
                  <a:srgbClr val="204873"/>
                </a:solidFill>
              </a:endParaRPr>
            </a:p>
            <a:p>
              <a:endParaRPr lang="en-US" sz="1400" b="1" dirty="0">
                <a:solidFill>
                  <a:srgbClr val="204873"/>
                </a:solidFill>
              </a:endParaRPr>
            </a:p>
            <a:p>
              <a:r>
                <a:rPr lang="en-US" sz="1400" b="1" dirty="0" smtClean="0">
                  <a:solidFill>
                    <a:srgbClr val="204873"/>
                  </a:solidFill>
                </a:rPr>
                <a:t>ANSWER KEY, SCORING GUIDE OR RUBRIC</a:t>
              </a:r>
              <a:endParaRPr lang="en-US" sz="1400" b="1" dirty="0">
                <a:solidFill>
                  <a:srgbClr val="204873"/>
                </a:solidFill>
              </a:endParaRPr>
            </a:p>
            <a:p>
              <a:endParaRPr lang="en-US" b="1" dirty="0" smtClean="0">
                <a:solidFill>
                  <a:srgbClr val="204873"/>
                </a:solidFill>
              </a:endParaRPr>
            </a:p>
            <a:p>
              <a:endParaRPr lang="en-US" b="1" dirty="0">
                <a:solidFill>
                  <a:srgbClr val="204873"/>
                </a:solidFill>
              </a:endParaRPr>
            </a:p>
          </p:txBody>
        </p:sp>
        <p:sp>
          <p:nvSpPr>
            <p:cNvPr id="16" name="Rectangle 15"/>
            <p:cNvSpPr/>
            <p:nvPr/>
          </p:nvSpPr>
          <p:spPr>
            <a:xfrm>
              <a:off x="5994399" y="1368100"/>
              <a:ext cx="8141375" cy="70103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t>Assessment Item #</a:t>
              </a:r>
              <a:endParaRPr lang="en-US" sz="1400" b="1" dirty="0"/>
            </a:p>
          </p:txBody>
        </p:sp>
      </p:gr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268" y="1826819"/>
            <a:ext cx="695686" cy="82116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7514" y="1824439"/>
            <a:ext cx="695686" cy="82116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6034" y="3142834"/>
            <a:ext cx="695686" cy="821163"/>
          </a:xfrm>
          <a:prstGeom prst="rect">
            <a:avLst/>
          </a:prstGeom>
        </p:spPr>
      </p:pic>
    </p:spTree>
    <p:custDataLst>
      <p:tags r:id="rId1"/>
    </p:custDataLst>
    <p:extLst>
      <p:ext uri="{BB962C8B-B14F-4D97-AF65-F5344CB8AC3E}">
        <p14:creationId xmlns:p14="http://schemas.microsoft.com/office/powerpoint/2010/main" val="1404596652"/>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12"/>
        <p14:stopEvt time="22439" objId="12"/>
      </p14:showEvtLst>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40235519"/>
              </p:ext>
            </p:extLst>
          </p:nvPr>
        </p:nvGraphicFramePr>
        <p:xfrm>
          <a:off x="2362166" y="1211941"/>
          <a:ext cx="6306670" cy="5182536"/>
        </p:xfrm>
        <a:graphic>
          <a:graphicData uri="http://schemas.openxmlformats.org/drawingml/2006/table">
            <a:tbl>
              <a:tblPr firstRow="1" firstCol="1" bandRow="1"/>
              <a:tblGrid>
                <a:gridCol w="393734"/>
                <a:gridCol w="1333500"/>
                <a:gridCol w="795434"/>
                <a:gridCol w="1261334"/>
                <a:gridCol w="1084751"/>
                <a:gridCol w="1437917"/>
              </a:tblGrid>
              <a:tr h="235235">
                <a:tc gridSpan="4">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1.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Primary </a:t>
                      </a:r>
                      <a:r>
                        <a:rPr lang="en-US" sz="800" b="1" dirty="0">
                          <a:solidFill>
                            <a:srgbClr val="FFFFFF"/>
                          </a:solidFill>
                          <a:effectLst/>
                          <a:latin typeface="+mn-lt"/>
                          <a:ea typeface="Times New Roman" panose="02020603050405020304" pitchFamily="18" charset="0"/>
                          <a:cs typeface="Times New Roman" panose="02020603050405020304" pitchFamily="18" charset="0"/>
                        </a:rPr>
                        <a:t>Purpose of the Assessment</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r>
                        <a:rPr lang="en-US" sz="800" dirty="0">
                          <a:effectLst/>
                          <a:latin typeface="+mn-lt"/>
                          <a:ea typeface="Times New Roman" panose="02020603050405020304" pitchFamily="18" charset="0"/>
                          <a:cs typeface="Times New Roman" panose="02020603050405020304" pitchFamily="18" charset="0"/>
                        </a:rPr>
                        <a:t>Summative</a:t>
                      </a:r>
                      <a:endParaRPr lang="en-US" sz="800" dirty="0">
                        <a:effectLst/>
                        <a:latin typeface="+mn-lt"/>
                      </a:endParaRPr>
                    </a:p>
                  </a:txBody>
                  <a:tcPr marL="41487" marR="41487" marT="41487" marB="41487" anchor="ctr">
                    <a:lnL w="12700" cap="flat" cmpd="sng" algn="ctr">
                      <a:noFill/>
                      <a:prstDash val="solid"/>
                      <a:round/>
                      <a:headEnd type="none" w="med" len="med"/>
                      <a:tailEnd type="none" w="med" len="med"/>
                    </a:lnL>
                    <a:lnR w="19050" cap="flat" cmpd="sng" algn="ctr">
                      <a:solidFill>
                        <a:srgbClr val="1B4873"/>
                      </a:solidFill>
                      <a:prstDash val="solid"/>
                      <a:round/>
                      <a:headEnd type="none" w="med" len="med"/>
                      <a:tailEnd type="none" w="med" len="med"/>
                    </a:lnR>
                    <a:lnT w="19050" cap="flat" cmpd="sng" algn="ctr">
                      <a:solidFill>
                        <a:srgbClr val="1B4873"/>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r>
              <a:tr h="235235">
                <a:tc gridSpan="3">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2.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(one per row)</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3.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Skill(s) (one per row)</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4. Level(s) of Rigor </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c>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5. Possible Type(s) of </a:t>
                      </a: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B4873"/>
                    </a:solidFill>
                  </a:tcPr>
                </a:tc>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1:</a:t>
                      </a:r>
                    </a:p>
                    <a:p>
                      <a:pPr algn="l">
                        <a:lnSpc>
                          <a:spcPct val="90000"/>
                        </a:lnSpc>
                      </a:pPr>
                      <a:r>
                        <a:rPr lang="en-US" sz="800" dirty="0" smtClean="0">
                          <a:solidFill>
                            <a:srgbClr val="4B4B4B"/>
                          </a:solidFill>
                          <a:effectLst/>
                          <a:latin typeface="+mn-lt"/>
                        </a:rPr>
                        <a:t>Quote </a:t>
                      </a:r>
                      <a:r>
                        <a:rPr lang="en-US" sz="800" dirty="0">
                          <a:solidFill>
                            <a:srgbClr val="4B4B4B"/>
                          </a:solidFill>
                          <a:effectLst/>
                          <a:latin typeface="+mn-lt"/>
                        </a:rPr>
                        <a:t>accurately from a text when explaining what the text says explicitly and when drawing inferences from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Quote accurately from the text (explicitly and making inferences).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1</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2:</a:t>
                      </a:r>
                    </a:p>
                    <a:p>
                      <a:pPr algn="l">
                        <a:lnSpc>
                          <a:spcPct val="90000"/>
                        </a:lnSpc>
                      </a:pPr>
                      <a:r>
                        <a:rPr lang="en-US" sz="800" dirty="0" smtClean="0">
                          <a:solidFill>
                            <a:srgbClr val="4B4B4B"/>
                          </a:solidFill>
                          <a:effectLst/>
                          <a:latin typeface="+mn-lt"/>
                        </a:rPr>
                        <a:t>Determine </a:t>
                      </a:r>
                      <a:r>
                        <a:rPr lang="en-US" sz="800" dirty="0">
                          <a:solidFill>
                            <a:srgbClr val="4B4B4B"/>
                          </a:solidFill>
                          <a:effectLst/>
                          <a:latin typeface="+mn-lt"/>
                        </a:rPr>
                        <a:t>two or more main ideas of a text and explain how they are supported by key details; summarize the text.</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Identify main ideas and how key details support them.</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4:</a:t>
                      </a:r>
                    </a:p>
                    <a:p>
                      <a:pPr algn="l">
                        <a:lnSpc>
                          <a:spcPct val="90000"/>
                        </a:lnSpc>
                      </a:pPr>
                      <a:r>
                        <a:rPr lang="en-US" sz="800" dirty="0" smtClean="0">
                          <a:solidFill>
                            <a:srgbClr val="4B4B4B"/>
                          </a:solidFill>
                          <a:effectLst/>
                          <a:latin typeface="+mn-lt"/>
                        </a:rPr>
                        <a:t>Determine </a:t>
                      </a:r>
                      <a:r>
                        <a:rPr lang="en-US" sz="800" dirty="0">
                          <a:solidFill>
                            <a:srgbClr val="4B4B4B"/>
                          </a:solidFill>
                          <a:effectLst/>
                          <a:latin typeface="+mn-lt"/>
                        </a:rPr>
                        <a:t>the meaning of general academic and domain-specific words and phrases in a text relevant to a grade 5 topic or subject area.</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Determine the meaning of new vocabulary words.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2</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SR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599166">
                <a:tc gridSpan="3">
                  <a:txBody>
                    <a:bodyPr/>
                    <a:lstStyle/>
                    <a:p>
                      <a:pPr algn="l">
                        <a:lnSpc>
                          <a:spcPct val="90000"/>
                        </a:lnSpc>
                      </a:pPr>
                      <a:r>
                        <a:rPr lang="en-US" sz="800" b="1" dirty="0">
                          <a:solidFill>
                            <a:srgbClr val="4B4B4B"/>
                          </a:solidFill>
                          <a:effectLst/>
                          <a:latin typeface="+mn-lt"/>
                        </a:rPr>
                        <a:t>Reading Informational </a:t>
                      </a:r>
                      <a:r>
                        <a:rPr lang="en-US" sz="800" b="1" dirty="0" smtClean="0">
                          <a:solidFill>
                            <a:srgbClr val="4B4B4B"/>
                          </a:solidFill>
                          <a:effectLst/>
                          <a:latin typeface="+mn-lt"/>
                        </a:rPr>
                        <a:t>Text 8:</a:t>
                      </a:r>
                    </a:p>
                    <a:p>
                      <a:pPr algn="l">
                        <a:lnSpc>
                          <a:spcPct val="90000"/>
                        </a:lnSpc>
                      </a:pPr>
                      <a:r>
                        <a:rPr lang="en-US" sz="800" dirty="0" smtClean="0">
                          <a:solidFill>
                            <a:srgbClr val="4B4B4B"/>
                          </a:solidFill>
                          <a:effectLst/>
                          <a:latin typeface="+mn-lt"/>
                        </a:rPr>
                        <a:t>Explain </a:t>
                      </a:r>
                      <a:r>
                        <a:rPr lang="en-US" sz="800" dirty="0">
                          <a:solidFill>
                            <a:srgbClr val="4B4B4B"/>
                          </a:solidFill>
                          <a:effectLst/>
                          <a:latin typeface="+mn-lt"/>
                        </a:rPr>
                        <a:t>how an author uses reasons and evidence to support particular points in a text, identifying which reasons and evidence support which point(s).</a:t>
                      </a: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r>
                        <a:rPr lang="en-US" sz="800" b="0" dirty="0">
                          <a:solidFill>
                            <a:srgbClr val="4B4B4B"/>
                          </a:solidFill>
                          <a:effectLst/>
                          <a:latin typeface="+mn-lt"/>
                          <a:ea typeface="Times New Roman" panose="02020603050405020304" pitchFamily="18" charset="0"/>
                          <a:cs typeface="Times New Roman" panose="02020603050405020304" pitchFamily="18" charset="0"/>
                        </a:rPr>
                        <a:t>Explain how the author uses evidence to support his or her claims.</a:t>
                      </a:r>
                      <a:endParaRPr lang="en-US" sz="800" b="0" dirty="0">
                        <a:solidFill>
                          <a:srgbClr val="4B4B4B"/>
                        </a:solidFill>
                        <a:effectLst/>
                        <a:latin typeface="+mn-lt"/>
                      </a:endParaRP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4</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a:t>
                      </a:r>
                      <a:endParaRPr lang="en-US" sz="800" dirty="0">
                        <a:solidFill>
                          <a:srgbClr val="4B4B4B"/>
                        </a:solidFill>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14941">
                <a:tc rowSpan="2" gridSpan="3">
                  <a:txBody>
                    <a:bodyPr/>
                    <a:lstStyle/>
                    <a:p>
                      <a:pPr algn="l">
                        <a:lnSpc>
                          <a:spcPct val="90000"/>
                        </a:lnSpc>
                      </a:pPr>
                      <a:r>
                        <a:rPr lang="en-US" sz="800" b="1" dirty="0">
                          <a:solidFill>
                            <a:srgbClr val="4B4B4B"/>
                          </a:solidFill>
                          <a:effectLst/>
                          <a:latin typeface="+mn-lt"/>
                        </a:rPr>
                        <a:t>Writing </a:t>
                      </a:r>
                      <a:r>
                        <a:rPr lang="en-US" sz="800" b="1" dirty="0" smtClean="0">
                          <a:solidFill>
                            <a:srgbClr val="4B4B4B"/>
                          </a:solidFill>
                          <a:effectLst/>
                          <a:latin typeface="+mn-lt"/>
                        </a:rPr>
                        <a:t>1:</a:t>
                      </a:r>
                    </a:p>
                    <a:p>
                      <a:pPr algn="l">
                        <a:lnSpc>
                          <a:spcPct val="90000"/>
                        </a:lnSpc>
                      </a:pPr>
                      <a:r>
                        <a:rPr lang="en-US" sz="800" dirty="0" smtClean="0">
                          <a:solidFill>
                            <a:srgbClr val="4B4B4B"/>
                          </a:solidFill>
                          <a:effectLst/>
                          <a:latin typeface="+mn-lt"/>
                        </a:rPr>
                        <a:t>Write </a:t>
                      </a:r>
                      <a:r>
                        <a:rPr lang="en-US" sz="800" dirty="0">
                          <a:solidFill>
                            <a:srgbClr val="4B4B4B"/>
                          </a:solidFill>
                          <a:effectLst/>
                          <a:latin typeface="+mn-lt"/>
                        </a:rPr>
                        <a:t>opinion pieces on topics or texts, supporting a point of view with reasons and information</a:t>
                      </a:r>
                      <a:r>
                        <a:rPr lang="en-US" sz="800" dirty="0" smtClean="0">
                          <a:solidFill>
                            <a:srgbClr val="4B4B4B"/>
                          </a:solidFill>
                          <a:effectLst/>
                          <a:latin typeface="+mn-lt"/>
                        </a:rPr>
                        <a:t>.</a:t>
                      </a:r>
                      <a:endParaRPr lang="en-US" sz="800" dirty="0">
                        <a:solidFill>
                          <a:srgbClr val="4B4B4B"/>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a:txBody>
                    <a:bodyPr/>
                    <a:lstStyle/>
                    <a:p>
                      <a:pPr algn="l"/>
                      <a:r>
                        <a:rPr lang="en-US" sz="800" b="0" dirty="0">
                          <a:solidFill>
                            <a:srgbClr val="4B4B4B"/>
                          </a:solidFill>
                          <a:effectLst/>
                          <a:latin typeface="+mn-lt"/>
                        </a:rPr>
                        <a:t>Write an opinion piece on texts. </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5</a:t>
                      </a: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algn="l">
                        <a:lnSpc>
                          <a:spcPct val="90000"/>
                        </a:lnSpc>
                      </a:pPr>
                      <a:r>
                        <a:rPr lang="en-US" sz="800" dirty="0">
                          <a:solidFill>
                            <a:srgbClr val="4B4B4B"/>
                          </a:solidFill>
                          <a:effectLst/>
                          <a:latin typeface="+mn-lt"/>
                          <a:ea typeface="Times New Roman" panose="02020603050405020304" pitchFamily="18" charset="0"/>
                          <a:cs typeface="Times New Roman" panose="02020603050405020304" pitchFamily="18" charset="0"/>
                        </a:rPr>
                        <a:t> </a:t>
                      </a:r>
                      <a:r>
                        <a:rPr lang="en-US" sz="800" dirty="0" smtClean="0">
                          <a:solidFill>
                            <a:srgbClr val="4B4B4B"/>
                          </a:solidFill>
                          <a:effectLst/>
                          <a:latin typeface="+mn-lt"/>
                          <a:ea typeface="Times New Roman" panose="02020603050405020304" pitchFamily="18" charset="0"/>
                          <a:cs typeface="Times New Roman" panose="02020603050405020304" pitchFamily="18" charset="0"/>
                        </a:rPr>
                        <a:t>CR, PT</a:t>
                      </a: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31494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rgbClr val="4B4B4B"/>
                          </a:solidFill>
                          <a:effectLst/>
                          <a:latin typeface="+mn-lt"/>
                        </a:rPr>
                        <a:t>Support your point of view with evidence.</a:t>
                      </a:r>
                    </a:p>
                  </a:txBody>
                  <a:tcPr marL="68580" marR="68580" marT="0" marB="0"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indent="0" algn="l">
                        <a:lnSpc>
                          <a:spcPct val="90000"/>
                        </a:lnSpc>
                      </a:pPr>
                      <a:r>
                        <a:rPr lang="en-US" sz="800" dirty="0" smtClean="0">
                          <a:solidFill>
                            <a:srgbClr val="4B4B4B"/>
                          </a:solidFill>
                          <a:effectLst/>
                          <a:latin typeface="+mn-lt"/>
                        </a:rPr>
                        <a:t> 5</a:t>
                      </a:r>
                      <a:endParaRPr lang="en-US" sz="800" dirty="0">
                        <a:solidFill>
                          <a:srgbClr val="4B4B4B"/>
                        </a:solidFill>
                        <a:effectLst/>
                        <a:latin typeface="+mn-lt"/>
                      </a:endParaRPr>
                    </a:p>
                  </a:txBody>
                  <a:tcPr marL="41487" marR="41487" marT="41487" marB="41487">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4B4B4B"/>
                          </a:solidFill>
                          <a:effectLst/>
                          <a:latin typeface="+mn-lt"/>
                          <a:ea typeface="Times New Roman" panose="02020603050405020304" pitchFamily="18" charset="0"/>
                          <a:cs typeface="Times New Roman" panose="02020603050405020304" pitchFamily="18" charset="0"/>
                        </a:rPr>
                        <a:t> CR, PT</a:t>
                      </a:r>
                    </a:p>
                  </a:txBody>
                  <a:tcPr marL="41487" marR="41487" marT="41487" marB="41487">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chemeClr val="bg2"/>
                    </a:solidFill>
                  </a:tcPr>
                </a:tc>
              </a:tr>
              <a:tr h="235235">
                <a:tc gridSpan="6">
                  <a:txBody>
                    <a:bodyPr/>
                    <a:lstStyle/>
                    <a:p>
                      <a:pPr marL="0" marR="0" algn="l">
                        <a:spcBef>
                          <a:spcPts val="0"/>
                        </a:spcBef>
                        <a:spcAft>
                          <a:spcPts val="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8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235">
                <a:tc>
                  <a:txBody>
                    <a:bodyPr/>
                    <a:lstStyle/>
                    <a:p>
                      <a:pPr algn="l">
                        <a:spcAft>
                          <a:spcPts val="1000"/>
                        </a:spcAft>
                      </a:pPr>
                      <a:r>
                        <a:rPr lang="en-US" sz="800" dirty="0" smtClean="0">
                          <a:solidFill>
                            <a:schemeClr val="bg1"/>
                          </a:solidFill>
                          <a:effectLst/>
                          <a:latin typeface="+mn-lt"/>
                        </a:rPr>
                        <a:t>Item #</a:t>
                      </a:r>
                      <a:endParaRPr lang="en-US" sz="800"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b="1" dirty="0" smtClean="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800" dirty="0" smtClean="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4873"/>
                    </a:solidFill>
                  </a:tcPr>
                </a:tc>
                <a:tc>
                  <a:txBody>
                    <a:bodyPr/>
                    <a:lstStyle/>
                    <a:p>
                      <a:pPr algn="l">
                        <a:spcAft>
                          <a:spcPts val="1000"/>
                        </a:spcAft>
                      </a:pPr>
                      <a:r>
                        <a:rPr lang="en-US" sz="8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279947">
                <a:tc>
                  <a:txBody>
                    <a:bodyPr/>
                    <a:lstStyle/>
                    <a:p>
                      <a:pPr marL="0" marR="0">
                        <a:spcBef>
                          <a:spcPts val="300"/>
                        </a:spcBef>
                        <a:spcAft>
                          <a:spcPts val="300"/>
                        </a:spcAft>
                      </a:pPr>
                      <a:r>
                        <a:rPr lang="en-US" sz="800">
                          <a:effectLst/>
                          <a:latin typeface="Corbel"/>
                          <a:ea typeface="Times New Roman"/>
                          <a:cs typeface="Times New Roman"/>
                        </a:rPr>
                        <a:t>1</a:t>
                      </a: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r>
                        <a:rPr lang="en-US" sz="800" dirty="0">
                          <a:effectLst/>
                          <a:latin typeface="Corbel"/>
                          <a:ea typeface="Times New Roman"/>
                          <a:cs typeface="Times New Roman"/>
                        </a:rPr>
                        <a:t>Determine the meaning of new vocabulary words.</a:t>
                      </a: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419921">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solidFill>
                      <a:srgbClr val="FFFFFF"/>
                    </a:solidFill>
                  </a:tcPr>
                </a:tc>
              </a:tr>
              <a:tr h="279947">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80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spcBef>
                          <a:spcPts val="300"/>
                        </a:spcBef>
                        <a:spcAft>
                          <a:spcPts val="300"/>
                        </a:spcAft>
                      </a:pPr>
                      <a:endParaRPr lang="en-US" sz="800" dirty="0">
                        <a:effectLst/>
                        <a:latin typeface="Corbel"/>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35235">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TOTAL</a:t>
                      </a:r>
                      <a:endParaRPr lang="en-US" sz="800" dirty="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800" b="1" dirty="0">
                          <a:solidFill>
                            <a:srgbClr val="FFFFFF"/>
                          </a:solidFill>
                          <a:effectLst/>
                          <a:latin typeface="+mn-lt"/>
                          <a:ea typeface="Times New Roman" panose="02020603050405020304" pitchFamily="18" charset="0"/>
                          <a:cs typeface="Times New Roman" panose="02020603050405020304" pitchFamily="18" charset="0"/>
                        </a:rPr>
                        <a:t> </a:t>
                      </a:r>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8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KEY CONCEPTS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862" y="4743699"/>
            <a:ext cx="801513" cy="909847"/>
          </a:xfrm>
          <a:prstGeom prst="rect">
            <a:avLst/>
          </a:prstGeom>
        </p:spPr>
      </p:pic>
    </p:spTree>
    <p:extLst>
      <p:ext uri="{BB962C8B-B14F-4D97-AF65-F5344CB8AC3E}">
        <p14:creationId xmlns:p14="http://schemas.microsoft.com/office/powerpoint/2010/main" val="2798533141"/>
      </p:ext>
    </p:extLst>
  </p:cSld>
  <p:clrMapOvr>
    <a:masterClrMapping/>
  </p:clrMapOvr>
  <p:transition advClick="0"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pic>
        <p:nvPicPr>
          <p:cNvPr id="35" name="Picture 34" descr="Fill in the blan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8110" y="1415124"/>
            <a:ext cx="3025174" cy="1527944"/>
          </a:xfrm>
          <a:prstGeom prst="rect">
            <a:avLst/>
          </a:prstGeom>
        </p:spPr>
      </p:pic>
      <p:grpSp>
        <p:nvGrpSpPr>
          <p:cNvPr id="36" name="Group 35"/>
          <p:cNvGrpSpPr/>
          <p:nvPr/>
        </p:nvGrpSpPr>
        <p:grpSpPr>
          <a:xfrm>
            <a:off x="2421313" y="4738373"/>
            <a:ext cx="1930067" cy="1548126"/>
            <a:chOff x="4554912" y="4738373"/>
            <a:chExt cx="1930067" cy="1548126"/>
          </a:xfrm>
        </p:grpSpPr>
        <p:grpSp>
          <p:nvGrpSpPr>
            <p:cNvPr id="37" name="Group 36"/>
            <p:cNvGrpSpPr/>
            <p:nvPr/>
          </p:nvGrpSpPr>
          <p:grpSpPr>
            <a:xfrm>
              <a:off x="5005437" y="4738373"/>
              <a:ext cx="1018438" cy="758286"/>
              <a:chOff x="2901629" y="4751163"/>
              <a:chExt cx="1018438" cy="758286"/>
            </a:xfrm>
          </p:grpSpPr>
          <p:cxnSp>
            <p:nvCxnSpPr>
              <p:cNvPr id="47" name="Straight Connector 46"/>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901629" y="518211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898966" y="518084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570091" y="5371611"/>
              <a:ext cx="914888" cy="914888"/>
              <a:chOff x="4571512" y="5371612"/>
              <a:chExt cx="914888" cy="914888"/>
            </a:xfrm>
          </p:grpSpPr>
          <p:sp>
            <p:nvSpPr>
              <p:cNvPr id="43" name="Rounded Rectangle 42"/>
              <p:cNvSpPr/>
              <p:nvPr/>
            </p:nvSpPr>
            <p:spPr>
              <a:xfrm>
                <a:off x="4571512" y="5371612"/>
                <a:ext cx="914888" cy="914888"/>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4626323" y="5494427"/>
                <a:ext cx="812420" cy="783926"/>
                <a:chOff x="3496023" y="5494427"/>
                <a:chExt cx="812420" cy="783926"/>
              </a:xfrm>
            </p:grpSpPr>
            <p:pic>
              <p:nvPicPr>
                <p:cNvPr id="45" name="Picture 44" descr="Scoring Guid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grpSp>
          <p:nvGrpSpPr>
            <p:cNvPr id="39" name="Group 38"/>
            <p:cNvGrpSpPr/>
            <p:nvPr/>
          </p:nvGrpSpPr>
          <p:grpSpPr>
            <a:xfrm>
              <a:off x="4554912" y="5368223"/>
              <a:ext cx="914888" cy="914888"/>
              <a:chOff x="2442968" y="5368224"/>
              <a:chExt cx="914888" cy="914888"/>
            </a:xfrm>
          </p:grpSpPr>
          <p:sp>
            <p:nvSpPr>
              <p:cNvPr id="40" name="Rounded Rectangle 39"/>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42" name="Picture 41" descr="Answer Key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grpSp>
      <p:grpSp>
        <p:nvGrpSpPr>
          <p:cNvPr id="78" name="Group 77"/>
          <p:cNvGrpSpPr/>
          <p:nvPr/>
        </p:nvGrpSpPr>
        <p:grpSpPr>
          <a:xfrm>
            <a:off x="2422331" y="3119775"/>
            <a:ext cx="1930459" cy="1755270"/>
            <a:chOff x="4555930" y="3119775"/>
            <a:chExt cx="1930459" cy="1755270"/>
          </a:xfrm>
        </p:grpSpPr>
        <p:cxnSp>
          <p:nvCxnSpPr>
            <p:cNvPr id="79" name="Straight Connector 78"/>
            <p:cNvCxnSpPr/>
            <p:nvPr/>
          </p:nvCxnSpPr>
          <p:spPr>
            <a:xfrm flipV="1">
              <a:off x="5502202" y="3119775"/>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4555930" y="3391193"/>
              <a:ext cx="1930459" cy="1483852"/>
            </a:xfrm>
            <a:prstGeom prst="roundRect">
              <a:avLst>
                <a:gd name="adj" fmla="val 11101"/>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rPr>
                <a:t>Students </a:t>
              </a:r>
              <a:r>
                <a:rPr lang="en-US" dirty="0"/>
                <a:t>c</a:t>
              </a:r>
              <a:r>
                <a:rPr lang="en-US" dirty="0" smtClean="0">
                  <a:solidFill>
                    <a:schemeClr val="lt1"/>
                  </a:solidFill>
                </a:rPr>
                <a:t>onstruct </a:t>
              </a:r>
              <a:r>
                <a:rPr lang="en-US" dirty="0">
                  <a:solidFill>
                    <a:schemeClr val="lt1"/>
                  </a:solidFill>
                </a:rPr>
                <a:t>a </a:t>
              </a:r>
              <a:r>
                <a:rPr lang="en-US" dirty="0" smtClean="0">
                  <a:solidFill>
                    <a:schemeClr val="lt1"/>
                  </a:solidFill>
                </a:rPr>
                <a:t>response</a:t>
              </a:r>
              <a:endParaRPr lang="en-US" dirty="0">
                <a:solidFill>
                  <a:schemeClr val="lt1"/>
                </a:solidFill>
              </a:endParaRPr>
            </a:p>
          </p:txBody>
        </p:sp>
      </p:grpSp>
      <p:grpSp>
        <p:nvGrpSpPr>
          <p:cNvPr id="82" name="Group 81"/>
          <p:cNvGrpSpPr/>
          <p:nvPr/>
        </p:nvGrpSpPr>
        <p:grpSpPr>
          <a:xfrm>
            <a:off x="2405555" y="1239482"/>
            <a:ext cx="1933058" cy="1933058"/>
            <a:chOff x="4701830" y="4701904"/>
            <a:chExt cx="1598437" cy="1598437"/>
          </a:xfrm>
        </p:grpSpPr>
        <p:grpSp>
          <p:nvGrpSpPr>
            <p:cNvPr id="83" name="Group 82"/>
            <p:cNvGrpSpPr/>
            <p:nvPr/>
          </p:nvGrpSpPr>
          <p:grpSpPr>
            <a:xfrm>
              <a:off x="4701830" y="4701904"/>
              <a:ext cx="1598437" cy="1598437"/>
              <a:chOff x="5609236" y="1345809"/>
              <a:chExt cx="2275237" cy="2275237"/>
            </a:xfrm>
          </p:grpSpPr>
          <p:sp>
            <p:nvSpPr>
              <p:cNvPr id="85" name="Rounded Rectangle 84"/>
              <p:cNvSpPr>
                <a:spLocks noChangeAspect="1"/>
              </p:cNvSpPr>
              <p:nvPr/>
            </p:nvSpPr>
            <p:spPr>
              <a:xfrm>
                <a:off x="5609236" y="1345809"/>
                <a:ext cx="2275237" cy="2275237"/>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pic>
          <p:nvPicPr>
            <p:cNvPr id="84" name="Picture 83" descr="Constructed respons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6036" y="5864658"/>
              <a:ext cx="1512407" cy="338328"/>
            </a:xfrm>
            <a:prstGeom prst="rect">
              <a:avLst/>
            </a:prstGeom>
          </p:spPr>
        </p:pic>
      </p:grpSp>
      <p:sp>
        <p:nvSpPr>
          <p:cNvPr id="87" name="TextBox 86"/>
          <p:cNvSpPr txBox="1"/>
          <p:nvPr/>
        </p:nvSpPr>
        <p:spPr>
          <a:xfrm>
            <a:off x="4496537" y="5503830"/>
            <a:ext cx="4248320" cy="861774"/>
          </a:xfrm>
          <a:prstGeom prst="rect">
            <a:avLst/>
          </a:prstGeom>
          <a:noFill/>
        </p:spPr>
        <p:txBody>
          <a:bodyPr wrap="square" rtlCol="0">
            <a:spAutoFit/>
          </a:bodyPr>
          <a:lstStyle/>
          <a:p>
            <a:pPr lvl="0"/>
            <a:r>
              <a:rPr lang="en-US" sz="1000" b="1" dirty="0" smtClean="0">
                <a:ea typeface="Corbel" panose="020B0503020204020204" pitchFamily="34" charset="0"/>
                <a:cs typeface="Calibri"/>
              </a:rPr>
              <a:t>Sources</a:t>
            </a:r>
            <a:r>
              <a:rPr lang="en-US" sz="1000" dirty="0" smtClean="0">
                <a:ea typeface="Corbel" panose="020B0503020204020204" pitchFamily="34" charset="0"/>
                <a:cs typeface="Calibri"/>
              </a:rPr>
              <a:t>: </a:t>
            </a:r>
            <a:r>
              <a:rPr lang="en-US" sz="1000" dirty="0">
                <a:cs typeface="Calibri"/>
              </a:rPr>
              <a:t>Kansas State Department of Education, Assessment Literacy Project; Ohio Department of Education, “How to Design and Select Quality Assessments;” Relay Graduate School of Education, </a:t>
            </a:r>
            <a:r>
              <a:rPr lang="en-US" sz="1000" i="1" dirty="0">
                <a:cs typeface="Calibri"/>
              </a:rPr>
              <a:t>Designing and Evaluating Assessments </a:t>
            </a:r>
            <a:r>
              <a:rPr lang="en-US" sz="1000" dirty="0">
                <a:cs typeface="Calibri"/>
              </a:rPr>
              <a:t>(2014); Rhode Island Department of Education, “</a:t>
            </a:r>
            <a:r>
              <a:rPr lang="en-US" sz="1000" dirty="0" smtClean="0">
                <a:cs typeface="Calibri"/>
              </a:rPr>
              <a:t>Deepening </a:t>
            </a:r>
            <a:r>
              <a:rPr lang="en-US" sz="1000" dirty="0">
                <a:cs typeface="Calibri"/>
              </a:rPr>
              <a:t>Assessment Literacy.” </a:t>
            </a:r>
            <a:endParaRPr lang="en-US" sz="1000" dirty="0">
              <a:ea typeface="Corbel" panose="020B0503020204020204" pitchFamily="34" charset="0"/>
              <a:cs typeface="Calibri"/>
            </a:endParaRPr>
          </a:p>
        </p:txBody>
      </p:sp>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1999" y="3168995"/>
            <a:ext cx="2554573" cy="1101530"/>
          </a:xfrm>
          <a:prstGeom prst="rect">
            <a:avLst/>
          </a:prstGeom>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64401" y="4345673"/>
            <a:ext cx="2337342" cy="1007861"/>
          </a:xfrm>
          <a:prstGeom prst="rect">
            <a:avLst/>
          </a:prstGeom>
        </p:spPr>
      </p:pic>
    </p:spTree>
    <p:custDataLst>
      <p:tags r:id="rId1"/>
    </p:custDataLst>
    <p:extLst>
      <p:ext uri="{BB962C8B-B14F-4D97-AF65-F5344CB8AC3E}">
        <p14:creationId xmlns:p14="http://schemas.microsoft.com/office/powerpoint/2010/main" val="3859272321"/>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47"/>
        <p14:stopEvt time="18472" objId="47"/>
      </p14:showEvtLst>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61893931"/>
              </p:ext>
            </p:extLst>
          </p:nvPr>
        </p:nvGraphicFramePr>
        <p:xfrm>
          <a:off x="2374690" y="1143003"/>
          <a:ext cx="6306670" cy="5144727"/>
        </p:xfrm>
        <a:graphic>
          <a:graphicData uri="http://schemas.openxmlformats.org/drawingml/2006/table">
            <a:tbl>
              <a:tblPr firstRow="1" firstCol="1" bandRow="1"/>
              <a:tblGrid>
                <a:gridCol w="627590"/>
                <a:gridCol w="2342230"/>
                <a:gridCol w="812450"/>
                <a:gridCol w="762000"/>
                <a:gridCol w="670560"/>
                <a:gridCol w="1091840"/>
              </a:tblGrid>
              <a:tr h="457200">
                <a:tc gridSpan="6">
                  <a:txBody>
                    <a:bodyPr/>
                    <a:lstStyle/>
                    <a:p>
                      <a:pPr marL="0" marR="0" algn="l">
                        <a:spcBef>
                          <a:spcPts val="0"/>
                        </a:spcBef>
                        <a:spcAft>
                          <a:spcPts val="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6. Write and/or Select Assessment Items</a:t>
                      </a: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0" marR="0" algn="l">
                        <a:spcBef>
                          <a:spcPts val="0"/>
                        </a:spcBef>
                        <a:spcAft>
                          <a:spcPts val="0"/>
                        </a:spcAft>
                      </a:pP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5647">
                <a:tc>
                  <a:txBody>
                    <a:bodyPr/>
                    <a:lstStyle/>
                    <a:p>
                      <a:pPr algn="l">
                        <a:spcAft>
                          <a:spcPts val="1000"/>
                        </a:spcAft>
                      </a:pPr>
                      <a:r>
                        <a:rPr lang="en-US" sz="1600" b="1" dirty="0" smtClean="0">
                          <a:solidFill>
                            <a:schemeClr val="bg1"/>
                          </a:solidFill>
                          <a:effectLst/>
                          <a:latin typeface="+mn-lt"/>
                        </a:rPr>
                        <a:t>Item</a:t>
                      </a:r>
                      <a:r>
                        <a:rPr lang="en-US" sz="1600" b="1" baseline="0" dirty="0" smtClean="0">
                          <a:solidFill>
                            <a:schemeClr val="bg1"/>
                          </a:solidFill>
                          <a:effectLst/>
                          <a:latin typeface="+mn-lt"/>
                        </a:rPr>
                        <a:t> #</a:t>
                      </a:r>
                      <a:endParaRPr lang="en-US" sz="1600" b="1" dirty="0">
                        <a:solidFill>
                          <a:schemeClr val="bg1"/>
                        </a:solidFill>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spcAft>
                          <a:spcPts val="10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Standard(s) and/or Skill(s)</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spcAft>
                          <a:spcPts val="10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Type of Item</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600" b="1" dirty="0">
                          <a:solidFill>
                            <a:srgbClr val="FFFFFF"/>
                          </a:solidFill>
                          <a:effectLst/>
                          <a:latin typeface="+mn-lt"/>
                          <a:ea typeface="Times New Roman" panose="02020603050405020304" pitchFamily="18" charset="0"/>
                          <a:cs typeface="Times New Roman" panose="02020603050405020304" pitchFamily="18" charset="0"/>
                        </a:rPr>
                        <a:t>Level(s) of Rigor</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600" b="1" dirty="0">
                          <a:solidFill>
                            <a:srgbClr val="FFFFFF"/>
                          </a:solidFill>
                          <a:effectLst/>
                          <a:latin typeface="+mn-lt"/>
                          <a:ea typeface="Times New Roman" panose="02020603050405020304" pitchFamily="18" charset="0"/>
                          <a:cs typeface="Times New Roman" panose="02020603050405020304" pitchFamily="18" charset="0"/>
                        </a:rPr>
                        <a:t># of Points</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600" b="1" dirty="0">
                          <a:solidFill>
                            <a:srgbClr val="FFFFFF"/>
                          </a:solidFill>
                          <a:effectLst/>
                          <a:latin typeface="+mn-lt"/>
                          <a:ea typeface="Times New Roman" panose="02020603050405020304" pitchFamily="18" charset="0"/>
                          <a:cs typeface="Times New Roman" panose="02020603050405020304" pitchFamily="18" charset="0"/>
                        </a:rPr>
                        <a:t>% of Assessment</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r>
              <a:tr h="1051560">
                <a:tc>
                  <a:txBody>
                    <a:bodyPr/>
                    <a:lstStyle/>
                    <a:p>
                      <a:pPr marL="0" marR="0">
                        <a:spcBef>
                          <a:spcPts val="300"/>
                        </a:spcBef>
                        <a:spcAft>
                          <a:spcPts val="300"/>
                        </a:spcAft>
                      </a:pPr>
                      <a:r>
                        <a:rPr lang="en-US" sz="1600" dirty="0">
                          <a:effectLst/>
                          <a:latin typeface="+mn-lt"/>
                          <a:ea typeface="Times New Roman"/>
                          <a:cs typeface="Times New Roman"/>
                        </a:rPr>
                        <a:t>1</a:t>
                      </a:r>
                      <a:endParaRPr lang="en-US" sz="1600" dirty="0">
                        <a:effectLst/>
                        <a:latin typeface="+mn-lt"/>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marR="0">
                        <a:spcBef>
                          <a:spcPts val="300"/>
                        </a:spcBef>
                        <a:spcAft>
                          <a:spcPts val="300"/>
                        </a:spcAft>
                      </a:pPr>
                      <a:r>
                        <a:rPr lang="en-US" sz="1600" dirty="0">
                          <a:effectLst/>
                          <a:latin typeface="+mn-lt"/>
                          <a:ea typeface="Times New Roman"/>
                          <a:cs typeface="Times New Roman"/>
                        </a:rPr>
                        <a:t>Determine the meaning of new vocabulary words.</a:t>
                      </a:r>
                      <a:endParaRPr lang="en-US" sz="1600" dirty="0">
                        <a:effectLst/>
                        <a:latin typeface="+mn-lt"/>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mn-lt"/>
                          <a:ea typeface="Times New Roman"/>
                          <a:cs typeface="Times New Roman"/>
                        </a:rPr>
                        <a:t>SR-MC</a:t>
                      </a:r>
                      <a:endParaRPr lang="en-US" sz="1600" dirty="0">
                        <a:effectLst/>
                        <a:latin typeface="+mn-lt"/>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mn-lt"/>
                          <a:ea typeface="Times New Roman"/>
                          <a:cs typeface="Times New Roman"/>
                        </a:rPr>
                        <a:t>1–3</a:t>
                      </a:r>
                      <a:endParaRPr lang="en-US" sz="1600" dirty="0">
                        <a:effectLst/>
                        <a:latin typeface="+mn-lt"/>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mn-lt"/>
                          <a:ea typeface="Times New Roman"/>
                          <a:cs typeface="Times New Roman"/>
                        </a:rPr>
                        <a:t>5</a:t>
                      </a:r>
                      <a:endParaRPr lang="en-US" sz="1600" dirty="0">
                        <a:effectLst/>
                        <a:latin typeface="+mn-lt"/>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r>
              <a:tr h="1051560">
                <a:tc>
                  <a:txBody>
                    <a:bodyPr/>
                    <a:lstStyle/>
                    <a:p>
                      <a:pPr marL="0" marR="0">
                        <a:spcBef>
                          <a:spcPts val="300"/>
                        </a:spcBef>
                        <a:spcAft>
                          <a:spcPts val="300"/>
                        </a:spcAft>
                      </a:pPr>
                      <a:endParaRPr lang="en-US" sz="1600" dirty="0">
                        <a:effectLst/>
                        <a:latin typeface="+mn-lt"/>
                        <a:ea typeface="Corbel"/>
                        <a:cs typeface="Times New Roman"/>
                      </a:endParaRPr>
                    </a:p>
                  </a:txBody>
                  <a:tcPr marL="68580" marR="68580" marT="0" marB="0">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marR="0">
                        <a:spcBef>
                          <a:spcPts val="300"/>
                        </a:spcBef>
                        <a:spcAft>
                          <a:spcPts val="300"/>
                        </a:spcAft>
                      </a:pPr>
                      <a:endParaRPr lang="en-US" sz="1600" dirty="0">
                        <a:effectLst/>
                        <a:latin typeface="+mn-lt"/>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marR="0">
                        <a:spcBef>
                          <a:spcPts val="0"/>
                        </a:spcBef>
                        <a:spcAft>
                          <a:spcPts val="0"/>
                        </a:spcAft>
                      </a:pPr>
                      <a:endParaRPr lang="en-US" sz="1600" dirty="0">
                        <a:effectLst/>
                        <a:latin typeface="+mn-lt"/>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marR="0">
                        <a:spcBef>
                          <a:spcPts val="0"/>
                        </a:spcBef>
                        <a:spcAft>
                          <a:spcPts val="0"/>
                        </a:spcAft>
                      </a:pPr>
                      <a:endParaRPr lang="en-US" sz="1600" dirty="0">
                        <a:effectLst/>
                        <a:latin typeface="+mn-lt"/>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marL="0" marR="0">
                        <a:spcBef>
                          <a:spcPts val="0"/>
                        </a:spcBef>
                        <a:spcAft>
                          <a:spcPts val="0"/>
                        </a:spcAft>
                      </a:pPr>
                      <a:endParaRPr lang="en-US" sz="1600" dirty="0">
                        <a:effectLst/>
                        <a:latin typeface="+mn-lt"/>
                        <a:ea typeface="Corbel"/>
                        <a:cs typeface="Times New Roman"/>
                      </a:endParaRPr>
                    </a:p>
                  </a:txBody>
                  <a:tcPr marL="68580" marR="68580" marT="0" marB="0">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solidFill>
                        <a:srgbClr val="DEDEE6"/>
                      </a:solidFill>
                      <a:prstDash val="solid"/>
                      <a:round/>
                      <a:headEnd type="none" w="med" len="med"/>
                      <a:tailEnd type="none" w="med" len="med"/>
                    </a:lnB>
                    <a:noFill/>
                  </a:tcPr>
                </a:tc>
              </a:tr>
              <a:tr h="1051560">
                <a:tc>
                  <a:txBody>
                    <a:bodyPr/>
                    <a:lstStyle/>
                    <a:p>
                      <a:pPr marL="0" marR="0" algn="l">
                        <a:lnSpc>
                          <a:spcPct val="90000"/>
                        </a:lnSpc>
                        <a:spcBef>
                          <a:spcPts val="0"/>
                        </a:spcBef>
                        <a:spcAft>
                          <a:spcPts val="0"/>
                        </a:spcAft>
                      </a:pP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lnSpc>
                          <a:spcPct val="90000"/>
                        </a:lnSpc>
                        <a:spcBef>
                          <a:spcPts val="0"/>
                        </a:spcBef>
                        <a:spcAft>
                          <a:spcPts val="0"/>
                        </a:spcAft>
                      </a:pPr>
                      <a:r>
                        <a:rPr lang="en-US" sz="1600" dirty="0">
                          <a:solidFill>
                            <a:srgbClr val="FFFFFF"/>
                          </a:solidFill>
                          <a:effectLst/>
                          <a:latin typeface="+mn-lt"/>
                          <a:ea typeface="Corbel" panose="020B0503020204020204" pitchFamily="34" charset="0"/>
                          <a:cs typeface="Times New Roman" panose="02020603050405020304" pitchFamily="18" charset="0"/>
                        </a:rPr>
                        <a:t> </a:t>
                      </a:r>
                      <a:endParaRPr lang="en-US" sz="1600" dirty="0">
                        <a:effectLst/>
                        <a:latin typeface="+mn-lt"/>
                        <a:ea typeface="Corbel" panose="020B0503020204020204" pitchFamily="34" charset="0"/>
                        <a:cs typeface="Times New Roman" panose="02020603050405020304" pitchFamily="18" charset="0"/>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2700" cap="flat" cmpd="sng" algn="ctr">
                      <a:solidFill>
                        <a:srgbClr val="DEDEE6"/>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ct val="90000"/>
                        </a:lnSpc>
                      </a:pPr>
                      <a:r>
                        <a:rPr lang="en-US" sz="1600"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rgbClr val="DEDEE6"/>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solidFill>
                        <a:srgbClr val="DEDEE6"/>
                      </a:solidFill>
                      <a:prstDash val="solid"/>
                      <a:round/>
                      <a:headEnd type="none" w="med" len="med"/>
                      <a:tailEnd type="none" w="med" len="med"/>
                    </a:lnT>
                    <a:lnB w="12700" cap="flat" cmpd="sng" algn="ctr">
                      <a:noFill/>
                      <a:prstDash val="solid"/>
                      <a:round/>
                      <a:headEnd type="none" w="med" len="med"/>
                      <a:tailEnd type="none" w="med" len="med"/>
                    </a:lnB>
                    <a:no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effectLst/>
                          <a:latin typeface="+mn-lt"/>
                          <a:ea typeface="Times New Roman" panose="02020603050405020304" pitchFamily="18" charset="0"/>
                          <a:cs typeface="Times New Roman" panose="02020603050405020304" pitchFamily="18" charset="0"/>
                        </a:rPr>
                        <a:t>TOTAL</a:t>
                      </a:r>
                      <a:endParaRPr lang="en-US" sz="1600" dirty="0" smtClean="0">
                        <a:effectLst/>
                        <a:latin typeface="+mn-lt"/>
                      </a:endParaRPr>
                    </a:p>
                  </a:txBody>
                  <a:tcPr marL="41487" marR="41487" marT="41487" marB="41487" anchor="ctr">
                    <a:lnL w="19050" cap="flat" cmpd="sng" algn="ctr">
                      <a:solidFill>
                        <a:srgbClr val="1B487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1600" b="1"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1600" b="1" dirty="0">
                          <a:solidFill>
                            <a:srgbClr val="FFFFFF"/>
                          </a:solidFill>
                          <a:effectLst/>
                          <a:latin typeface="+mn-lt"/>
                        </a:rPr>
                        <a:t> </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c>
                  <a:txBody>
                    <a:bodyPr/>
                    <a:lstStyle/>
                    <a:p>
                      <a:pPr algn="l"/>
                      <a:r>
                        <a:rPr lang="en-US" sz="1600" b="1" dirty="0">
                          <a:solidFill>
                            <a:srgbClr val="FFFFFF"/>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ndParaRPr>
                    </a:p>
                  </a:txBody>
                  <a:tcPr marL="41487" marR="41487" marT="41487" marB="41487" anchor="ctr">
                    <a:lnL w="12700" cap="flat" cmpd="sng" algn="ctr">
                      <a:solidFill>
                        <a:schemeClr val="bg1"/>
                      </a:solidFill>
                      <a:prstDash val="solid"/>
                      <a:round/>
                      <a:headEnd type="none" w="med" len="med"/>
                      <a:tailEnd type="none" w="med" len="med"/>
                    </a:lnL>
                    <a:lnR w="19050" cap="flat" cmpd="sng" algn="ctr">
                      <a:solidFill>
                        <a:srgbClr val="1B4873"/>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B4873"/>
                      </a:solidFill>
                      <a:prstDash val="solid"/>
                      <a:round/>
                      <a:headEnd type="none" w="med" len="med"/>
                      <a:tailEnd type="none" w="med" len="med"/>
                    </a:lnB>
                    <a:solidFill>
                      <a:schemeClr val="tx1">
                        <a:lumMod val="20000"/>
                        <a:lumOff val="80000"/>
                      </a:schemeClr>
                    </a:solidFill>
                  </a:tcPr>
                </a:tc>
              </a:tr>
            </a:tbl>
          </a:graphicData>
        </a:graphic>
      </p:graphicFrame>
    </p:spTree>
    <p:extLst>
      <p:ext uri="{BB962C8B-B14F-4D97-AF65-F5344CB8AC3E}">
        <p14:creationId xmlns:p14="http://schemas.microsoft.com/office/powerpoint/2010/main" val="1695512910"/>
      </p:ext>
    </p:extLst>
  </p:cSld>
  <p:clrMapOvr>
    <a:masterClrMapping/>
  </p:clrMapOvr>
  <p:transition advClick="0" advTm="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7" name="Rectangle 6"/>
          <p:cNvSpPr/>
          <p:nvPr/>
        </p:nvSpPr>
        <p:spPr>
          <a:xfrm>
            <a:off x="2397760" y="1879600"/>
            <a:ext cx="6299200" cy="4399280"/>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rgbClr val="204873"/>
                </a:solidFill>
              </a:rPr>
              <a:t>ITEM</a:t>
            </a:r>
          </a:p>
          <a:p>
            <a:endParaRPr lang="en-US" b="1" dirty="0">
              <a:solidFill>
                <a:srgbClr val="204873"/>
              </a:solidFill>
            </a:endParaRPr>
          </a:p>
          <a:p>
            <a:endParaRPr lang="en-US" b="1" dirty="0" smtClean="0">
              <a:solidFill>
                <a:srgbClr val="204873"/>
              </a:solidFill>
            </a:endParaRPr>
          </a:p>
          <a:p>
            <a:endParaRPr lang="en-US" b="1" dirty="0" smtClean="0">
              <a:solidFill>
                <a:srgbClr val="204873"/>
              </a:solidFill>
            </a:endParaRPr>
          </a:p>
          <a:p>
            <a:endParaRPr lang="en-US" b="1" dirty="0">
              <a:solidFill>
                <a:srgbClr val="204873"/>
              </a:solidFill>
            </a:endParaRPr>
          </a:p>
          <a:p>
            <a:endParaRPr lang="en-US" b="1" dirty="0" smtClean="0">
              <a:solidFill>
                <a:srgbClr val="204873"/>
              </a:solidFill>
            </a:endParaRPr>
          </a:p>
          <a:p>
            <a:endParaRPr lang="en-US" b="1" dirty="0">
              <a:solidFill>
                <a:srgbClr val="204873"/>
              </a:solidFill>
            </a:endParaRPr>
          </a:p>
          <a:p>
            <a:r>
              <a:rPr lang="en-US" b="1" dirty="0" smtClean="0">
                <a:solidFill>
                  <a:srgbClr val="204873"/>
                </a:solidFill>
              </a:rPr>
              <a:t>ANSWER KEY, SCORING GUIDE OR RUBRIC</a:t>
            </a:r>
            <a:endParaRPr lang="en-US" b="1" dirty="0">
              <a:solidFill>
                <a:srgbClr val="204873"/>
              </a:solidFill>
            </a:endParaRPr>
          </a:p>
          <a:p>
            <a:endParaRPr lang="en-US" b="1" dirty="0" smtClean="0">
              <a:solidFill>
                <a:srgbClr val="204873"/>
              </a:solidFill>
            </a:endParaRPr>
          </a:p>
          <a:p>
            <a:endParaRPr lang="en-US" b="1" dirty="0">
              <a:solidFill>
                <a:srgbClr val="204873"/>
              </a:solidFill>
            </a:endParaRPr>
          </a:p>
        </p:txBody>
      </p:sp>
      <p:sp>
        <p:nvSpPr>
          <p:cNvPr id="6" name="Rectangle 5"/>
          <p:cNvSpPr/>
          <p:nvPr/>
        </p:nvSpPr>
        <p:spPr>
          <a:xfrm>
            <a:off x="2397760" y="1168400"/>
            <a:ext cx="6299200" cy="70104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Assessment Item #1</a:t>
            </a:r>
            <a:endParaRPr lang="en-US" b="1" dirty="0"/>
          </a:p>
        </p:txBody>
      </p:sp>
    </p:spTree>
    <p:extLst>
      <p:ext uri="{BB962C8B-B14F-4D97-AF65-F5344CB8AC3E}">
        <p14:creationId xmlns:p14="http://schemas.microsoft.com/office/powerpoint/2010/main" val="1714554527"/>
      </p:ext>
    </p:extLst>
  </p:cSld>
  <p:clrMapOvr>
    <a:masterClrMapping/>
  </p:clrMapOvr>
  <p:transition advClick="0" advTm="0">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13" name="Rectangle 12"/>
          <p:cNvSpPr/>
          <p:nvPr/>
        </p:nvSpPr>
        <p:spPr>
          <a:xfrm>
            <a:off x="2334260" y="1511300"/>
            <a:ext cx="6365240" cy="4417060"/>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rgbClr val="204873"/>
                </a:solidFill>
                <a:latin typeface="Calibri"/>
                <a:cs typeface="Calibri"/>
              </a:rPr>
              <a:t>ITEM</a:t>
            </a:r>
          </a:p>
          <a:p>
            <a:r>
              <a:rPr lang="en-US" sz="2000" dirty="0" smtClean="0">
                <a:solidFill>
                  <a:srgbClr val="4B4B4B"/>
                </a:solidFill>
                <a:latin typeface="Calibri Light"/>
                <a:ea typeface="Corbel" panose="020B0503020204020204" pitchFamily="34" charset="0"/>
                <a:cs typeface="Calibri Light"/>
              </a:rPr>
              <a:t>In </a:t>
            </a:r>
            <a:r>
              <a:rPr lang="en-US" sz="2000" dirty="0">
                <a:solidFill>
                  <a:srgbClr val="4B4B4B"/>
                </a:solidFill>
                <a:latin typeface="Calibri Light"/>
                <a:ea typeface="Corbel" panose="020B0503020204020204" pitchFamily="34" charset="0"/>
                <a:cs typeface="Calibri Light"/>
              </a:rPr>
              <a:t>paragraph 4 of Who Was Marco Polo? the author states that an exaggeration became known as a </a:t>
            </a:r>
            <a:r>
              <a:rPr lang="en-US" sz="2000" dirty="0" smtClean="0">
                <a:solidFill>
                  <a:srgbClr val="4B4B4B"/>
                </a:solidFill>
                <a:latin typeface="Calibri Light"/>
                <a:ea typeface="Corbel" panose="020B0503020204020204" pitchFamily="34" charset="0"/>
                <a:cs typeface="Calibri Light"/>
              </a:rPr>
              <a:t>“</a:t>
            </a:r>
            <a:r>
              <a:rPr lang="en-US" sz="2000" dirty="0">
                <a:solidFill>
                  <a:srgbClr val="4B4B4B"/>
                </a:solidFill>
                <a:latin typeface="Calibri Light"/>
                <a:ea typeface="Corbel" panose="020B0503020204020204" pitchFamily="34" charset="0"/>
                <a:cs typeface="Calibri Light"/>
              </a:rPr>
              <a:t>M</a:t>
            </a:r>
            <a:r>
              <a:rPr lang="en-US" sz="2000" dirty="0" smtClean="0">
                <a:solidFill>
                  <a:srgbClr val="4B4B4B"/>
                </a:solidFill>
                <a:latin typeface="Calibri Light"/>
                <a:ea typeface="Corbel" panose="020B0503020204020204" pitchFamily="34" charset="0"/>
                <a:cs typeface="Calibri Light"/>
              </a:rPr>
              <a:t>arco </a:t>
            </a:r>
            <a:r>
              <a:rPr lang="en-US" sz="2000" dirty="0">
                <a:solidFill>
                  <a:srgbClr val="4B4B4B"/>
                </a:solidFill>
                <a:latin typeface="Calibri Light"/>
                <a:ea typeface="Corbel" panose="020B0503020204020204" pitchFamily="34" charset="0"/>
                <a:cs typeface="Calibri Light"/>
              </a:rPr>
              <a:t>P</a:t>
            </a:r>
            <a:r>
              <a:rPr lang="en-US" sz="2000" dirty="0" smtClean="0">
                <a:solidFill>
                  <a:srgbClr val="4B4B4B"/>
                </a:solidFill>
                <a:latin typeface="Calibri Light"/>
                <a:ea typeface="Corbel" panose="020B0503020204020204" pitchFamily="34" charset="0"/>
                <a:cs typeface="Calibri Light"/>
              </a:rPr>
              <a:t>olo</a:t>
            </a:r>
            <a:r>
              <a:rPr lang="en-US" sz="2000" dirty="0">
                <a:solidFill>
                  <a:srgbClr val="4B4B4B"/>
                </a:solidFill>
                <a:latin typeface="Calibri Light"/>
                <a:ea typeface="Corbel" panose="020B0503020204020204" pitchFamily="34" charset="0"/>
                <a:cs typeface="Calibri Light"/>
              </a:rPr>
              <a:t>.” What is the meaning of the word “exaggeration”?</a:t>
            </a:r>
          </a:p>
          <a:p>
            <a:pPr lvl="0"/>
            <a:r>
              <a:rPr lang="en-US" sz="2000" dirty="0">
                <a:solidFill>
                  <a:srgbClr val="4B4B4B"/>
                </a:solidFill>
                <a:latin typeface="Calibri Light"/>
                <a:ea typeface="Corbel" panose="020B0503020204020204" pitchFamily="34" charset="0"/>
                <a:cs typeface="Calibri Light"/>
              </a:rPr>
              <a:t> </a:t>
            </a:r>
          </a:p>
          <a:p>
            <a:pPr lvl="0"/>
            <a:r>
              <a:rPr lang="en-US" sz="2000" dirty="0">
                <a:solidFill>
                  <a:srgbClr val="4B4B4B"/>
                </a:solidFill>
                <a:latin typeface="Calibri Light"/>
                <a:ea typeface="Corbel" panose="020B0503020204020204" pitchFamily="34" charset="0"/>
                <a:cs typeface="Calibri Light"/>
              </a:rPr>
              <a:t>The choices are</a:t>
            </a:r>
            <a:r>
              <a:rPr lang="en-US" sz="2000" dirty="0" smtClean="0">
                <a:solidFill>
                  <a:srgbClr val="4B4B4B"/>
                </a:solidFill>
                <a:latin typeface="Calibri Light"/>
                <a:ea typeface="Corbel" panose="020B0503020204020204" pitchFamily="34" charset="0"/>
                <a:cs typeface="Calibri Light"/>
              </a:rPr>
              <a:t>:</a:t>
            </a:r>
            <a:endParaRPr lang="en-US" sz="2000" dirty="0">
              <a:solidFill>
                <a:srgbClr val="4B4B4B"/>
              </a:solidFill>
              <a:latin typeface="Calibri Light"/>
              <a:ea typeface="Corbel" panose="020B0503020204020204" pitchFamily="34" charset="0"/>
              <a:cs typeface="Calibri Light"/>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Calibri Light"/>
              </a:rPr>
              <a:t>a misunderstanding of factual </a:t>
            </a:r>
            <a:r>
              <a:rPr lang="en-US" sz="2000" dirty="0" smtClean="0">
                <a:solidFill>
                  <a:srgbClr val="4B4B4B"/>
                </a:solidFill>
                <a:latin typeface="Calibri Light"/>
                <a:ea typeface="Corbel" panose="020B0503020204020204" pitchFamily="34" charset="0"/>
                <a:cs typeface="Calibri Light"/>
              </a:rPr>
              <a:t>information</a:t>
            </a:r>
            <a:endParaRPr lang="en-US" sz="2000" dirty="0">
              <a:solidFill>
                <a:srgbClr val="4B4B4B"/>
              </a:solidFill>
              <a:latin typeface="Calibri Light"/>
              <a:ea typeface="Corbel" panose="020B0503020204020204" pitchFamily="34" charset="0"/>
              <a:cs typeface="Calibri Light"/>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Calibri Light"/>
              </a:rPr>
              <a:t>a long journey taken over several </a:t>
            </a:r>
            <a:r>
              <a:rPr lang="en-US" sz="2000" dirty="0" smtClean="0">
                <a:solidFill>
                  <a:srgbClr val="4B4B4B"/>
                </a:solidFill>
                <a:latin typeface="Calibri Light"/>
                <a:ea typeface="Corbel" panose="020B0503020204020204" pitchFamily="34" charset="0"/>
                <a:cs typeface="Calibri Light"/>
              </a:rPr>
              <a:t>years</a:t>
            </a:r>
            <a:endParaRPr lang="en-US" sz="2000" dirty="0">
              <a:solidFill>
                <a:srgbClr val="4B4B4B"/>
              </a:solidFill>
              <a:latin typeface="Calibri Light"/>
              <a:ea typeface="Corbel" panose="020B0503020204020204" pitchFamily="34" charset="0"/>
              <a:cs typeface="Calibri Light"/>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Calibri Light"/>
              </a:rPr>
              <a:t>an individual who does exciting and interesting </a:t>
            </a:r>
            <a:r>
              <a:rPr lang="en-US" sz="2000" dirty="0" smtClean="0">
                <a:solidFill>
                  <a:srgbClr val="4B4B4B"/>
                </a:solidFill>
                <a:latin typeface="Calibri Light"/>
                <a:ea typeface="Corbel" panose="020B0503020204020204" pitchFamily="34" charset="0"/>
                <a:cs typeface="Calibri Light"/>
              </a:rPr>
              <a:t>things</a:t>
            </a:r>
            <a:endParaRPr lang="en-US" sz="2000" dirty="0">
              <a:solidFill>
                <a:srgbClr val="4B4B4B"/>
              </a:solidFill>
              <a:latin typeface="Calibri Light"/>
              <a:ea typeface="Corbel" panose="020B0503020204020204" pitchFamily="34" charset="0"/>
              <a:cs typeface="Calibri Light"/>
            </a:endParaRP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Calibri Light"/>
              </a:rPr>
              <a:t>a statement that things are bigger or better than they </a:t>
            </a:r>
            <a:r>
              <a:rPr lang="en-US" sz="2000" dirty="0" smtClean="0">
                <a:solidFill>
                  <a:srgbClr val="4B4B4B"/>
                </a:solidFill>
                <a:latin typeface="Calibri Light"/>
                <a:ea typeface="Corbel" panose="020B0503020204020204" pitchFamily="34" charset="0"/>
                <a:cs typeface="Calibri Light"/>
              </a:rPr>
              <a:t>are </a:t>
            </a:r>
          </a:p>
          <a:p>
            <a:endParaRPr lang="en-US" sz="1300" b="1" dirty="0" smtClean="0">
              <a:solidFill>
                <a:srgbClr val="204873"/>
              </a:solidFill>
            </a:endParaRPr>
          </a:p>
          <a:p>
            <a:endParaRPr lang="en-US" sz="1300" b="1" dirty="0">
              <a:solidFill>
                <a:srgbClr val="204873"/>
              </a:solidFill>
            </a:endParaRPr>
          </a:p>
        </p:txBody>
      </p:sp>
      <p:sp>
        <p:nvSpPr>
          <p:cNvPr id="14" name="Rectangle 13"/>
          <p:cNvSpPr/>
          <p:nvPr/>
        </p:nvSpPr>
        <p:spPr>
          <a:xfrm>
            <a:off x="2334260" y="1168400"/>
            <a:ext cx="6365240" cy="3302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t>Assessment Item #1</a:t>
            </a:r>
            <a:endParaRPr lang="en-US" sz="2000" b="1" dirty="0"/>
          </a:p>
        </p:txBody>
      </p:sp>
      <p:sp>
        <p:nvSpPr>
          <p:cNvPr id="5" name="TextBox 4"/>
          <p:cNvSpPr txBox="1"/>
          <p:nvPr/>
        </p:nvSpPr>
        <p:spPr>
          <a:xfrm>
            <a:off x="2279228" y="6037270"/>
            <a:ext cx="6493252" cy="400110"/>
          </a:xfrm>
          <a:prstGeom prst="rect">
            <a:avLst/>
          </a:prstGeom>
          <a:noFill/>
        </p:spPr>
        <p:txBody>
          <a:bodyPr wrap="square" rtlCol="0">
            <a:spAutoFit/>
          </a:bodyPr>
          <a:lstStyle/>
          <a:p>
            <a:pPr lvl="0"/>
            <a:r>
              <a:rPr lang="en-US" sz="1000" b="1" dirty="0" smtClean="0">
                <a:solidFill>
                  <a:srgbClr val="4B4B4B"/>
                </a:solidFill>
                <a:ea typeface="Corbel" panose="020B0503020204020204" pitchFamily="34" charset="0"/>
                <a:cs typeface="Times New Roman" panose="02020603050405020304" pitchFamily="18" charset="0"/>
              </a:rPr>
              <a:t>Sources</a:t>
            </a:r>
            <a:r>
              <a:rPr lang="en-US" sz="1000" dirty="0" smtClean="0">
                <a:solidFill>
                  <a:srgbClr val="4B4B4B"/>
                </a:solidFill>
                <a:ea typeface="Corbel" panose="020B0503020204020204" pitchFamily="34" charset="0"/>
                <a:cs typeface="Times New Roman" panose="02020603050405020304" pitchFamily="18" charset="0"/>
              </a:rPr>
              <a:t>: </a:t>
            </a:r>
            <a:r>
              <a:rPr lang="en-US" sz="1000" dirty="0"/>
              <a:t>Student Achievement Partners, “Mini-Assessment for </a:t>
            </a:r>
            <a:r>
              <a:rPr lang="en-US" sz="1000" i="1" dirty="0"/>
              <a:t>Who Was Marco Polo?</a:t>
            </a:r>
            <a:r>
              <a:rPr lang="en-US" sz="1000" dirty="0"/>
              <a:t> by Joan </a:t>
            </a:r>
            <a:r>
              <a:rPr lang="en-US" sz="1000" dirty="0" err="1"/>
              <a:t>Holub</a:t>
            </a:r>
            <a:r>
              <a:rPr lang="en-US" sz="1000" dirty="0"/>
              <a:t> and </a:t>
            </a:r>
            <a:r>
              <a:rPr lang="en-US" sz="1000" i="1" dirty="0"/>
              <a:t>The Adventures of Marco Polo</a:t>
            </a:r>
            <a:r>
              <a:rPr lang="en-US" sz="1000" dirty="0"/>
              <a:t> by Russell Freedman” (2014). </a:t>
            </a:r>
            <a:endParaRPr lang="en-US" sz="1000" dirty="0">
              <a:solidFill>
                <a:srgbClr val="4B4B4B"/>
              </a:solidFill>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2226827989"/>
      </p:ext>
    </p:extLst>
  </p:cSld>
  <p:clrMapOvr>
    <a:masterClrMapping/>
  </p:clrMapOvr>
  <p:transition advClick="0" advTm="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Rectangle 2"/>
          <p:cNvSpPr/>
          <p:nvPr/>
        </p:nvSpPr>
        <p:spPr>
          <a:xfrm>
            <a:off x="2334260" y="1511300"/>
            <a:ext cx="6365240" cy="4902200"/>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300" b="1" dirty="0" smtClean="0">
                <a:solidFill>
                  <a:srgbClr val="204873"/>
                </a:solidFill>
              </a:rPr>
              <a:t>ITEM</a:t>
            </a:r>
          </a:p>
          <a:p>
            <a:r>
              <a:rPr lang="en-US" sz="1300" dirty="0">
                <a:solidFill>
                  <a:srgbClr val="4B4B4B"/>
                </a:solidFill>
                <a:latin typeface="Calibri Light"/>
                <a:ea typeface="Corbel" panose="020B0503020204020204" pitchFamily="34" charset="0"/>
                <a:cs typeface="Times New Roman" panose="02020603050405020304" pitchFamily="18" charset="0"/>
              </a:rPr>
              <a:t>In paragraph 4 of Who Was Marco Polo? the author states that an exaggeration became known as a </a:t>
            </a:r>
            <a:r>
              <a:rPr lang="en-US" sz="1300" dirty="0" smtClean="0">
                <a:solidFill>
                  <a:srgbClr val="4B4B4B"/>
                </a:solidFill>
                <a:latin typeface="Calibri Light"/>
                <a:ea typeface="Corbel" panose="020B0503020204020204" pitchFamily="34" charset="0"/>
                <a:cs typeface="Times New Roman" panose="02020603050405020304" pitchFamily="18" charset="0"/>
              </a:rPr>
              <a:t>“Marco Polo</a:t>
            </a:r>
            <a:r>
              <a:rPr lang="en-US" sz="1300" dirty="0">
                <a:solidFill>
                  <a:srgbClr val="4B4B4B"/>
                </a:solidFill>
                <a:latin typeface="Calibri Light"/>
                <a:ea typeface="Corbel" panose="020B0503020204020204" pitchFamily="34" charset="0"/>
                <a:cs typeface="Times New Roman" panose="02020603050405020304" pitchFamily="18" charset="0"/>
              </a:rPr>
              <a:t>.” What is the meaning of the word “exaggeration”?</a:t>
            </a:r>
          </a:p>
          <a:p>
            <a:pPr lvl="0"/>
            <a:r>
              <a:rPr lang="en-US" sz="1300" dirty="0">
                <a:solidFill>
                  <a:srgbClr val="4B4B4B"/>
                </a:solidFill>
                <a:latin typeface="Calibri Light"/>
                <a:ea typeface="Corbel" panose="020B0503020204020204" pitchFamily="34" charset="0"/>
                <a:cs typeface="Times New Roman" panose="02020603050405020304" pitchFamily="18" charset="0"/>
              </a:rPr>
              <a:t> </a:t>
            </a:r>
          </a:p>
          <a:p>
            <a:pPr lvl="0"/>
            <a:r>
              <a:rPr lang="en-US" sz="1300" dirty="0">
                <a:solidFill>
                  <a:srgbClr val="4B4B4B"/>
                </a:solidFill>
                <a:latin typeface="Calibri Light"/>
                <a:ea typeface="Corbel" panose="020B0503020204020204" pitchFamily="34" charset="0"/>
                <a:cs typeface="Times New Roman" panose="02020603050405020304" pitchFamily="18" charset="0"/>
              </a:rPr>
              <a:t>The choices are</a:t>
            </a:r>
            <a:r>
              <a:rPr lang="en-US" sz="1300" dirty="0" smtClean="0">
                <a:solidFill>
                  <a:srgbClr val="4B4B4B"/>
                </a:solidFill>
                <a:latin typeface="Calibri Light"/>
                <a:ea typeface="Corbel" panose="020B0503020204020204" pitchFamily="34" charset="0"/>
                <a:cs typeface="Times New Roman" panose="02020603050405020304" pitchFamily="18" charset="0"/>
              </a:rPr>
              <a:t>:</a:t>
            </a:r>
            <a:endParaRPr lang="en-US" sz="13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buFont typeface="+mj-lt"/>
              <a:buAutoNum type="alphaLcPeriod"/>
            </a:pPr>
            <a:r>
              <a:rPr lang="en-US" sz="1300" dirty="0">
                <a:solidFill>
                  <a:srgbClr val="4B4B4B"/>
                </a:solidFill>
                <a:latin typeface="Calibri Light"/>
                <a:ea typeface="Corbel" panose="020B0503020204020204" pitchFamily="34" charset="0"/>
                <a:cs typeface="Times New Roman" panose="02020603050405020304" pitchFamily="18" charset="0"/>
              </a:rPr>
              <a:t>a misunderstanding of factual </a:t>
            </a:r>
            <a:r>
              <a:rPr lang="en-US" sz="1300" dirty="0" smtClean="0">
                <a:solidFill>
                  <a:srgbClr val="4B4B4B"/>
                </a:solidFill>
                <a:latin typeface="Calibri Light"/>
                <a:ea typeface="Corbel" panose="020B0503020204020204" pitchFamily="34" charset="0"/>
                <a:cs typeface="Times New Roman" panose="02020603050405020304" pitchFamily="18" charset="0"/>
              </a:rPr>
              <a:t>information</a:t>
            </a:r>
            <a:endParaRPr lang="en-US" sz="13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buFont typeface="+mj-lt"/>
              <a:buAutoNum type="alphaLcPeriod"/>
            </a:pPr>
            <a:r>
              <a:rPr lang="en-US" sz="1300" dirty="0">
                <a:solidFill>
                  <a:srgbClr val="4B4B4B"/>
                </a:solidFill>
                <a:latin typeface="Calibri Light"/>
                <a:ea typeface="Corbel" panose="020B0503020204020204" pitchFamily="34" charset="0"/>
                <a:cs typeface="Times New Roman" panose="02020603050405020304" pitchFamily="18" charset="0"/>
              </a:rPr>
              <a:t>a long journey taken over several </a:t>
            </a:r>
            <a:r>
              <a:rPr lang="en-US" sz="1300" dirty="0" smtClean="0">
                <a:solidFill>
                  <a:srgbClr val="4B4B4B"/>
                </a:solidFill>
                <a:latin typeface="Calibri Light"/>
                <a:ea typeface="Corbel" panose="020B0503020204020204" pitchFamily="34" charset="0"/>
                <a:cs typeface="Times New Roman" panose="02020603050405020304" pitchFamily="18" charset="0"/>
              </a:rPr>
              <a:t>years</a:t>
            </a:r>
            <a:endParaRPr lang="en-US" sz="13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buFont typeface="+mj-lt"/>
              <a:buAutoNum type="alphaLcPeriod"/>
            </a:pPr>
            <a:r>
              <a:rPr lang="en-US" sz="1300" dirty="0">
                <a:solidFill>
                  <a:srgbClr val="4B4B4B"/>
                </a:solidFill>
                <a:latin typeface="Calibri Light"/>
                <a:ea typeface="Corbel" panose="020B0503020204020204" pitchFamily="34" charset="0"/>
                <a:cs typeface="Times New Roman" panose="02020603050405020304" pitchFamily="18" charset="0"/>
              </a:rPr>
              <a:t>an individual who does exciting and interesting </a:t>
            </a:r>
            <a:r>
              <a:rPr lang="en-US" sz="1300" dirty="0" smtClean="0">
                <a:solidFill>
                  <a:srgbClr val="4B4B4B"/>
                </a:solidFill>
                <a:latin typeface="Calibri Light"/>
                <a:ea typeface="Corbel" panose="020B0503020204020204" pitchFamily="34" charset="0"/>
                <a:cs typeface="Times New Roman" panose="02020603050405020304" pitchFamily="18" charset="0"/>
              </a:rPr>
              <a:t>things</a:t>
            </a:r>
          </a:p>
          <a:p>
            <a:pPr marL="800100" lvl="1" indent="-342900">
              <a:buFont typeface="+mj-lt"/>
              <a:buAutoNum type="alphaLcPeriod"/>
            </a:pPr>
            <a:r>
              <a:rPr lang="en-US" sz="1300" dirty="0" smtClean="0">
                <a:solidFill>
                  <a:srgbClr val="4B4B4B"/>
                </a:solidFill>
                <a:latin typeface="Calibri Light"/>
                <a:ea typeface="Corbel" panose="020B0503020204020204" pitchFamily="34" charset="0"/>
                <a:cs typeface="Times New Roman" panose="02020603050405020304" pitchFamily="18" charset="0"/>
              </a:rPr>
              <a:t>a </a:t>
            </a:r>
            <a:r>
              <a:rPr lang="en-US" sz="1300" dirty="0">
                <a:solidFill>
                  <a:srgbClr val="4B4B4B"/>
                </a:solidFill>
                <a:latin typeface="Calibri Light"/>
                <a:ea typeface="Corbel" panose="020B0503020204020204" pitchFamily="34" charset="0"/>
                <a:cs typeface="Times New Roman" panose="02020603050405020304" pitchFamily="18" charset="0"/>
              </a:rPr>
              <a:t>statement that things are bigger or better than they </a:t>
            </a:r>
            <a:r>
              <a:rPr lang="en-US" sz="1300" dirty="0" smtClean="0">
                <a:solidFill>
                  <a:srgbClr val="4B4B4B"/>
                </a:solidFill>
                <a:latin typeface="Calibri Light"/>
                <a:ea typeface="Corbel" panose="020B0503020204020204" pitchFamily="34" charset="0"/>
                <a:cs typeface="Times New Roman" panose="02020603050405020304" pitchFamily="18" charset="0"/>
              </a:rPr>
              <a:t>are</a:t>
            </a:r>
            <a:endParaRPr lang="en-US" sz="1300" dirty="0">
              <a:solidFill>
                <a:srgbClr val="4B4B4B"/>
              </a:solidFill>
              <a:latin typeface="Calibri Light"/>
              <a:ea typeface="Corbel" panose="020B0503020204020204" pitchFamily="34" charset="0"/>
              <a:cs typeface="Times New Roman" panose="02020603050405020304" pitchFamily="18" charset="0"/>
            </a:endParaRPr>
          </a:p>
          <a:p>
            <a:endParaRPr lang="en-US" sz="1300" b="1" dirty="0" smtClean="0">
              <a:solidFill>
                <a:srgbClr val="204873"/>
              </a:solidFill>
            </a:endParaRPr>
          </a:p>
          <a:p>
            <a:r>
              <a:rPr lang="en-US" sz="1300" b="1" dirty="0" smtClean="0">
                <a:solidFill>
                  <a:srgbClr val="204873"/>
                </a:solidFill>
              </a:rPr>
              <a:t>ANSWER KEY</a:t>
            </a:r>
          </a:p>
          <a:p>
            <a:r>
              <a:rPr lang="en-US" sz="1300" b="1" dirty="0">
                <a:solidFill>
                  <a:srgbClr val="4B4B4B"/>
                </a:solidFill>
                <a:latin typeface="Calibri Light"/>
                <a:ea typeface="Corbel" panose="020B0503020204020204" pitchFamily="34" charset="0"/>
                <a:cs typeface="Times New Roman" panose="02020603050405020304" pitchFamily="18" charset="0"/>
              </a:rPr>
              <a:t>Option a</a:t>
            </a:r>
            <a:r>
              <a:rPr lang="en-US" sz="1300" dirty="0">
                <a:solidFill>
                  <a:srgbClr val="4B4B4B"/>
                </a:solidFill>
                <a:latin typeface="Calibri Light"/>
                <a:ea typeface="Corbel" panose="020B0503020204020204" pitchFamily="34" charset="0"/>
                <a:cs typeface="Times New Roman" panose="02020603050405020304" pitchFamily="18" charset="0"/>
              </a:rPr>
              <a:t>, “a misunderstanding of factual information,” implies that the reader has some confusion, but an exaggeration is an act on the part of the speaker/writer that shows the speaker/writer is deliberately not telling the whole truth.</a:t>
            </a:r>
          </a:p>
          <a:p>
            <a:r>
              <a:rPr lang="en-US" sz="1300" dirty="0">
                <a:solidFill>
                  <a:srgbClr val="4B4B4B"/>
                </a:solidFill>
                <a:latin typeface="Calibri Light"/>
                <a:ea typeface="Corbel" panose="020B0503020204020204" pitchFamily="34" charset="0"/>
                <a:cs typeface="Times New Roman" panose="02020603050405020304" pitchFamily="18" charset="0"/>
              </a:rPr>
              <a:t> </a:t>
            </a:r>
          </a:p>
          <a:p>
            <a:r>
              <a:rPr lang="en-US" sz="1300" b="1" dirty="0">
                <a:solidFill>
                  <a:srgbClr val="4B4B4B"/>
                </a:solidFill>
                <a:latin typeface="Calibri Light"/>
                <a:ea typeface="Corbel" panose="020B0503020204020204" pitchFamily="34" charset="0"/>
                <a:cs typeface="Times New Roman" panose="02020603050405020304" pitchFamily="18" charset="0"/>
              </a:rPr>
              <a:t>Option b</a:t>
            </a:r>
            <a:r>
              <a:rPr lang="en-US" sz="1300" dirty="0">
                <a:solidFill>
                  <a:srgbClr val="4B4B4B"/>
                </a:solidFill>
                <a:latin typeface="Calibri Light"/>
                <a:ea typeface="Corbel" panose="020B0503020204020204" pitchFamily="34" charset="0"/>
                <a:cs typeface="Times New Roman" panose="02020603050405020304" pitchFamily="18" charset="0"/>
              </a:rPr>
              <a:t>, “a long journey taken over several years,” describes Polo’s trip rather than his possible stretching of the truth. </a:t>
            </a:r>
          </a:p>
          <a:p>
            <a:r>
              <a:rPr lang="en-US" sz="1300" dirty="0">
                <a:solidFill>
                  <a:srgbClr val="4B4B4B"/>
                </a:solidFill>
                <a:latin typeface="Calibri Light"/>
                <a:ea typeface="Corbel" panose="020B0503020204020204" pitchFamily="34" charset="0"/>
                <a:cs typeface="Times New Roman" panose="02020603050405020304" pitchFamily="18" charset="0"/>
              </a:rPr>
              <a:t> </a:t>
            </a:r>
          </a:p>
          <a:p>
            <a:r>
              <a:rPr lang="en-US" sz="1300" b="1" dirty="0">
                <a:solidFill>
                  <a:srgbClr val="4B4B4B"/>
                </a:solidFill>
                <a:latin typeface="Calibri Light"/>
                <a:ea typeface="Corbel" panose="020B0503020204020204" pitchFamily="34" charset="0"/>
                <a:cs typeface="Times New Roman" panose="02020603050405020304" pitchFamily="18" charset="0"/>
              </a:rPr>
              <a:t>Option c</a:t>
            </a:r>
            <a:r>
              <a:rPr lang="en-US" sz="1300" dirty="0">
                <a:solidFill>
                  <a:srgbClr val="4B4B4B"/>
                </a:solidFill>
                <a:latin typeface="Calibri Light"/>
                <a:ea typeface="Corbel" panose="020B0503020204020204" pitchFamily="34" charset="0"/>
                <a:cs typeface="Times New Roman" panose="02020603050405020304" pitchFamily="18" charset="0"/>
              </a:rPr>
              <a:t>, “an individual who does exciting and interesting things,” describes Polo’s life rather than the possibility he didn’t tell the truth. </a:t>
            </a:r>
          </a:p>
          <a:p>
            <a:r>
              <a:rPr lang="en-US" sz="1300" dirty="0">
                <a:solidFill>
                  <a:srgbClr val="4B4B4B"/>
                </a:solidFill>
                <a:latin typeface="Calibri Light"/>
                <a:ea typeface="Corbel" panose="020B0503020204020204" pitchFamily="34" charset="0"/>
                <a:cs typeface="Times New Roman" panose="02020603050405020304" pitchFamily="18" charset="0"/>
              </a:rPr>
              <a:t> </a:t>
            </a:r>
          </a:p>
          <a:p>
            <a:r>
              <a:rPr lang="en-US" sz="1300" b="1" dirty="0" smtClean="0">
                <a:solidFill>
                  <a:srgbClr val="4B4B4B"/>
                </a:solidFill>
                <a:latin typeface="Calibri Light"/>
                <a:ea typeface="Corbel" panose="020B0503020204020204" pitchFamily="34" charset="0"/>
                <a:cs typeface="Times New Roman" panose="02020603050405020304" pitchFamily="18" charset="0"/>
              </a:rPr>
              <a:t>Option d is the correct answer. </a:t>
            </a:r>
            <a:r>
              <a:rPr lang="en-US" sz="1300" dirty="0">
                <a:solidFill>
                  <a:srgbClr val="4B4B4B"/>
                </a:solidFill>
                <a:latin typeface="Calibri Light"/>
                <a:ea typeface="Corbel" panose="020B0503020204020204" pitchFamily="34" charset="0"/>
                <a:cs typeface="Times New Roman" panose="02020603050405020304" pitchFamily="18" charset="0"/>
              </a:rPr>
              <a:t>“A statement that things are bigger or better than they are” is the definition of the word “exaggeration.” When one makes an exaggeration, one is misrepresenting what really happened, or exaggerating</a:t>
            </a:r>
            <a:r>
              <a:rPr lang="en-US" sz="1300" dirty="0" smtClean="0">
                <a:solidFill>
                  <a:srgbClr val="4B4B4B"/>
                </a:solidFill>
                <a:latin typeface="Calibri Light"/>
                <a:ea typeface="Corbel" panose="020B0503020204020204" pitchFamily="34" charset="0"/>
                <a:cs typeface="Times New Roman" panose="02020603050405020304" pitchFamily="18" charset="0"/>
              </a:rPr>
              <a:t>.</a:t>
            </a:r>
            <a:endParaRPr lang="en-US" b="1" dirty="0" smtClean="0">
              <a:solidFill>
                <a:srgbClr val="204873"/>
              </a:solidFill>
            </a:endParaRPr>
          </a:p>
          <a:p>
            <a:endParaRPr lang="en-US" b="1" dirty="0">
              <a:solidFill>
                <a:srgbClr val="204873"/>
              </a:solidFill>
            </a:endParaRPr>
          </a:p>
        </p:txBody>
      </p:sp>
      <p:sp>
        <p:nvSpPr>
          <p:cNvPr id="4" name="Rectangle 3"/>
          <p:cNvSpPr/>
          <p:nvPr/>
        </p:nvSpPr>
        <p:spPr>
          <a:xfrm>
            <a:off x="2334260" y="1168400"/>
            <a:ext cx="6365240" cy="3302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b="1" dirty="0" smtClean="0"/>
              <a:t>Assessment Item #1</a:t>
            </a:r>
            <a:endParaRPr lang="en-US" sz="1300" b="1" dirty="0"/>
          </a:p>
        </p:txBody>
      </p:sp>
    </p:spTree>
    <p:extLst>
      <p:ext uri="{BB962C8B-B14F-4D97-AF65-F5344CB8AC3E}">
        <p14:creationId xmlns:p14="http://schemas.microsoft.com/office/powerpoint/2010/main" val="2074813844"/>
      </p:ext>
    </p:extLst>
  </p:cSld>
  <p:clrMapOvr>
    <a:masterClrMapping/>
  </p:clrMapOvr>
  <p:transition advTm="0">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34260" y="1511300"/>
            <a:ext cx="6365240" cy="4902200"/>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300" b="1" dirty="0" smtClean="0">
                <a:solidFill>
                  <a:srgbClr val="204873"/>
                </a:solidFill>
              </a:rPr>
              <a:t>ITEM</a:t>
            </a:r>
          </a:p>
          <a:p>
            <a:r>
              <a:rPr lang="en-US" sz="1300" dirty="0">
                <a:solidFill>
                  <a:srgbClr val="4B4B4B"/>
                </a:solidFill>
                <a:latin typeface="Calibri Light"/>
                <a:ea typeface="Corbel" panose="020B0503020204020204" pitchFamily="34" charset="0"/>
                <a:cs typeface="Times New Roman" panose="02020603050405020304" pitchFamily="18" charset="0"/>
              </a:rPr>
              <a:t>In paragraph 4 of Who Was Marco Polo? the author states that an exaggeration became known as a </a:t>
            </a:r>
            <a:r>
              <a:rPr lang="en-US" sz="1300" dirty="0" smtClean="0">
                <a:solidFill>
                  <a:srgbClr val="4B4B4B"/>
                </a:solidFill>
                <a:latin typeface="Calibri Light"/>
                <a:ea typeface="Corbel" panose="020B0503020204020204" pitchFamily="34" charset="0"/>
                <a:cs typeface="Times New Roman" panose="02020603050405020304" pitchFamily="18" charset="0"/>
              </a:rPr>
              <a:t>“Marco Polo</a:t>
            </a:r>
            <a:r>
              <a:rPr lang="en-US" sz="1300" dirty="0">
                <a:solidFill>
                  <a:srgbClr val="4B4B4B"/>
                </a:solidFill>
                <a:latin typeface="Calibri Light"/>
                <a:ea typeface="Corbel" panose="020B0503020204020204" pitchFamily="34" charset="0"/>
                <a:cs typeface="Times New Roman" panose="02020603050405020304" pitchFamily="18" charset="0"/>
              </a:rPr>
              <a:t>.” What is the meaning of the word “exaggeration”?</a:t>
            </a:r>
          </a:p>
          <a:p>
            <a:pPr lvl="0"/>
            <a:r>
              <a:rPr lang="en-US" sz="1300" dirty="0">
                <a:solidFill>
                  <a:srgbClr val="4B4B4B"/>
                </a:solidFill>
                <a:latin typeface="Calibri Light"/>
                <a:ea typeface="Corbel" panose="020B0503020204020204" pitchFamily="34" charset="0"/>
                <a:cs typeface="Times New Roman" panose="02020603050405020304" pitchFamily="18" charset="0"/>
              </a:rPr>
              <a:t> </a:t>
            </a:r>
          </a:p>
          <a:p>
            <a:pPr lvl="0"/>
            <a:r>
              <a:rPr lang="en-US" sz="1300" dirty="0">
                <a:solidFill>
                  <a:srgbClr val="4B4B4B"/>
                </a:solidFill>
                <a:latin typeface="Calibri Light"/>
                <a:ea typeface="Corbel" panose="020B0503020204020204" pitchFamily="34" charset="0"/>
                <a:cs typeface="Times New Roman" panose="02020603050405020304" pitchFamily="18" charset="0"/>
              </a:rPr>
              <a:t>The choices are</a:t>
            </a:r>
            <a:r>
              <a:rPr lang="en-US" sz="1300" dirty="0" smtClean="0">
                <a:solidFill>
                  <a:srgbClr val="4B4B4B"/>
                </a:solidFill>
                <a:latin typeface="Calibri Light"/>
                <a:ea typeface="Corbel" panose="020B0503020204020204" pitchFamily="34" charset="0"/>
                <a:cs typeface="Times New Roman" panose="02020603050405020304" pitchFamily="18" charset="0"/>
              </a:rPr>
              <a:t>:</a:t>
            </a:r>
            <a:endParaRPr lang="en-US" sz="13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buFont typeface="+mj-lt"/>
              <a:buAutoNum type="alphaLcPeriod"/>
            </a:pPr>
            <a:r>
              <a:rPr lang="en-US" sz="1300" dirty="0">
                <a:solidFill>
                  <a:srgbClr val="4B4B4B"/>
                </a:solidFill>
                <a:latin typeface="Calibri Light"/>
                <a:ea typeface="Corbel" panose="020B0503020204020204" pitchFamily="34" charset="0"/>
                <a:cs typeface="Times New Roman" panose="02020603050405020304" pitchFamily="18" charset="0"/>
              </a:rPr>
              <a:t>a misunderstanding of factual </a:t>
            </a:r>
            <a:r>
              <a:rPr lang="en-US" sz="1300" dirty="0" smtClean="0">
                <a:solidFill>
                  <a:srgbClr val="4B4B4B"/>
                </a:solidFill>
                <a:latin typeface="Calibri Light"/>
                <a:ea typeface="Corbel" panose="020B0503020204020204" pitchFamily="34" charset="0"/>
                <a:cs typeface="Times New Roman" panose="02020603050405020304" pitchFamily="18" charset="0"/>
              </a:rPr>
              <a:t>information</a:t>
            </a:r>
            <a:endParaRPr lang="en-US" sz="13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buFont typeface="+mj-lt"/>
              <a:buAutoNum type="alphaLcPeriod"/>
            </a:pPr>
            <a:r>
              <a:rPr lang="en-US" sz="1300" dirty="0">
                <a:solidFill>
                  <a:srgbClr val="4B4B4B"/>
                </a:solidFill>
                <a:latin typeface="Calibri Light"/>
                <a:ea typeface="Corbel" panose="020B0503020204020204" pitchFamily="34" charset="0"/>
                <a:cs typeface="Times New Roman" panose="02020603050405020304" pitchFamily="18" charset="0"/>
              </a:rPr>
              <a:t>a long journey taken over several </a:t>
            </a:r>
            <a:r>
              <a:rPr lang="en-US" sz="1300" dirty="0" smtClean="0">
                <a:solidFill>
                  <a:srgbClr val="4B4B4B"/>
                </a:solidFill>
                <a:latin typeface="Calibri Light"/>
                <a:ea typeface="Corbel" panose="020B0503020204020204" pitchFamily="34" charset="0"/>
                <a:cs typeface="Times New Roman" panose="02020603050405020304" pitchFamily="18" charset="0"/>
              </a:rPr>
              <a:t>years</a:t>
            </a:r>
            <a:endParaRPr lang="en-US" sz="1300" dirty="0">
              <a:solidFill>
                <a:srgbClr val="4B4B4B"/>
              </a:solidFill>
              <a:latin typeface="Calibri Light"/>
              <a:ea typeface="Corbel" panose="020B0503020204020204" pitchFamily="34" charset="0"/>
              <a:cs typeface="Times New Roman" panose="02020603050405020304" pitchFamily="18" charset="0"/>
            </a:endParaRPr>
          </a:p>
          <a:p>
            <a:pPr marL="800100" lvl="1" indent="-342900">
              <a:buFont typeface="+mj-lt"/>
              <a:buAutoNum type="alphaLcPeriod"/>
            </a:pPr>
            <a:r>
              <a:rPr lang="en-US" sz="1300" dirty="0">
                <a:solidFill>
                  <a:srgbClr val="4B4B4B"/>
                </a:solidFill>
                <a:latin typeface="Calibri Light"/>
                <a:ea typeface="Corbel" panose="020B0503020204020204" pitchFamily="34" charset="0"/>
                <a:cs typeface="Times New Roman" panose="02020603050405020304" pitchFamily="18" charset="0"/>
              </a:rPr>
              <a:t>an individual who does exciting and interesting </a:t>
            </a:r>
            <a:r>
              <a:rPr lang="en-US" sz="1300" dirty="0" smtClean="0">
                <a:solidFill>
                  <a:srgbClr val="4B4B4B"/>
                </a:solidFill>
                <a:latin typeface="Calibri Light"/>
                <a:ea typeface="Corbel" panose="020B0503020204020204" pitchFamily="34" charset="0"/>
                <a:cs typeface="Times New Roman" panose="02020603050405020304" pitchFamily="18" charset="0"/>
              </a:rPr>
              <a:t>things</a:t>
            </a:r>
          </a:p>
          <a:p>
            <a:pPr marL="800100" lvl="1" indent="-342900">
              <a:buFont typeface="+mj-lt"/>
              <a:buAutoNum type="alphaLcPeriod"/>
            </a:pPr>
            <a:r>
              <a:rPr lang="en-US" sz="1300" dirty="0" smtClean="0">
                <a:solidFill>
                  <a:srgbClr val="4B4B4B"/>
                </a:solidFill>
                <a:latin typeface="Calibri Light"/>
                <a:ea typeface="Corbel" panose="020B0503020204020204" pitchFamily="34" charset="0"/>
                <a:cs typeface="Times New Roman" panose="02020603050405020304" pitchFamily="18" charset="0"/>
              </a:rPr>
              <a:t>a </a:t>
            </a:r>
            <a:r>
              <a:rPr lang="en-US" sz="1300" dirty="0">
                <a:solidFill>
                  <a:srgbClr val="4B4B4B"/>
                </a:solidFill>
                <a:latin typeface="Calibri Light"/>
                <a:ea typeface="Corbel" panose="020B0503020204020204" pitchFamily="34" charset="0"/>
                <a:cs typeface="Times New Roman" panose="02020603050405020304" pitchFamily="18" charset="0"/>
              </a:rPr>
              <a:t>statement that things are bigger or better than they </a:t>
            </a:r>
            <a:r>
              <a:rPr lang="en-US" sz="1300" dirty="0" smtClean="0">
                <a:solidFill>
                  <a:srgbClr val="4B4B4B"/>
                </a:solidFill>
                <a:latin typeface="Calibri Light"/>
                <a:ea typeface="Corbel" panose="020B0503020204020204" pitchFamily="34" charset="0"/>
                <a:cs typeface="Times New Roman" panose="02020603050405020304" pitchFamily="18" charset="0"/>
              </a:rPr>
              <a:t>are</a:t>
            </a:r>
            <a:endParaRPr lang="en-US" sz="1300" dirty="0">
              <a:solidFill>
                <a:srgbClr val="4B4B4B"/>
              </a:solidFill>
              <a:latin typeface="Calibri Light"/>
              <a:ea typeface="Corbel" panose="020B0503020204020204" pitchFamily="34" charset="0"/>
              <a:cs typeface="Times New Roman" panose="02020603050405020304" pitchFamily="18" charset="0"/>
            </a:endParaRPr>
          </a:p>
          <a:p>
            <a:endParaRPr lang="en-US" sz="1300" b="1" dirty="0" smtClean="0">
              <a:solidFill>
                <a:srgbClr val="204873"/>
              </a:solidFill>
            </a:endParaRPr>
          </a:p>
          <a:p>
            <a:r>
              <a:rPr lang="en-US" sz="1300" b="1" dirty="0" smtClean="0">
                <a:solidFill>
                  <a:srgbClr val="204873"/>
                </a:solidFill>
              </a:rPr>
              <a:t>ANSWER KEY</a:t>
            </a:r>
          </a:p>
          <a:p>
            <a:r>
              <a:rPr lang="en-US" sz="1300" b="1" dirty="0">
                <a:solidFill>
                  <a:srgbClr val="4B4B4B"/>
                </a:solidFill>
                <a:latin typeface="Calibri Light"/>
                <a:ea typeface="Corbel" panose="020B0503020204020204" pitchFamily="34" charset="0"/>
                <a:cs typeface="Times New Roman" panose="02020603050405020304" pitchFamily="18" charset="0"/>
              </a:rPr>
              <a:t>Option a</a:t>
            </a:r>
            <a:r>
              <a:rPr lang="en-US" sz="1300" dirty="0">
                <a:solidFill>
                  <a:srgbClr val="4B4B4B"/>
                </a:solidFill>
                <a:latin typeface="Calibri Light"/>
                <a:ea typeface="Corbel" panose="020B0503020204020204" pitchFamily="34" charset="0"/>
                <a:cs typeface="Times New Roman" panose="02020603050405020304" pitchFamily="18" charset="0"/>
              </a:rPr>
              <a:t>, “a misunderstanding of factual information,” implies that the reader has some confusion, but an exaggeration is an act on the part of the speaker/writer that shows the speaker/writer is deliberately not telling the whole truth.</a:t>
            </a:r>
          </a:p>
          <a:p>
            <a:r>
              <a:rPr lang="en-US" sz="1300" dirty="0">
                <a:solidFill>
                  <a:srgbClr val="4B4B4B"/>
                </a:solidFill>
                <a:latin typeface="Calibri Light"/>
                <a:ea typeface="Corbel" panose="020B0503020204020204" pitchFamily="34" charset="0"/>
                <a:cs typeface="Times New Roman" panose="02020603050405020304" pitchFamily="18" charset="0"/>
              </a:rPr>
              <a:t> </a:t>
            </a:r>
          </a:p>
          <a:p>
            <a:r>
              <a:rPr lang="en-US" sz="1300" b="1" dirty="0">
                <a:solidFill>
                  <a:srgbClr val="4B4B4B"/>
                </a:solidFill>
                <a:latin typeface="Calibri Light"/>
                <a:ea typeface="Corbel" panose="020B0503020204020204" pitchFamily="34" charset="0"/>
                <a:cs typeface="Times New Roman" panose="02020603050405020304" pitchFamily="18" charset="0"/>
              </a:rPr>
              <a:t>Option b</a:t>
            </a:r>
            <a:r>
              <a:rPr lang="en-US" sz="1300" dirty="0">
                <a:solidFill>
                  <a:srgbClr val="4B4B4B"/>
                </a:solidFill>
                <a:latin typeface="Calibri Light"/>
                <a:ea typeface="Corbel" panose="020B0503020204020204" pitchFamily="34" charset="0"/>
                <a:cs typeface="Times New Roman" panose="02020603050405020304" pitchFamily="18" charset="0"/>
              </a:rPr>
              <a:t>, “a long journey taken over several years,” describes Polo’s trip rather than his possible stretching of the truth. </a:t>
            </a:r>
          </a:p>
          <a:p>
            <a:r>
              <a:rPr lang="en-US" sz="1300" dirty="0">
                <a:solidFill>
                  <a:srgbClr val="4B4B4B"/>
                </a:solidFill>
                <a:latin typeface="Calibri Light"/>
                <a:ea typeface="Corbel" panose="020B0503020204020204" pitchFamily="34" charset="0"/>
                <a:cs typeface="Times New Roman" panose="02020603050405020304" pitchFamily="18" charset="0"/>
              </a:rPr>
              <a:t> </a:t>
            </a:r>
          </a:p>
          <a:p>
            <a:r>
              <a:rPr lang="en-US" sz="1300" b="1" dirty="0">
                <a:solidFill>
                  <a:srgbClr val="4B4B4B"/>
                </a:solidFill>
                <a:latin typeface="Calibri Light"/>
                <a:ea typeface="Corbel" panose="020B0503020204020204" pitchFamily="34" charset="0"/>
                <a:cs typeface="Times New Roman" panose="02020603050405020304" pitchFamily="18" charset="0"/>
              </a:rPr>
              <a:t>Option c</a:t>
            </a:r>
            <a:r>
              <a:rPr lang="en-US" sz="1300" dirty="0">
                <a:solidFill>
                  <a:srgbClr val="4B4B4B"/>
                </a:solidFill>
                <a:latin typeface="Calibri Light"/>
                <a:ea typeface="Corbel" panose="020B0503020204020204" pitchFamily="34" charset="0"/>
                <a:cs typeface="Times New Roman" panose="02020603050405020304" pitchFamily="18" charset="0"/>
              </a:rPr>
              <a:t>, “an individual who does exciting and interesting things,” describes Polo’s life rather than the possibility he didn’t tell the truth. </a:t>
            </a:r>
          </a:p>
          <a:p>
            <a:r>
              <a:rPr lang="en-US" sz="1300" dirty="0">
                <a:solidFill>
                  <a:srgbClr val="4B4B4B"/>
                </a:solidFill>
                <a:latin typeface="Calibri Light"/>
                <a:ea typeface="Corbel" panose="020B0503020204020204" pitchFamily="34" charset="0"/>
                <a:cs typeface="Times New Roman" panose="02020603050405020304" pitchFamily="18" charset="0"/>
              </a:rPr>
              <a:t> </a:t>
            </a:r>
          </a:p>
          <a:p>
            <a:r>
              <a:rPr lang="en-US" sz="1300" b="1" dirty="0" smtClean="0">
                <a:solidFill>
                  <a:srgbClr val="4B4B4B"/>
                </a:solidFill>
                <a:latin typeface="Calibri Light"/>
                <a:ea typeface="Corbel" panose="020B0503020204020204" pitchFamily="34" charset="0"/>
                <a:cs typeface="Times New Roman" panose="02020603050405020304" pitchFamily="18" charset="0"/>
              </a:rPr>
              <a:t>Option d is the correct answer. </a:t>
            </a:r>
            <a:r>
              <a:rPr lang="en-US" sz="1300" dirty="0">
                <a:solidFill>
                  <a:srgbClr val="4B4B4B"/>
                </a:solidFill>
                <a:latin typeface="Calibri Light"/>
                <a:ea typeface="Corbel" panose="020B0503020204020204" pitchFamily="34" charset="0"/>
                <a:cs typeface="Times New Roman" panose="02020603050405020304" pitchFamily="18" charset="0"/>
              </a:rPr>
              <a:t>“A statement that things are bigger or better than they are” is the definition of the word “exaggeration.” When one makes an exaggeration, one is misrepresenting what really happened, or exaggerating</a:t>
            </a:r>
            <a:r>
              <a:rPr lang="en-US" sz="1300" dirty="0" smtClean="0">
                <a:solidFill>
                  <a:srgbClr val="4B4B4B"/>
                </a:solidFill>
                <a:latin typeface="Calibri Light"/>
                <a:ea typeface="Corbel" panose="020B0503020204020204" pitchFamily="34" charset="0"/>
                <a:cs typeface="Times New Roman" panose="02020603050405020304" pitchFamily="18" charset="0"/>
              </a:rPr>
              <a:t>.</a:t>
            </a:r>
            <a:endParaRPr lang="en-US" b="1" dirty="0" smtClean="0">
              <a:solidFill>
                <a:srgbClr val="204873"/>
              </a:solidFill>
            </a:endParaRPr>
          </a:p>
          <a:p>
            <a:endParaRPr lang="en-US" b="1" dirty="0">
              <a:solidFill>
                <a:srgbClr val="204873"/>
              </a:solidFill>
            </a:endParaRPr>
          </a:p>
        </p:txBody>
      </p:sp>
      <p:sp>
        <p:nvSpPr>
          <p:cNvPr id="15" name="Rectangle 14"/>
          <p:cNvSpPr/>
          <p:nvPr/>
        </p:nvSpPr>
        <p:spPr>
          <a:xfrm>
            <a:off x="2334260" y="1168400"/>
            <a:ext cx="6365240" cy="3302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b="1" dirty="0" smtClean="0"/>
              <a:t>Assessment Item #1</a:t>
            </a:r>
            <a:endParaRPr lang="en-US" sz="1300" b="1" dirty="0"/>
          </a:p>
        </p:txBody>
      </p:sp>
      <p:sp>
        <p:nvSpPr>
          <p:cNvPr id="2" name="Title 1"/>
          <p:cNvSpPr>
            <a:spLocks noGrp="1"/>
          </p:cNvSpPr>
          <p:nvPr>
            <p:ph type="title"/>
          </p:nvPr>
        </p:nvSpPr>
        <p:spPr/>
        <p:txBody>
          <a:bodyPr/>
          <a:lstStyle/>
          <a:p>
            <a:r>
              <a:rPr lang="en-US" dirty="0" smtClean="0"/>
              <a:t>KEY CONCEPTS</a:t>
            </a:r>
            <a:endParaRPr lang="en-US" dirty="0"/>
          </a:p>
        </p:txBody>
      </p:sp>
      <p:pic>
        <p:nvPicPr>
          <p:cNvPr id="12" name="Picture 11" descr="Green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168" y="1923322"/>
            <a:ext cx="4058227" cy="295895"/>
          </a:xfrm>
          <a:prstGeom prst="rect">
            <a:avLst/>
          </a:prstGeom>
        </p:spPr>
      </p:pic>
      <p:pic>
        <p:nvPicPr>
          <p:cNvPr id="13" name="Picture 12" descr="Green circ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421038" y="2766076"/>
            <a:ext cx="1026015" cy="370723"/>
          </a:xfrm>
          <a:prstGeom prst="rect">
            <a:avLst/>
          </a:prstGeom>
        </p:spPr>
      </p:pic>
      <p:pic>
        <p:nvPicPr>
          <p:cNvPr id="14" name="Picture 13" descr="Green cir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9809" y="3476775"/>
            <a:ext cx="1487448" cy="308224"/>
          </a:xfrm>
          <a:prstGeom prst="rect">
            <a:avLst/>
          </a:prstGeom>
        </p:spPr>
      </p:pic>
    </p:spTree>
    <p:custDataLst>
      <p:tags r:id="rId1"/>
    </p:custDataLst>
    <p:extLst>
      <p:ext uri="{BB962C8B-B14F-4D97-AF65-F5344CB8AC3E}">
        <p14:creationId xmlns:p14="http://schemas.microsoft.com/office/powerpoint/2010/main" val="1097658911"/>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8"/>
        <p14:stopEvt time="15079" objId="8"/>
      </p14:showEvtLst>
    </p:ext>
  </p:extLs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3140" t="1" r="40953" b="-3"/>
          <a:stretch/>
        </p:blipFill>
        <p:spPr>
          <a:xfrm rot="19030907" flipV="1">
            <a:off x="4577870" y="4183259"/>
            <a:ext cx="1010653" cy="35844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72206" b="-20837"/>
          <a:stretch/>
        </p:blipFill>
        <p:spPr>
          <a:xfrm rot="1982155">
            <a:off x="2598368" y="3043318"/>
            <a:ext cx="1084285" cy="479918"/>
          </a:xfrm>
          <a:prstGeom prst="rect">
            <a:avLst/>
          </a:prstGeom>
        </p:spPr>
      </p:pic>
      <p:sp>
        <p:nvSpPr>
          <p:cNvPr id="6" name="Rectangle 5"/>
          <p:cNvSpPr/>
          <p:nvPr/>
        </p:nvSpPr>
        <p:spPr>
          <a:xfrm>
            <a:off x="2535537" y="3742851"/>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87764" y="3742851"/>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68607" t="-20884"/>
          <a:stretch/>
        </p:blipFill>
        <p:spPr>
          <a:xfrm rot="13088211">
            <a:off x="6282216" y="3135408"/>
            <a:ext cx="984019" cy="433202"/>
          </a:xfrm>
          <a:prstGeom prst="rect">
            <a:avLst/>
          </a:prstGeom>
        </p:spPr>
      </p:pic>
      <p:sp>
        <p:nvSpPr>
          <p:cNvPr id="9" name="Rectangle 8"/>
          <p:cNvSpPr/>
          <p:nvPr/>
        </p:nvSpPr>
        <p:spPr>
          <a:xfrm>
            <a:off x="620797" y="2178128"/>
            <a:ext cx="2372878"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25565" y="2188404"/>
            <a:ext cx="2372879" cy="166560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ow to design MC item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1107" y="2333079"/>
            <a:ext cx="2120046" cy="1463040"/>
          </a:xfrm>
          <a:prstGeom prst="rect">
            <a:avLst/>
          </a:prstGeom>
        </p:spPr>
      </p:pic>
      <p:pic>
        <p:nvPicPr>
          <p:cNvPr id="12" name="Picture 11" descr="How to use assessment blueprit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6374" y="3853595"/>
            <a:ext cx="2067165" cy="1463040"/>
          </a:xfrm>
          <a:prstGeom prst="rect">
            <a:avLst/>
          </a:prstGeom>
        </p:spPr>
      </p:pic>
      <p:pic>
        <p:nvPicPr>
          <p:cNvPr id="13" name="Picture 12" descr="Types of Assessment Item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6744" y="2296997"/>
            <a:ext cx="1610702" cy="1542991"/>
          </a:xfrm>
          <a:prstGeom prst="rect">
            <a:avLst/>
          </a:prstGeom>
        </p:spPr>
      </p:pic>
      <p:pic>
        <p:nvPicPr>
          <p:cNvPr id="14" name="Picture 13" descr="SR item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2622" y="4010185"/>
            <a:ext cx="2176483" cy="1110861"/>
          </a:xfrm>
          <a:prstGeom prst="rect">
            <a:avLst/>
          </a:prstGeom>
        </p:spPr>
      </p:pic>
    </p:spTree>
    <p:custDataLst>
      <p:tags r:id="rId2"/>
    </p:custDataLst>
    <p:extLst>
      <p:ext uri="{BB962C8B-B14F-4D97-AF65-F5344CB8AC3E}">
        <p14:creationId xmlns:p14="http://schemas.microsoft.com/office/powerpoint/2010/main" val="3960742322"/>
      </p:ext>
    </p:extLst>
  </p:cSld>
  <p:clrMapOvr>
    <a:overrideClrMapping bg1="lt1" tx1="dk1" bg2="lt2" tx2="dk2" accent1="accent1" accent2="accent2" accent3="accent3" accent4="accent4" accent5="accent5" accent6="accent6" hlink="hlink" folHlink="folHlink"/>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23"/>
        <p14:stopEvt time="5323" objId="23"/>
      </p14:showEvtLst>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CHECK FOR UNDERSTANDING</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9" y="1413389"/>
            <a:ext cx="1004498" cy="1011402"/>
          </a:xfrm>
          <a:prstGeom prst="rect">
            <a:avLst/>
          </a:prstGeom>
        </p:spPr>
      </p:pic>
      <p:grpSp>
        <p:nvGrpSpPr>
          <p:cNvPr id="5" name="Group 4"/>
          <p:cNvGrpSpPr/>
          <p:nvPr/>
        </p:nvGrpSpPr>
        <p:grpSpPr>
          <a:xfrm>
            <a:off x="1086240" y="1184369"/>
            <a:ext cx="7603573" cy="1546889"/>
            <a:chOff x="1086240" y="1184369"/>
            <a:chExt cx="7603573" cy="1546889"/>
          </a:xfrm>
        </p:grpSpPr>
        <p:sp>
          <p:nvSpPr>
            <p:cNvPr id="6" name="Rounded Rectangle 5"/>
            <p:cNvSpPr/>
            <p:nvPr/>
          </p:nvSpPr>
          <p:spPr>
            <a:xfrm>
              <a:off x="2169559" y="1184369"/>
              <a:ext cx="6520254"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50800" defTabSz="889000">
                <a:lnSpc>
                  <a:spcPct val="90000"/>
                </a:lnSpc>
                <a:spcBef>
                  <a:spcPct val="0"/>
                </a:spcBef>
              </a:pPr>
              <a:r>
                <a:rPr lang="en-US" sz="2400" dirty="0" smtClean="0">
                  <a:solidFill>
                    <a:srgbClr val="4B4B4B"/>
                  </a:solidFill>
                  <a:latin typeface="Calibri Light"/>
                  <a:cs typeface="Calibri Light"/>
                </a:rPr>
                <a:t>Define what a </a:t>
              </a:r>
              <a:r>
                <a:rPr lang="en-US" sz="2400" b="1" dirty="0" smtClean="0">
                  <a:solidFill>
                    <a:schemeClr val="accent4"/>
                  </a:solidFill>
                  <a:latin typeface="Calibri Light"/>
                  <a:cs typeface="Calibri Light"/>
                </a:rPr>
                <a:t>SELECTED-RESPONSE </a:t>
              </a:r>
              <a:r>
                <a:rPr lang="en-US" sz="2400" dirty="0" smtClean="0">
                  <a:solidFill>
                    <a:srgbClr val="4B4B4B"/>
                  </a:solidFill>
                  <a:latin typeface="Calibri Light"/>
                  <a:cs typeface="Calibri Light"/>
                </a:rPr>
                <a:t>item is</a:t>
              </a:r>
              <a:endParaRPr lang="en-US" sz="2400" b="1" dirty="0" smtClean="0">
                <a:solidFill>
                  <a:srgbClr val="588DC1"/>
                </a:solidFill>
                <a:latin typeface="Calibri Light"/>
                <a:cs typeface="Calibri Ligh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40" y="1184369"/>
              <a:ext cx="1147042" cy="1070163"/>
            </a:xfrm>
            <a:prstGeom prst="rect">
              <a:avLst/>
            </a:prstGeom>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8" y="5125196"/>
            <a:ext cx="1004498" cy="1011402"/>
          </a:xfrm>
          <a:prstGeom prst="rect">
            <a:avLst/>
          </a:prstGeom>
        </p:spPr>
      </p:pic>
      <p:grpSp>
        <p:nvGrpSpPr>
          <p:cNvPr id="9" name="Group 8"/>
          <p:cNvGrpSpPr/>
          <p:nvPr/>
        </p:nvGrpSpPr>
        <p:grpSpPr>
          <a:xfrm>
            <a:off x="1086239" y="4877478"/>
            <a:ext cx="7627092" cy="1546889"/>
            <a:chOff x="1086239" y="4877478"/>
            <a:chExt cx="7627092" cy="1546889"/>
          </a:xfrm>
        </p:grpSpPr>
        <p:sp>
          <p:nvSpPr>
            <p:cNvPr id="10" name="Rounded Rectangle 9"/>
            <p:cNvSpPr/>
            <p:nvPr/>
          </p:nvSpPr>
          <p:spPr>
            <a:xfrm>
              <a:off x="2157468" y="4877478"/>
              <a:ext cx="6555863"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119063" defTabSz="889000">
                <a:lnSpc>
                  <a:spcPct val="90000"/>
                </a:lnSpc>
                <a:spcBef>
                  <a:spcPct val="0"/>
                </a:spcBef>
              </a:pPr>
              <a:r>
                <a:rPr lang="en-US" sz="2400" dirty="0" smtClean="0">
                  <a:solidFill>
                    <a:srgbClr val="4B4B4B"/>
                  </a:solidFill>
                  <a:latin typeface="Calibri Light"/>
                  <a:cs typeface="Calibri Light"/>
                </a:rPr>
                <a:t>Use the </a:t>
              </a:r>
              <a:r>
                <a:rPr lang="en-US" sz="2400" b="1" dirty="0" smtClean="0">
                  <a:solidFill>
                    <a:schemeClr val="accent4"/>
                  </a:solidFill>
                  <a:latin typeface="Calibri Light"/>
                  <a:cs typeface="Calibri Light"/>
                </a:rPr>
                <a:t>ASSESSMENT BLUEPRINT </a:t>
              </a:r>
              <a:r>
                <a:rPr lang="en-US" sz="2400" dirty="0" smtClean="0">
                  <a:solidFill>
                    <a:srgbClr val="4B4B4B"/>
                  </a:solidFill>
                  <a:latin typeface="Calibri Light"/>
                  <a:cs typeface="Calibri Light"/>
                </a:rPr>
                <a:t>to help you design assessment items</a:t>
              </a:r>
              <a:endParaRPr lang="en-US" sz="2400" b="1" dirty="0">
                <a:solidFill>
                  <a:schemeClr val="accent4"/>
                </a:solidFill>
                <a:latin typeface="Calibri Light"/>
                <a:cs typeface="Calibri Light"/>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39" y="4896176"/>
              <a:ext cx="1147042" cy="1070163"/>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8" y="2650359"/>
            <a:ext cx="1004498" cy="1011402"/>
          </a:xfrm>
          <a:prstGeom prst="rect">
            <a:avLst/>
          </a:prstGeom>
        </p:spPr>
      </p:pic>
      <p:grpSp>
        <p:nvGrpSpPr>
          <p:cNvPr id="13" name="Group 12"/>
          <p:cNvGrpSpPr/>
          <p:nvPr/>
        </p:nvGrpSpPr>
        <p:grpSpPr>
          <a:xfrm>
            <a:off x="1086239" y="2385806"/>
            <a:ext cx="7615332" cy="1529755"/>
            <a:chOff x="1086239" y="2385806"/>
            <a:chExt cx="7615332" cy="1529755"/>
          </a:xfrm>
        </p:grpSpPr>
        <p:sp>
          <p:nvSpPr>
            <p:cNvPr id="14" name="Rounded Rectangle 13"/>
            <p:cNvSpPr/>
            <p:nvPr/>
          </p:nvSpPr>
          <p:spPr>
            <a:xfrm>
              <a:off x="2233282" y="2385806"/>
              <a:ext cx="6468289" cy="1529755"/>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defTabSz="889000">
                <a:lnSpc>
                  <a:spcPct val="90000"/>
                </a:lnSpc>
                <a:spcBef>
                  <a:spcPct val="0"/>
                </a:spcBef>
              </a:pPr>
              <a:r>
                <a:rPr lang="en-US" sz="2400" dirty="0" smtClean="0">
                  <a:solidFill>
                    <a:srgbClr val="4B4B4B"/>
                  </a:solidFill>
                  <a:latin typeface="Calibri Light"/>
                  <a:cs typeface="Calibri Light"/>
                </a:rPr>
                <a:t>Identify the </a:t>
              </a:r>
              <a:r>
                <a:rPr lang="en-US" sz="2400" b="1" dirty="0" smtClean="0">
                  <a:solidFill>
                    <a:schemeClr val="accent4"/>
                  </a:solidFill>
                  <a:latin typeface="Calibri Light"/>
                  <a:cs typeface="Calibri Light"/>
                </a:rPr>
                <a:t>BENEFITS</a:t>
              </a:r>
              <a:r>
                <a:rPr lang="en-US" sz="2400" dirty="0" smtClean="0">
                  <a:solidFill>
                    <a:srgbClr val="4B4B4B"/>
                  </a:solidFill>
                  <a:latin typeface="Calibri Light"/>
                  <a:cs typeface="Calibri Light"/>
                </a:rPr>
                <a:t> and </a:t>
              </a:r>
              <a:r>
                <a:rPr lang="en-US" sz="2400" b="1" dirty="0" smtClean="0">
                  <a:solidFill>
                    <a:schemeClr val="accent4"/>
                  </a:solidFill>
                  <a:latin typeface="Calibri Light"/>
                  <a:cs typeface="Calibri Light"/>
                </a:rPr>
                <a:t>CHALLENGES </a:t>
              </a:r>
              <a:r>
                <a:rPr lang="en-US" sz="2400" dirty="0" smtClean="0">
                  <a:solidFill>
                    <a:srgbClr val="4B4B4B"/>
                  </a:solidFill>
                  <a:latin typeface="Calibri Light"/>
                  <a:cs typeface="Calibri Light"/>
                </a:rPr>
                <a:t>that selected-response items present</a:t>
              </a:r>
              <a:endParaRPr lang="en-US" sz="2400" b="1" dirty="0">
                <a:solidFill>
                  <a:schemeClr val="accent4"/>
                </a:solidFill>
                <a:latin typeface="Calibri Light"/>
                <a:cs typeface="Calibri Light"/>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39" y="2421339"/>
              <a:ext cx="1147042" cy="1070163"/>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27409" y="3891819"/>
            <a:ext cx="1004498" cy="1011402"/>
          </a:xfrm>
          <a:prstGeom prst="rect">
            <a:avLst/>
          </a:prstGeom>
        </p:spPr>
      </p:pic>
      <p:grpSp>
        <p:nvGrpSpPr>
          <p:cNvPr id="17" name="Group 16"/>
          <p:cNvGrpSpPr/>
          <p:nvPr/>
        </p:nvGrpSpPr>
        <p:grpSpPr>
          <a:xfrm>
            <a:off x="1086240" y="3606168"/>
            <a:ext cx="7603572" cy="1546889"/>
            <a:chOff x="1086240" y="3606168"/>
            <a:chExt cx="7603572" cy="1546889"/>
          </a:xfrm>
        </p:grpSpPr>
        <p:sp>
          <p:nvSpPr>
            <p:cNvPr id="18" name="Rounded Rectangle 17"/>
            <p:cNvSpPr/>
            <p:nvPr/>
          </p:nvSpPr>
          <p:spPr>
            <a:xfrm>
              <a:off x="2135695" y="3606168"/>
              <a:ext cx="6554117"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119063" defTabSz="889000">
                <a:lnSpc>
                  <a:spcPct val="90000"/>
                </a:lnSpc>
                <a:spcBef>
                  <a:spcPct val="0"/>
                </a:spcBef>
              </a:pPr>
              <a:r>
                <a:rPr lang="en-US" sz="2400" dirty="0" smtClean="0">
                  <a:solidFill>
                    <a:srgbClr val="4B4B4B"/>
                  </a:solidFill>
                  <a:latin typeface="Calibri Light"/>
                  <a:cs typeface="Calibri Light"/>
                </a:rPr>
                <a:t>Know the </a:t>
              </a:r>
              <a:r>
                <a:rPr lang="en-US" sz="2400" b="1" dirty="0" smtClean="0">
                  <a:solidFill>
                    <a:schemeClr val="accent4"/>
                  </a:solidFill>
                  <a:latin typeface="Calibri Light"/>
                  <a:cs typeface="Calibri Light"/>
                </a:rPr>
                <a:t>FOUR PARTS </a:t>
              </a:r>
              <a:r>
                <a:rPr lang="en-US" sz="2400" dirty="0" smtClean="0">
                  <a:solidFill>
                    <a:srgbClr val="4B4B4B"/>
                  </a:solidFill>
                  <a:latin typeface="Calibri Light"/>
                  <a:cs typeface="Calibri Light"/>
                </a:rPr>
                <a:t>of a well-designed </a:t>
              </a:r>
              <a:r>
                <a:rPr lang="en-US" sz="2400" b="1" dirty="0" smtClean="0">
                  <a:solidFill>
                    <a:schemeClr val="accent4"/>
                  </a:solidFill>
                  <a:latin typeface="Calibri Light"/>
                  <a:cs typeface="Calibri Light"/>
                </a:rPr>
                <a:t>MULTIPLE-CHOICE </a:t>
              </a:r>
              <a:r>
                <a:rPr lang="en-US" sz="2400" dirty="0" smtClean="0">
                  <a:solidFill>
                    <a:srgbClr val="4B4B4B"/>
                  </a:solidFill>
                  <a:latin typeface="Calibri Light"/>
                  <a:cs typeface="Calibri Light"/>
                </a:rPr>
                <a:t>item</a:t>
              </a:r>
              <a:endParaRPr lang="en-US" sz="2400" b="1" dirty="0">
                <a:solidFill>
                  <a:schemeClr val="accent4"/>
                </a:solidFill>
                <a:latin typeface="Calibri Light"/>
                <a:cs typeface="Calibri Light"/>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240" y="3662799"/>
              <a:ext cx="1147042" cy="1070163"/>
            </a:xfrm>
            <a:prstGeom prst="rect">
              <a:avLst/>
            </a:prstGeom>
          </p:spPr>
        </p:pic>
      </p:grpSp>
    </p:spTree>
    <p:custDataLst>
      <p:tags r:id="rId1"/>
    </p:custDataLst>
    <p:extLst>
      <p:ext uri="{BB962C8B-B14F-4D97-AF65-F5344CB8AC3E}">
        <p14:creationId xmlns:p14="http://schemas.microsoft.com/office/powerpoint/2010/main" val="3447431443"/>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
        <p14:stopEvt time="21173" objId="3"/>
      </p14:showEvtLst>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pic>
        <p:nvPicPr>
          <p:cNvPr id="3" name="Picture 2" descr="Assessment Ite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396" y="3866367"/>
            <a:ext cx="6295209" cy="180675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7476" y="2269982"/>
            <a:ext cx="2089049" cy="1540476"/>
          </a:xfrm>
          <a:prstGeom prst="rect">
            <a:avLst/>
          </a:prstGeom>
          <a:effectLst>
            <a:outerShdw blurRad="63500" sx="101000" sy="101000" algn="ctr" rotWithShape="0">
              <a:prstClr val="black">
                <a:alpha val="40000"/>
              </a:prstClr>
            </a:outerShdw>
          </a:effectLst>
        </p:spPr>
      </p:pic>
    </p:spTree>
    <p:extLst>
      <p:ext uri="{BB962C8B-B14F-4D97-AF65-F5344CB8AC3E}">
        <p14:creationId xmlns:p14="http://schemas.microsoft.com/office/powerpoint/2010/main" val="3872548468"/>
      </p:ext>
    </p:extLst>
  </p:cSld>
  <p:clrMapOvr>
    <a:masterClrMapping/>
  </p:clrMapOvr>
  <p:transition advTm="0">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buFont typeface="+mj-lt"/>
              <a:buAutoNum type="arabicPeriod"/>
            </a:pPr>
            <a:r>
              <a:rPr lang="en-US" sz="2100" dirty="0">
                <a:solidFill>
                  <a:srgbClr val="404040"/>
                </a:solidFill>
                <a:latin typeface="Calibri Light"/>
              </a:rPr>
              <a:t>Describe one benefit and one challenge </a:t>
            </a:r>
            <a:r>
              <a:rPr lang="en-US" sz="2100" dirty="0" smtClean="0">
                <a:solidFill>
                  <a:srgbClr val="404040"/>
                </a:solidFill>
                <a:latin typeface="Calibri Light"/>
              </a:rPr>
              <a:t>of selected-response </a:t>
            </a:r>
            <a:r>
              <a:rPr lang="en-US" sz="2100" dirty="0">
                <a:solidFill>
                  <a:srgbClr val="404040"/>
                </a:solidFill>
                <a:latin typeface="Calibri Light"/>
              </a:rPr>
              <a:t>items.</a:t>
            </a:r>
            <a:endParaRPr lang="en-US" sz="2100" dirty="0" smtClean="0">
              <a:solidFill>
                <a:srgbClr val="404040"/>
              </a:solidFill>
              <a:latin typeface="Calibri Light"/>
            </a:endParaRP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928437" y="3518568"/>
            <a:ext cx="7315200" cy="2262438"/>
            <a:chOff x="928437" y="3808496"/>
            <a:chExt cx="7315200" cy="2262438"/>
          </a:xfrm>
        </p:grpSpPr>
        <p:cxnSp>
          <p:nvCxnSpPr>
            <p:cNvPr id="6" name="Straight Connector 5"/>
            <p:cNvCxnSpPr/>
            <p:nvPr/>
          </p:nvCxnSpPr>
          <p:spPr>
            <a:xfrm>
              <a:off x="928437" y="380849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8437" y="425767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8437" y="471838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8437" y="516104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8437" y="561022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8437" y="607093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21397" y="1280253"/>
            <a:ext cx="7612158" cy="822960"/>
            <a:chOff x="621397" y="1280253"/>
            <a:chExt cx="7612158" cy="822960"/>
          </a:xfrm>
        </p:grpSpPr>
        <p:sp>
          <p:nvSpPr>
            <p:cNvPr id="17" name="Rectangle 16"/>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pic>
          <p:nvPicPr>
            <p:cNvPr id="22" name="Picture 21" descr="Assessment Ite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spTree>
    <p:custDataLst>
      <p:tags r:id="rId1"/>
    </p:custDataLst>
    <p:extLst>
      <p:ext uri="{BB962C8B-B14F-4D97-AF65-F5344CB8AC3E}">
        <p14:creationId xmlns:p14="http://schemas.microsoft.com/office/powerpoint/2010/main" val="1560979197"/>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0" objId="26"/>
        <p14:stopEvt time="12468" objId="26"/>
      </p14:showEvtLst>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7" name="Rounded Rectangle 6"/>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buFont typeface="+mj-lt"/>
              <a:buAutoNum type="arabicPeriod"/>
            </a:pPr>
            <a:r>
              <a:rPr lang="en-US" sz="2100" dirty="0">
                <a:solidFill>
                  <a:srgbClr val="404040"/>
                </a:solidFill>
                <a:latin typeface="Calibri Light"/>
              </a:rPr>
              <a:t>Describe one benefit and one challenge </a:t>
            </a:r>
            <a:r>
              <a:rPr lang="en-US" sz="2100" dirty="0" smtClean="0">
                <a:solidFill>
                  <a:srgbClr val="404040"/>
                </a:solidFill>
                <a:latin typeface="Calibri Light"/>
              </a:rPr>
              <a:t>of selected-response </a:t>
            </a:r>
            <a:r>
              <a:rPr lang="en-US" sz="2100" dirty="0">
                <a:solidFill>
                  <a:srgbClr val="404040"/>
                </a:solidFill>
                <a:latin typeface="Calibri Light"/>
              </a:rPr>
              <a:t>items.</a:t>
            </a:r>
            <a:endParaRPr lang="en-US" sz="2100" dirty="0" smtClean="0">
              <a:solidFill>
                <a:srgbClr val="404040"/>
              </a:solidFill>
              <a:latin typeface="Calibri Light"/>
            </a:endParaRPr>
          </a:p>
        </p:txBody>
      </p:sp>
      <p:grpSp>
        <p:nvGrpSpPr>
          <p:cNvPr id="8" name="Group 7"/>
          <p:cNvGrpSpPr/>
          <p:nvPr/>
        </p:nvGrpSpPr>
        <p:grpSpPr>
          <a:xfrm>
            <a:off x="621397" y="1280253"/>
            <a:ext cx="7612158" cy="822960"/>
            <a:chOff x="621397" y="1280253"/>
            <a:chExt cx="7612158" cy="822960"/>
          </a:xfrm>
        </p:grpSpPr>
        <p:sp>
          <p:nvSpPr>
            <p:cNvPr id="9" name="Rectangle 8"/>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pic>
          <p:nvPicPr>
            <p:cNvPr id="11" name="Picture 10"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grpSp>
        <p:nvGrpSpPr>
          <p:cNvPr id="20" name="Group 19"/>
          <p:cNvGrpSpPr/>
          <p:nvPr/>
        </p:nvGrpSpPr>
        <p:grpSpPr>
          <a:xfrm>
            <a:off x="4940710" y="3351667"/>
            <a:ext cx="3503832" cy="2949592"/>
            <a:chOff x="4940710" y="3351667"/>
            <a:chExt cx="3503832" cy="2949592"/>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1401" y="3351667"/>
              <a:ext cx="3223141" cy="2949592"/>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0710" y="4922672"/>
              <a:ext cx="811121" cy="298263"/>
            </a:xfrm>
            <a:prstGeom prst="rect">
              <a:avLst/>
            </a:prstGeom>
          </p:spPr>
        </p:pic>
        <p:grpSp>
          <p:nvGrpSpPr>
            <p:cNvPr id="23" name="Group 22"/>
            <p:cNvGrpSpPr/>
            <p:nvPr/>
          </p:nvGrpSpPr>
          <p:grpSpPr>
            <a:xfrm>
              <a:off x="5848919" y="3594048"/>
              <a:ext cx="1968103" cy="1602980"/>
              <a:chOff x="3644293" y="1554311"/>
              <a:chExt cx="2020824" cy="1645920"/>
            </a:xfrm>
          </p:grpSpPr>
          <p:pic>
            <p:nvPicPr>
              <p:cNvPr id="24" name="Picture 23"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25" name="Picture 24" descr="Green square.png"/>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grpSp>
      <p:pic>
        <p:nvPicPr>
          <p:cNvPr id="26" name="Picture 25" descr="Screen Shot 2015-04-12 at 8.05.23 A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9996" y="3751074"/>
            <a:ext cx="1635853" cy="1188720"/>
          </a:xfrm>
          <a:prstGeom prst="rect">
            <a:avLst/>
          </a:prstGeom>
        </p:spPr>
      </p:pic>
    </p:spTree>
    <p:extLst>
      <p:ext uri="{BB962C8B-B14F-4D97-AF65-F5344CB8AC3E}">
        <p14:creationId xmlns:p14="http://schemas.microsoft.com/office/powerpoint/2010/main" val="3121235280"/>
      </p:ext>
    </p:extLst>
  </p:cSld>
  <p:clrMapOvr>
    <a:masterClrMapping/>
  </p:clrMapOvr>
  <p:transition advTm="8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6" name="Picture 35" descr="Research pap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1904" y="4351790"/>
            <a:ext cx="1666731" cy="1093893"/>
          </a:xfrm>
          <a:prstGeom prst="rect">
            <a:avLst/>
          </a:prstGeom>
        </p:spPr>
      </p:pic>
      <p:pic>
        <p:nvPicPr>
          <p:cNvPr id="37" name="Picture 36" descr="Speec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8557" y="3775798"/>
            <a:ext cx="2109417" cy="1117151"/>
          </a:xfrm>
          <a:prstGeom prst="rect">
            <a:avLst/>
          </a:prstGeom>
        </p:spPr>
      </p:pic>
      <p:pic>
        <p:nvPicPr>
          <p:cNvPr id="38" name="Picture 37" descr="Experimen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4267" y="3048767"/>
            <a:ext cx="2237126" cy="1184806"/>
          </a:xfrm>
          <a:prstGeom prst="rect">
            <a:avLst/>
          </a:prstGeom>
        </p:spPr>
      </p:pic>
      <p:pic>
        <p:nvPicPr>
          <p:cNvPr id="39" name="Picture 38" descr="Extended Respons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4284" y="1290320"/>
            <a:ext cx="2229474" cy="1180754"/>
          </a:xfrm>
          <a:prstGeom prst="rect">
            <a:avLst/>
          </a:prstGeom>
        </p:spPr>
      </p:pic>
      <p:grpSp>
        <p:nvGrpSpPr>
          <p:cNvPr id="40" name="Group 39"/>
          <p:cNvGrpSpPr/>
          <p:nvPr/>
        </p:nvGrpSpPr>
        <p:grpSpPr>
          <a:xfrm>
            <a:off x="2395579" y="4735907"/>
            <a:ext cx="1947953" cy="1550593"/>
            <a:chOff x="6679712" y="4735907"/>
            <a:chExt cx="1947953" cy="1550593"/>
          </a:xfrm>
        </p:grpSpPr>
        <p:grpSp>
          <p:nvGrpSpPr>
            <p:cNvPr id="41" name="Group 40"/>
            <p:cNvGrpSpPr/>
            <p:nvPr/>
          </p:nvGrpSpPr>
          <p:grpSpPr>
            <a:xfrm>
              <a:off x="7141324" y="4735907"/>
              <a:ext cx="1018438" cy="769716"/>
              <a:chOff x="2913059" y="4751163"/>
              <a:chExt cx="1018438" cy="769716"/>
            </a:xfrm>
          </p:grpSpPr>
          <p:cxnSp>
            <p:nvCxnSpPr>
              <p:cNvPr id="52" name="Straight Connector 51"/>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913059" y="519354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907204" y="519227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913059" y="517906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7712777" y="5367379"/>
              <a:ext cx="914888" cy="914888"/>
              <a:chOff x="609076" y="1253765"/>
              <a:chExt cx="2286000" cy="2286000"/>
            </a:xfrm>
          </p:grpSpPr>
          <p:sp>
            <p:nvSpPr>
              <p:cNvPr id="50" name="Rounded Rectangle 49"/>
              <p:cNvSpPr/>
              <p:nvPr/>
            </p:nvSpPr>
            <p:spPr>
              <a:xfrm>
                <a:off x="609076" y="1253765"/>
                <a:ext cx="2286000" cy="2286000"/>
              </a:xfrm>
              <a:prstGeom prst="roundRect">
                <a:avLst>
                  <a:gd name="adj" fmla="val 8149"/>
                </a:avLst>
              </a:prstGeom>
              <a:solidFill>
                <a:srgbClr val="6B0B0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descr="Rubric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3674" y="2861040"/>
                <a:ext cx="1095320" cy="658369"/>
              </a:xfrm>
              <a:prstGeom prst="rect">
                <a:avLst/>
              </a:prstGeom>
            </p:spPr>
          </p:pic>
        </p:grpSp>
        <p:grpSp>
          <p:nvGrpSpPr>
            <p:cNvPr id="43" name="Group 42"/>
            <p:cNvGrpSpPr/>
            <p:nvPr/>
          </p:nvGrpSpPr>
          <p:grpSpPr>
            <a:xfrm>
              <a:off x="6679712" y="5371612"/>
              <a:ext cx="914888" cy="914888"/>
              <a:chOff x="4571512" y="5371612"/>
              <a:chExt cx="914888" cy="914888"/>
            </a:xfrm>
          </p:grpSpPr>
          <p:sp>
            <p:nvSpPr>
              <p:cNvPr id="46" name="Rounded Rectangle 45"/>
              <p:cNvSpPr/>
              <p:nvPr/>
            </p:nvSpPr>
            <p:spPr>
              <a:xfrm>
                <a:off x="4571512" y="5371612"/>
                <a:ext cx="914888" cy="914888"/>
              </a:xfrm>
              <a:prstGeom prst="roundRect">
                <a:avLst>
                  <a:gd name="adj" fmla="val 8149"/>
                </a:avLst>
              </a:prstGeom>
              <a:solidFill>
                <a:schemeClr val="accent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4626323" y="5494427"/>
                <a:ext cx="812420" cy="783926"/>
                <a:chOff x="3496023" y="5494427"/>
                <a:chExt cx="812420" cy="783926"/>
              </a:xfrm>
            </p:grpSpPr>
            <p:pic>
              <p:nvPicPr>
                <p:cNvPr id="48" name="Picture 47" descr="Scoring Guide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pic>
          <p:nvPicPr>
            <p:cNvPr id="44" name="Picture 43" descr="Small rubric tabl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1146" y="5516034"/>
              <a:ext cx="450485" cy="461963"/>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23611" y="5493808"/>
              <a:ext cx="576420" cy="545465"/>
            </a:xfrm>
            <a:prstGeom prst="rect">
              <a:avLst/>
            </a:prstGeom>
            <a:effectLst>
              <a:outerShdw blurRad="63500" sx="101000" sy="101000" algn="ctr" rotWithShape="0">
                <a:prstClr val="black">
                  <a:alpha val="40000"/>
                </a:prstClr>
              </a:outerShdw>
            </a:effectLst>
          </p:spPr>
        </p:pic>
      </p:grpSp>
      <p:grpSp>
        <p:nvGrpSpPr>
          <p:cNvPr id="56" name="Group 55"/>
          <p:cNvGrpSpPr/>
          <p:nvPr/>
        </p:nvGrpSpPr>
        <p:grpSpPr>
          <a:xfrm>
            <a:off x="2406882" y="3055365"/>
            <a:ext cx="1936058" cy="1812455"/>
            <a:chOff x="6691015" y="3055365"/>
            <a:chExt cx="1936058" cy="1812455"/>
          </a:xfrm>
        </p:grpSpPr>
        <p:cxnSp>
          <p:nvCxnSpPr>
            <p:cNvPr id="57" name="Straight Connector 56"/>
            <p:cNvCxnSpPr/>
            <p:nvPr/>
          </p:nvCxnSpPr>
          <p:spPr>
            <a:xfrm flipV="1">
              <a:off x="7626659" y="3055365"/>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6691015" y="3384575"/>
              <a:ext cx="1936058" cy="1483245"/>
            </a:xfrm>
            <a:prstGeom prst="roundRect">
              <a:avLst>
                <a:gd name="adj" fmla="val 10440"/>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Students create products or </a:t>
              </a:r>
              <a:r>
                <a:rPr lang="en-US" sz="1600" dirty="0" smtClean="0"/>
                <a:t>perform </a:t>
              </a:r>
              <a:r>
                <a:rPr lang="en-US" sz="1600" dirty="0"/>
                <a:t>tasks to show their mastery of a particular skill</a:t>
              </a:r>
            </a:p>
          </p:txBody>
        </p:sp>
      </p:grpSp>
      <p:grpSp>
        <p:nvGrpSpPr>
          <p:cNvPr id="59" name="Group 58"/>
          <p:cNvGrpSpPr/>
          <p:nvPr/>
        </p:nvGrpSpPr>
        <p:grpSpPr>
          <a:xfrm>
            <a:off x="2402754" y="1236502"/>
            <a:ext cx="1938527" cy="1938527"/>
            <a:chOff x="6435141" y="4698925"/>
            <a:chExt cx="1605997" cy="1605998"/>
          </a:xfrm>
        </p:grpSpPr>
        <p:grpSp>
          <p:nvGrpSpPr>
            <p:cNvPr id="60" name="Group 59"/>
            <p:cNvGrpSpPr/>
            <p:nvPr/>
          </p:nvGrpSpPr>
          <p:grpSpPr>
            <a:xfrm>
              <a:off x="6435141" y="4698925"/>
              <a:ext cx="1605997" cy="1605998"/>
              <a:chOff x="3069533" y="3906975"/>
              <a:chExt cx="2286000" cy="2286000"/>
            </a:xfrm>
          </p:grpSpPr>
          <p:sp>
            <p:nvSpPr>
              <p:cNvPr id="62" name="Rounded Rectangle 61"/>
              <p:cNvSpPr/>
              <p:nvPr/>
            </p:nvSpPr>
            <p:spPr>
              <a:xfrm>
                <a:off x="3069533" y="3906975"/>
                <a:ext cx="2286000" cy="2286000"/>
              </a:xfrm>
              <a:prstGeom prst="roundRect">
                <a:avLst>
                  <a:gd name="adj" fmla="val 8797"/>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61" name="Picture 60" descr="Performance tasks whit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20033" y="5864656"/>
              <a:ext cx="1222413" cy="338328"/>
            </a:xfrm>
            <a:prstGeom prst="rect">
              <a:avLst/>
            </a:prstGeom>
          </p:spPr>
        </p:pic>
      </p:grpSp>
      <p:sp>
        <p:nvSpPr>
          <p:cNvPr id="64" name="TextBox 63"/>
          <p:cNvSpPr txBox="1"/>
          <p:nvPr/>
        </p:nvSpPr>
        <p:spPr>
          <a:xfrm>
            <a:off x="4496537" y="5503830"/>
            <a:ext cx="4248320" cy="861774"/>
          </a:xfrm>
          <a:prstGeom prst="rect">
            <a:avLst/>
          </a:prstGeom>
          <a:noFill/>
        </p:spPr>
        <p:txBody>
          <a:bodyPr wrap="square" rtlCol="0">
            <a:spAutoFit/>
          </a:bodyPr>
          <a:lstStyle/>
          <a:p>
            <a:pPr lvl="0"/>
            <a:r>
              <a:rPr lang="en-US" sz="1000" b="1" dirty="0" smtClean="0">
                <a:ea typeface="Corbel" panose="020B0503020204020204" pitchFamily="34" charset="0"/>
                <a:cs typeface="Calibri"/>
              </a:rPr>
              <a:t>Sources</a:t>
            </a:r>
            <a:r>
              <a:rPr lang="en-US" sz="1000" dirty="0" smtClean="0">
                <a:ea typeface="Corbel" panose="020B0503020204020204" pitchFamily="34" charset="0"/>
                <a:cs typeface="Calibri"/>
              </a:rPr>
              <a:t>: </a:t>
            </a:r>
            <a:r>
              <a:rPr lang="en-US" sz="1000" dirty="0">
                <a:cs typeface="Calibri"/>
              </a:rPr>
              <a:t>Kansas State Department of Education, Assessment Literacy Project; Ohio Department of Education, “How to Design and Select Quality Assessments;” Relay Graduate School of Education, </a:t>
            </a:r>
            <a:r>
              <a:rPr lang="en-US" sz="1000" i="1" dirty="0">
                <a:cs typeface="Calibri"/>
              </a:rPr>
              <a:t>Designing and Evaluating Assessments </a:t>
            </a:r>
            <a:r>
              <a:rPr lang="en-US" sz="1000" dirty="0">
                <a:cs typeface="Calibri"/>
              </a:rPr>
              <a:t>(2014); Rhode Island Department of Education, “Deepening Assessment Literacy.” </a:t>
            </a:r>
            <a:endParaRPr lang="en-US" sz="1000" dirty="0">
              <a:ea typeface="Corbel" panose="020B0503020204020204" pitchFamily="34" charset="0"/>
              <a:cs typeface="Calibri"/>
            </a:endParaRPr>
          </a:p>
        </p:txBody>
      </p:sp>
      <p:pic>
        <p:nvPicPr>
          <p:cNvPr id="65" name="Picture 6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88781" y="2041026"/>
            <a:ext cx="1677017" cy="890156"/>
          </a:xfrm>
          <a:prstGeom prst="rect">
            <a:avLst/>
          </a:prstGeom>
        </p:spPr>
      </p:pic>
    </p:spTree>
    <p:custDataLst>
      <p:tags r:id="rId1"/>
    </p:custDataLst>
    <p:extLst>
      <p:ext uri="{BB962C8B-B14F-4D97-AF65-F5344CB8AC3E}">
        <p14:creationId xmlns:p14="http://schemas.microsoft.com/office/powerpoint/2010/main" val="3978391335"/>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34"/>
        <p14:stopEvt time="28772" objId="34"/>
      </p14:showEvtLst>
    </p:ext>
  </p:extLs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buFont typeface="+mj-lt"/>
              <a:buAutoNum type="arabicPeriod"/>
            </a:pPr>
            <a:r>
              <a:rPr lang="en-US" sz="2100" dirty="0">
                <a:solidFill>
                  <a:srgbClr val="404040"/>
                </a:solidFill>
                <a:latin typeface="Calibri Light"/>
              </a:rPr>
              <a:t>Describe one benefit and one challenge </a:t>
            </a:r>
            <a:r>
              <a:rPr lang="en-US" sz="2100" dirty="0" smtClean="0">
                <a:solidFill>
                  <a:srgbClr val="404040"/>
                </a:solidFill>
                <a:latin typeface="Calibri Light"/>
              </a:rPr>
              <a:t>of selected</a:t>
            </a:r>
            <a:r>
              <a:rPr lang="en-US" sz="2100" dirty="0">
                <a:solidFill>
                  <a:srgbClr val="404040"/>
                </a:solidFill>
                <a:latin typeface="Calibri Light"/>
              </a:rPr>
              <a:t>-response items.</a:t>
            </a:r>
          </a:p>
          <a:p>
            <a:endParaRPr lang="en-US" sz="2100" dirty="0">
              <a:solidFill>
                <a:srgbClr val="404040"/>
              </a:solidFill>
              <a:latin typeface="Calibri Light"/>
            </a:endParaRPr>
          </a:p>
          <a:p>
            <a:pPr lvl="1"/>
            <a:r>
              <a:rPr lang="en-US" sz="2100" i="1" dirty="0">
                <a:solidFill>
                  <a:schemeClr val="accent4">
                    <a:lumMod val="75000"/>
                  </a:schemeClr>
                </a:solidFill>
                <a:latin typeface="Calibri Light"/>
              </a:rPr>
              <a:t>Selected-response items are efficient. You can use selected-response items to assess a range of student knowledge and skills, and you can score them faster than other types of items. However, students can guess the answer to selected-response items, which makes the results less accurate. </a:t>
            </a:r>
          </a:p>
          <a:p>
            <a:endParaRPr lang="en-US" sz="2100" dirty="0">
              <a:solidFill>
                <a:srgbClr val="404040"/>
              </a:solidFill>
              <a:latin typeface="Calibri Light"/>
            </a:endParaRP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21397" y="1280253"/>
            <a:ext cx="7612158" cy="822960"/>
            <a:chOff x="621397" y="1280253"/>
            <a:chExt cx="7612158" cy="822960"/>
          </a:xfrm>
        </p:grpSpPr>
        <p:grpSp>
          <p:nvGrpSpPr>
            <p:cNvPr id="15" name="Group 14"/>
            <p:cNvGrpSpPr/>
            <p:nvPr/>
          </p:nvGrpSpPr>
          <p:grpSpPr>
            <a:xfrm>
              <a:off x="621397" y="1280253"/>
              <a:ext cx="7612158" cy="822960"/>
              <a:chOff x="621397" y="1280253"/>
              <a:chExt cx="7612158" cy="822960"/>
            </a:xfrm>
          </p:grpSpPr>
          <p:sp>
            <p:nvSpPr>
              <p:cNvPr id="17" name="Rectangle 16"/>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grpSp>
        <p:pic>
          <p:nvPicPr>
            <p:cNvPr id="16" name="Picture 15" descr="Answ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1120" y="1452186"/>
              <a:ext cx="906779" cy="640080"/>
            </a:xfrm>
            <a:prstGeom prst="rect">
              <a:avLst/>
            </a:prstGeom>
          </p:spPr>
        </p:pic>
      </p:grpSp>
    </p:spTree>
    <p:custDataLst>
      <p:tags r:id="rId1"/>
    </p:custDataLst>
    <p:extLst>
      <p:ext uri="{BB962C8B-B14F-4D97-AF65-F5344CB8AC3E}">
        <p14:creationId xmlns:p14="http://schemas.microsoft.com/office/powerpoint/2010/main" val="776241143"/>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1"/>
        <p14:stopEvt time="20742" objId="11"/>
      </p14:showEvtLst>
    </p:ext>
  </p:extLs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buFont typeface="+mj-lt"/>
              <a:buAutoNum type="arabicPeriod" startAt="2"/>
            </a:pPr>
            <a:r>
              <a:rPr lang="en-US" sz="2100" dirty="0">
                <a:solidFill>
                  <a:srgbClr val="404040"/>
                </a:solidFill>
                <a:latin typeface="Calibri Light"/>
              </a:rPr>
              <a:t>Describe in one or two sentences why you should make sure that the distractors in your multiple-choice items are plausible.</a:t>
            </a: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928437" y="3585474"/>
            <a:ext cx="7315200" cy="2262438"/>
            <a:chOff x="928437" y="3808496"/>
            <a:chExt cx="7315200" cy="2262438"/>
          </a:xfrm>
        </p:grpSpPr>
        <p:cxnSp>
          <p:nvCxnSpPr>
            <p:cNvPr id="6" name="Straight Connector 5"/>
            <p:cNvCxnSpPr/>
            <p:nvPr/>
          </p:nvCxnSpPr>
          <p:spPr>
            <a:xfrm>
              <a:off x="928437" y="380849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8437" y="425767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8437" y="471838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8437" y="516104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8437" y="561022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8437" y="607093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21397" y="1280253"/>
            <a:ext cx="7612158" cy="822960"/>
            <a:chOff x="621397" y="1280253"/>
            <a:chExt cx="7612158" cy="822960"/>
          </a:xfrm>
        </p:grpSpPr>
        <p:sp>
          <p:nvSpPr>
            <p:cNvPr id="17" name="Rectangle 16"/>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pic>
          <p:nvPicPr>
            <p:cNvPr id="22" name="Picture 21" descr="Assessment Ite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spTree>
    <p:custDataLst>
      <p:tags r:id="rId1"/>
    </p:custDataLst>
    <p:extLst>
      <p:ext uri="{BB962C8B-B14F-4D97-AF65-F5344CB8AC3E}">
        <p14:creationId xmlns:p14="http://schemas.microsoft.com/office/powerpoint/2010/main" val="3575392277"/>
      </p:ext>
    </p:extLst>
  </p:cSld>
  <p:clrMapOvr>
    <a:masterClrMapping/>
  </p:clrMapOvr>
  <p:transition advTm="0">
    <p:fade/>
  </p:transition>
  <p:timing>
    <p:tnLst>
      <p:par>
        <p:cTn id="1" dur="indefinite" restart="never" nodeType="tmRoot"/>
      </p:par>
    </p:tnLst>
  </p:timing>
  <p:extLst mod="1">
    <p:ext uri="{E180D4A7-C9FB-4DFB-919C-405C955672EB}">
      <p14:showEvtLst xmlns:p14="http://schemas.microsoft.com/office/powerpoint/2010/main">
        <p14:playEvt time="1" objId="26"/>
        <p14:stopEvt time="9404" objId="26"/>
      </p14:showEvtLst>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7" name="Rounded Rectangle 6"/>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buFont typeface="+mj-lt"/>
              <a:buAutoNum type="arabicPeriod" startAt="2"/>
            </a:pPr>
            <a:r>
              <a:rPr lang="en-US" sz="2100" dirty="0">
                <a:solidFill>
                  <a:srgbClr val="404040"/>
                </a:solidFill>
                <a:latin typeface="Calibri Light"/>
              </a:rPr>
              <a:t>Describe in one or two sentences why you should make sure that the distractors in your multiple-choice items are plausible.</a:t>
            </a:r>
          </a:p>
        </p:txBody>
      </p:sp>
      <p:grpSp>
        <p:nvGrpSpPr>
          <p:cNvPr id="8" name="Group 7"/>
          <p:cNvGrpSpPr/>
          <p:nvPr/>
        </p:nvGrpSpPr>
        <p:grpSpPr>
          <a:xfrm>
            <a:off x="621397" y="1280253"/>
            <a:ext cx="7612158" cy="822960"/>
            <a:chOff x="621397" y="1280253"/>
            <a:chExt cx="7612158" cy="822960"/>
          </a:xfrm>
        </p:grpSpPr>
        <p:sp>
          <p:nvSpPr>
            <p:cNvPr id="9" name="Rectangle 8"/>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pic>
          <p:nvPicPr>
            <p:cNvPr id="11" name="Picture 10"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grpSp>
        <p:nvGrpSpPr>
          <p:cNvPr id="12" name="Group 11"/>
          <p:cNvGrpSpPr/>
          <p:nvPr/>
        </p:nvGrpSpPr>
        <p:grpSpPr>
          <a:xfrm>
            <a:off x="4940710" y="3351667"/>
            <a:ext cx="3503832" cy="2949592"/>
            <a:chOff x="4940710" y="3351667"/>
            <a:chExt cx="3503832" cy="2949592"/>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1401" y="3351667"/>
              <a:ext cx="3223141" cy="294959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0710" y="4922672"/>
              <a:ext cx="811121" cy="298263"/>
            </a:xfrm>
            <a:prstGeom prst="rect">
              <a:avLst/>
            </a:prstGeom>
          </p:spPr>
        </p:pic>
        <p:grpSp>
          <p:nvGrpSpPr>
            <p:cNvPr id="16" name="Group 15"/>
            <p:cNvGrpSpPr/>
            <p:nvPr/>
          </p:nvGrpSpPr>
          <p:grpSpPr>
            <a:xfrm>
              <a:off x="5848919" y="3594048"/>
              <a:ext cx="1968103" cy="1602980"/>
              <a:chOff x="3644293" y="1554311"/>
              <a:chExt cx="2020824" cy="1645920"/>
            </a:xfrm>
          </p:grpSpPr>
          <p:pic>
            <p:nvPicPr>
              <p:cNvPr id="18" name="Picture 17"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19" name="Picture 18" descr="Green square.png"/>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grpSp>
      <p:pic>
        <p:nvPicPr>
          <p:cNvPr id="20" name="Picture 19" descr="Screen Shot 2015-04-12 at 8.05.23 A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9996" y="3751074"/>
            <a:ext cx="1635853" cy="1188720"/>
          </a:xfrm>
          <a:prstGeom prst="rect">
            <a:avLst/>
          </a:prstGeom>
        </p:spPr>
      </p:pic>
    </p:spTree>
    <p:extLst>
      <p:ext uri="{BB962C8B-B14F-4D97-AF65-F5344CB8AC3E}">
        <p14:creationId xmlns:p14="http://schemas.microsoft.com/office/powerpoint/2010/main" val="667104334"/>
      </p:ext>
    </p:extLst>
  </p:cSld>
  <p:clrMapOvr>
    <a:masterClrMapping/>
  </p:clrMapOvr>
  <p:transition advTm="8000">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marL="457200" indent="-457200">
              <a:buFont typeface="+mj-lt"/>
              <a:buAutoNum type="arabicPeriod" startAt="2"/>
            </a:pPr>
            <a:r>
              <a:rPr lang="en-US" sz="2100" dirty="0">
                <a:solidFill>
                  <a:srgbClr val="404040"/>
                </a:solidFill>
                <a:latin typeface="Calibri Light"/>
              </a:rPr>
              <a:t>Describe in one or two sentences why you should make sure that the distractors in your multiple-choice items are plausible.</a:t>
            </a:r>
          </a:p>
          <a:p>
            <a:endParaRPr lang="en-US" sz="2100" dirty="0">
              <a:solidFill>
                <a:srgbClr val="404040"/>
              </a:solidFill>
              <a:latin typeface="Calibri Light"/>
            </a:endParaRPr>
          </a:p>
          <a:p>
            <a:pPr lvl="1"/>
            <a:r>
              <a:rPr lang="en-US" sz="2100" i="1" dirty="0">
                <a:solidFill>
                  <a:schemeClr val="accent4">
                    <a:lumMod val="75000"/>
                  </a:schemeClr>
                </a:solidFill>
                <a:latin typeface="Calibri Light"/>
              </a:rPr>
              <a:t>If distractors are too obvious, my students may be able to guess correctly, whether or not they have mastered the content. Strong distractors should reflect common student misconceptions and errors so that if my students answer items incorrectly, I can gain information about where and how student understanding breaks down.</a:t>
            </a: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21397" y="1280253"/>
            <a:ext cx="7612158" cy="822960"/>
            <a:chOff x="621397" y="1280253"/>
            <a:chExt cx="7612158" cy="822960"/>
          </a:xfrm>
        </p:grpSpPr>
        <p:grpSp>
          <p:nvGrpSpPr>
            <p:cNvPr id="17" name="Group 16"/>
            <p:cNvGrpSpPr/>
            <p:nvPr/>
          </p:nvGrpSpPr>
          <p:grpSpPr>
            <a:xfrm>
              <a:off x="621397" y="1280253"/>
              <a:ext cx="7612158" cy="822960"/>
              <a:chOff x="621397" y="1280253"/>
              <a:chExt cx="7612158" cy="822960"/>
            </a:xfrm>
          </p:grpSpPr>
          <p:sp>
            <p:nvSpPr>
              <p:cNvPr id="19" name="Rectangle 18"/>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grpSp>
        <p:pic>
          <p:nvPicPr>
            <p:cNvPr id="18" name="Picture 17" descr="Answ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1120" y="1452186"/>
              <a:ext cx="906779" cy="640080"/>
            </a:xfrm>
            <a:prstGeom prst="rect">
              <a:avLst/>
            </a:prstGeom>
          </p:spPr>
        </p:pic>
      </p:grpSp>
    </p:spTree>
    <p:custDataLst>
      <p:tags r:id="rId1"/>
    </p:custDataLst>
    <p:extLst>
      <p:ext uri="{BB962C8B-B14F-4D97-AF65-F5344CB8AC3E}">
        <p14:creationId xmlns:p14="http://schemas.microsoft.com/office/powerpoint/2010/main" val="443527049"/>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4"/>
        <p14:stopEvt time="27032" objId="14"/>
      </p14:showEvtLst>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1993" y="2167557"/>
            <a:ext cx="3991847" cy="3255343"/>
            <a:chOff x="2857500" y="1689100"/>
            <a:chExt cx="3441700" cy="2806700"/>
          </a:xfrm>
        </p:grpSpPr>
        <p:pic>
          <p:nvPicPr>
            <p:cNvPr id="14" name="Picture 13" descr="Module 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6052" y="1720549"/>
              <a:ext cx="3365048" cy="2735402"/>
            </a:xfrm>
            <a:prstGeom prst="rect">
              <a:avLst/>
            </a:prstGeom>
          </p:spPr>
        </p:pic>
        <p:pic>
          <p:nvPicPr>
            <p:cNvPr id="19" name="Picture 18" descr="Blue squar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0" y="1689100"/>
              <a:ext cx="3441700" cy="2806700"/>
            </a:xfrm>
            <a:prstGeom prst="rect">
              <a:avLst/>
            </a:prstGeom>
          </p:spPr>
        </p:pic>
      </p:grpSp>
      <p:pic>
        <p:nvPicPr>
          <p:cNvPr id="3" name="Picture 2" descr="Screen Shot 2015-04-12 at 8.05.2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601" y="2461524"/>
            <a:ext cx="3377224" cy="2454116"/>
          </a:xfrm>
          <a:prstGeom prst="rect">
            <a:avLst/>
          </a:prstGeom>
        </p:spPr>
      </p:pic>
      <p:sp>
        <p:nvSpPr>
          <p:cNvPr id="2" name="Title 1"/>
          <p:cNvSpPr>
            <a:spLocks noGrp="1"/>
          </p:cNvSpPr>
          <p:nvPr>
            <p:ph type="title"/>
          </p:nvPr>
        </p:nvSpPr>
        <p:spPr/>
        <p:txBody>
          <a:bodyPr/>
          <a:lstStyle/>
          <a:p>
            <a:r>
              <a:rPr lang="en-US" dirty="0" smtClean="0"/>
              <a:t>CONCLUSION</a:t>
            </a:r>
            <a:endParaRPr lang="en-US" dirty="0"/>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052" y="2509339"/>
            <a:ext cx="2701004" cy="2519971"/>
          </a:xfrm>
          <a:prstGeom prst="rect">
            <a:avLst/>
          </a:prstGeom>
        </p:spPr>
      </p:pic>
      <p:grpSp>
        <p:nvGrpSpPr>
          <p:cNvPr id="26" name="Group 25"/>
          <p:cNvGrpSpPr/>
          <p:nvPr/>
        </p:nvGrpSpPr>
        <p:grpSpPr>
          <a:xfrm>
            <a:off x="4883703" y="1503154"/>
            <a:ext cx="3338108" cy="4542046"/>
            <a:chOff x="4883703" y="1503154"/>
            <a:chExt cx="3338108" cy="4542046"/>
          </a:xfrm>
        </p:grpSpPr>
        <p:grpSp>
          <p:nvGrpSpPr>
            <p:cNvPr id="27" name="Group 26"/>
            <p:cNvGrpSpPr/>
            <p:nvPr/>
          </p:nvGrpSpPr>
          <p:grpSpPr>
            <a:xfrm>
              <a:off x="5992047" y="1503154"/>
              <a:ext cx="2227797" cy="1814496"/>
              <a:chOff x="1506969" y="2152172"/>
              <a:chExt cx="1525582" cy="1242556"/>
            </a:xfrm>
          </p:grpSpPr>
          <p:grpSp>
            <p:nvGrpSpPr>
              <p:cNvPr id="59" name="Group 58"/>
              <p:cNvGrpSpPr/>
              <p:nvPr/>
            </p:nvGrpSpPr>
            <p:grpSpPr>
              <a:xfrm>
                <a:off x="1506969" y="2152172"/>
                <a:ext cx="1525582" cy="1242556"/>
                <a:chOff x="3644293" y="1554311"/>
                <a:chExt cx="2020824" cy="1645920"/>
              </a:xfrm>
            </p:grpSpPr>
            <p:pic>
              <p:nvPicPr>
                <p:cNvPr id="61" name="Picture 60" descr="Module scre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62" name="Picture 61" descr="Green square.png"/>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pic>
            <p:nvPicPr>
              <p:cNvPr id="60" name="Picture 59" descr="Screen Shot 2015-04-07 at 9.02.42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3666" y="2271442"/>
                <a:ext cx="1275946" cy="922607"/>
              </a:xfrm>
              <a:prstGeom prst="rect">
                <a:avLst/>
              </a:prstGeom>
            </p:spPr>
          </p:pic>
        </p:grpSp>
        <p:grpSp>
          <p:nvGrpSpPr>
            <p:cNvPr id="46" name="Group 45"/>
            <p:cNvGrpSpPr/>
            <p:nvPr/>
          </p:nvGrpSpPr>
          <p:grpSpPr>
            <a:xfrm>
              <a:off x="4883703" y="2889569"/>
              <a:ext cx="2227797" cy="1814496"/>
              <a:chOff x="5938420" y="1920216"/>
              <a:chExt cx="1525582" cy="1242556"/>
            </a:xfrm>
          </p:grpSpPr>
          <p:grpSp>
            <p:nvGrpSpPr>
              <p:cNvPr id="55" name="Group 54"/>
              <p:cNvGrpSpPr/>
              <p:nvPr/>
            </p:nvGrpSpPr>
            <p:grpSpPr>
              <a:xfrm>
                <a:off x="5938420" y="1920216"/>
                <a:ext cx="1525582" cy="1242556"/>
                <a:chOff x="5079393" y="1247056"/>
                <a:chExt cx="2020824" cy="1645920"/>
              </a:xfrm>
            </p:grpSpPr>
            <p:pic>
              <p:nvPicPr>
                <p:cNvPr id="57" name="Picture 56" descr="Module scre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2619" y="1263051"/>
                  <a:ext cx="1974327" cy="1604903"/>
                </a:xfrm>
                <a:prstGeom prst="rect">
                  <a:avLst/>
                </a:prstGeom>
              </p:spPr>
            </p:pic>
            <p:pic>
              <p:nvPicPr>
                <p:cNvPr id="58" name="Picture 57" descr="Light blue square.png"/>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79393" y="1247056"/>
                  <a:ext cx="2020824" cy="1645920"/>
                </a:xfrm>
                <a:prstGeom prst="rect">
                  <a:avLst/>
                </a:prstGeom>
              </p:spPr>
            </p:pic>
          </p:grpSp>
          <p:pic>
            <p:nvPicPr>
              <p:cNvPr id="56" name="Picture 55" descr="Screen Shot 2015-04-07 at 9.02.42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62156" y="2032682"/>
                <a:ext cx="1275946" cy="922607"/>
              </a:xfrm>
              <a:prstGeom prst="rect">
                <a:avLst/>
              </a:prstGeom>
            </p:spPr>
          </p:pic>
        </p:grpSp>
        <p:grpSp>
          <p:nvGrpSpPr>
            <p:cNvPr id="47" name="Group 46"/>
            <p:cNvGrpSpPr/>
            <p:nvPr/>
          </p:nvGrpSpPr>
          <p:grpSpPr>
            <a:xfrm>
              <a:off x="5994014" y="4230704"/>
              <a:ext cx="2227797" cy="1814496"/>
              <a:chOff x="7021363" y="2150319"/>
              <a:chExt cx="1525582" cy="1242556"/>
            </a:xfrm>
          </p:grpSpPr>
          <p:grpSp>
            <p:nvGrpSpPr>
              <p:cNvPr id="51" name="Group 50"/>
              <p:cNvGrpSpPr/>
              <p:nvPr/>
            </p:nvGrpSpPr>
            <p:grpSpPr>
              <a:xfrm>
                <a:off x="7021363" y="2150319"/>
                <a:ext cx="1525582" cy="1242556"/>
                <a:chOff x="6513886" y="1551856"/>
                <a:chExt cx="2020824" cy="1645920"/>
              </a:xfrm>
            </p:grpSpPr>
            <p:pic>
              <p:nvPicPr>
                <p:cNvPr id="53" name="Picture 52" descr="Module scree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7719" y="1567851"/>
                  <a:ext cx="1974327" cy="1604903"/>
                </a:xfrm>
                <a:prstGeom prst="rect">
                  <a:avLst/>
                </a:prstGeom>
              </p:spPr>
            </p:pic>
            <p:pic>
              <p:nvPicPr>
                <p:cNvPr id="54" name="Picture 53" descr="Red square.png"/>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513886" y="1551856"/>
                  <a:ext cx="2020824" cy="1645920"/>
                </a:xfrm>
                <a:prstGeom prst="rect">
                  <a:avLst/>
                </a:prstGeom>
              </p:spPr>
            </p:pic>
          </p:grpSp>
          <p:pic>
            <p:nvPicPr>
              <p:cNvPr id="52" name="Picture 51" descr="Screen Shot 2015-04-07 at 9.02.42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50546" y="2271442"/>
                <a:ext cx="1275946" cy="922607"/>
              </a:xfrm>
              <a:prstGeom prst="rect">
                <a:avLst/>
              </a:prstGeom>
            </p:spPr>
          </p:pic>
        </p:grpSp>
        <p:pic>
          <p:nvPicPr>
            <p:cNvPr id="48" name="Picture 47"/>
            <p:cNvPicPr>
              <a:picLocks noChangeAspect="1"/>
            </p:cNvPicPr>
            <p:nvPr/>
          </p:nvPicPr>
          <p:blipFill rotWithShape="1">
            <a:blip r:embed="rId13">
              <a:extLst>
                <a:ext uri="{28A0092B-C50C-407E-A947-70E740481C1C}">
                  <a14:useLocalDpi xmlns:a14="http://schemas.microsoft.com/office/drawing/2010/main" val="0"/>
                </a:ext>
              </a:extLst>
            </a:blip>
            <a:srcRect l="33140" t="1" r="40953" b="-3"/>
            <a:stretch/>
          </p:blipFill>
          <p:spPr>
            <a:xfrm rot="3621665" flipV="1">
              <a:off x="4984271" y="5063567"/>
              <a:ext cx="1010653" cy="358443"/>
            </a:xfrm>
            <a:prstGeom prst="rect">
              <a:avLst/>
            </a:prstGeom>
          </p:spPr>
        </p:pic>
        <p:pic>
          <p:nvPicPr>
            <p:cNvPr id="49" name="Picture 48"/>
            <p:cNvPicPr>
              <a:picLocks noChangeAspect="1"/>
            </p:cNvPicPr>
            <p:nvPr/>
          </p:nvPicPr>
          <p:blipFill rotWithShape="1">
            <a:blip r:embed="rId13">
              <a:extLst>
                <a:ext uri="{28A0092B-C50C-407E-A947-70E740481C1C}">
                  <a14:useLocalDpi xmlns:a14="http://schemas.microsoft.com/office/drawing/2010/main" val="0"/>
                </a:ext>
              </a:extLst>
            </a:blip>
            <a:srcRect r="72206" b="-20837"/>
            <a:stretch/>
          </p:blipFill>
          <p:spPr>
            <a:xfrm rot="7541225">
              <a:off x="7549791" y="3572677"/>
              <a:ext cx="829774" cy="367268"/>
            </a:xfrm>
            <a:prstGeom prst="rect">
              <a:avLst/>
            </a:prstGeom>
          </p:spPr>
        </p:pic>
        <p:pic>
          <p:nvPicPr>
            <p:cNvPr id="50" name="Picture 49"/>
            <p:cNvPicPr>
              <a:picLocks noChangeAspect="1"/>
            </p:cNvPicPr>
            <p:nvPr/>
          </p:nvPicPr>
          <p:blipFill rotWithShape="1">
            <a:blip r:embed="rId13">
              <a:extLst>
                <a:ext uri="{28A0092B-C50C-407E-A947-70E740481C1C}">
                  <a14:useLocalDpi xmlns:a14="http://schemas.microsoft.com/office/drawing/2010/main" val="0"/>
                </a:ext>
              </a:extLst>
            </a:blip>
            <a:srcRect l="68607" t="-20884"/>
            <a:stretch/>
          </p:blipFill>
          <p:spPr>
            <a:xfrm rot="9807348">
              <a:off x="4984274" y="1789256"/>
              <a:ext cx="984019" cy="433202"/>
            </a:xfrm>
            <a:prstGeom prst="rect">
              <a:avLst/>
            </a:prstGeom>
          </p:spPr>
        </p:pic>
      </p:grpSp>
    </p:spTree>
    <p:custDataLst>
      <p:tags r:id="rId1"/>
    </p:custDataLst>
    <p:extLst>
      <p:ext uri="{BB962C8B-B14F-4D97-AF65-F5344CB8AC3E}">
        <p14:creationId xmlns:p14="http://schemas.microsoft.com/office/powerpoint/2010/main" val="3082778381"/>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13"/>
        <p14:stopEvt time="6562" objId="1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6" name="Picture 5" descr="SR ite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750" y="1943826"/>
            <a:ext cx="7112500" cy="3630168"/>
          </a:xfrm>
          <a:prstGeom prst="rect">
            <a:avLst/>
          </a:prstGeom>
        </p:spPr>
      </p:pic>
    </p:spTree>
    <p:extLst>
      <p:ext uri="{BB962C8B-B14F-4D97-AF65-F5344CB8AC3E}">
        <p14:creationId xmlns:p14="http://schemas.microsoft.com/office/powerpoint/2010/main" val="7519865"/>
      </p:ext>
    </p:extLst>
  </p:cSld>
  <p:clrMapOvr>
    <a:masterClrMapping/>
  </p:clrMapOvr>
  <p:transition advClick="0" advTm="2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29" name="Picture 28" descr="Multiple choic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3739" y="3923162"/>
            <a:ext cx="3023621" cy="1470881"/>
          </a:xfrm>
          <a:prstGeom prst="rect">
            <a:avLst/>
          </a:prstGeom>
        </p:spPr>
      </p:pic>
      <p:pic>
        <p:nvPicPr>
          <p:cNvPr id="56" name="Picture 55" descr="True-fals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872" y="2735136"/>
            <a:ext cx="2260864" cy="1100114"/>
          </a:xfrm>
          <a:prstGeom prst="rect">
            <a:avLst/>
          </a:prstGeom>
        </p:spPr>
      </p:pic>
      <p:pic>
        <p:nvPicPr>
          <p:cNvPr id="57" name="Picture 56" descr="Match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2086" y="1256213"/>
            <a:ext cx="2670609" cy="1299492"/>
          </a:xfrm>
          <a:prstGeom prst="rect">
            <a:avLst/>
          </a:prstGeom>
        </p:spPr>
      </p:pic>
      <p:grpSp>
        <p:nvGrpSpPr>
          <p:cNvPr id="58" name="Group 57"/>
          <p:cNvGrpSpPr/>
          <p:nvPr/>
        </p:nvGrpSpPr>
        <p:grpSpPr>
          <a:xfrm>
            <a:off x="2442968" y="4751163"/>
            <a:ext cx="1913132" cy="1535337"/>
            <a:chOff x="2442968" y="4751163"/>
            <a:chExt cx="1913132" cy="1535337"/>
          </a:xfrm>
        </p:grpSpPr>
        <p:grpSp>
          <p:nvGrpSpPr>
            <p:cNvPr id="59" name="Group 58"/>
            <p:cNvGrpSpPr/>
            <p:nvPr/>
          </p:nvGrpSpPr>
          <p:grpSpPr>
            <a:xfrm>
              <a:off x="2901629" y="4751163"/>
              <a:ext cx="1018438" cy="758286"/>
              <a:chOff x="2901629" y="4751163"/>
              <a:chExt cx="1018438" cy="758286"/>
            </a:xfrm>
          </p:grpSpPr>
          <p:cxnSp>
            <p:nvCxnSpPr>
              <p:cNvPr id="69" name="Straight Connector 68"/>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901629" y="518211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895242" y="518084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2442968" y="5368224"/>
              <a:ext cx="914888" cy="914888"/>
              <a:chOff x="2442968" y="5368224"/>
              <a:chExt cx="914888" cy="914888"/>
            </a:xfrm>
          </p:grpSpPr>
          <p:sp>
            <p:nvSpPr>
              <p:cNvPr id="66" name="Rounded Rectangle 65"/>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68" name="Picture 67" descr="Answer Key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grpSp>
          <p:nvGrpSpPr>
            <p:cNvPr id="61" name="Group 60"/>
            <p:cNvGrpSpPr/>
            <p:nvPr/>
          </p:nvGrpSpPr>
          <p:grpSpPr>
            <a:xfrm>
              <a:off x="3441212" y="5371612"/>
              <a:ext cx="914888" cy="914888"/>
              <a:chOff x="3441212" y="5371612"/>
              <a:chExt cx="914888" cy="914888"/>
            </a:xfrm>
          </p:grpSpPr>
          <p:sp>
            <p:nvSpPr>
              <p:cNvPr id="62" name="Rounded Rectangle 61"/>
              <p:cNvSpPr/>
              <p:nvPr/>
            </p:nvSpPr>
            <p:spPr>
              <a:xfrm>
                <a:off x="3441212" y="5371612"/>
                <a:ext cx="914888" cy="914888"/>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3496023" y="5494427"/>
                <a:ext cx="812420" cy="783926"/>
                <a:chOff x="3496023" y="5494427"/>
                <a:chExt cx="812420" cy="783926"/>
              </a:xfrm>
            </p:grpSpPr>
            <p:pic>
              <p:nvPicPr>
                <p:cNvPr id="64" name="Picture 63" descr="Scoring Guide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65" name="Picture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grpSp>
      <p:grpSp>
        <p:nvGrpSpPr>
          <p:cNvPr id="73" name="Group 72"/>
          <p:cNvGrpSpPr/>
          <p:nvPr/>
        </p:nvGrpSpPr>
        <p:grpSpPr>
          <a:xfrm>
            <a:off x="2416200" y="3127633"/>
            <a:ext cx="1936057" cy="1742362"/>
            <a:chOff x="2416200" y="3127633"/>
            <a:chExt cx="1936057" cy="1742362"/>
          </a:xfrm>
        </p:grpSpPr>
        <p:cxnSp>
          <p:nvCxnSpPr>
            <p:cNvPr id="74" name="Straight Connector 73"/>
            <p:cNvCxnSpPr/>
            <p:nvPr/>
          </p:nvCxnSpPr>
          <p:spPr>
            <a:xfrm flipV="1">
              <a:off x="3383121" y="3127633"/>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2416200" y="3386143"/>
              <a:ext cx="1936057" cy="1483852"/>
            </a:xfrm>
            <a:prstGeom prst="roundRect">
              <a:avLst>
                <a:gd name="adj" fmla="val 11101"/>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rPr>
                <a:t>Students </a:t>
              </a:r>
              <a:r>
                <a:rPr lang="en-US" dirty="0" smtClean="0">
                  <a:solidFill>
                    <a:schemeClr val="lt1"/>
                  </a:solidFill>
                </a:rPr>
                <a:t>select a response</a:t>
              </a:r>
              <a:endParaRPr lang="en-US" dirty="0">
                <a:solidFill>
                  <a:schemeClr val="lt1"/>
                </a:solidFill>
              </a:endParaRPr>
            </a:p>
          </p:txBody>
        </p:sp>
      </p:grpSp>
      <p:grpSp>
        <p:nvGrpSpPr>
          <p:cNvPr id="76" name="Group 75"/>
          <p:cNvGrpSpPr/>
          <p:nvPr/>
        </p:nvGrpSpPr>
        <p:grpSpPr>
          <a:xfrm>
            <a:off x="2415085" y="1248616"/>
            <a:ext cx="1933068" cy="1933067"/>
            <a:chOff x="2963192" y="4697670"/>
            <a:chExt cx="1605998" cy="1605997"/>
          </a:xfrm>
        </p:grpSpPr>
        <p:grpSp>
          <p:nvGrpSpPr>
            <p:cNvPr id="77" name="Group 76"/>
            <p:cNvGrpSpPr/>
            <p:nvPr/>
          </p:nvGrpSpPr>
          <p:grpSpPr>
            <a:xfrm>
              <a:off x="2963192" y="4697670"/>
              <a:ext cx="1605998" cy="1605997"/>
              <a:chOff x="3065300" y="1341575"/>
              <a:chExt cx="2286000" cy="2286000"/>
            </a:xfrm>
          </p:grpSpPr>
          <p:sp>
            <p:nvSpPr>
              <p:cNvPr id="79" name="Rounded Rectangle 78"/>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pic>
          <p:nvPicPr>
            <p:cNvPr id="78" name="Picture 77" descr="Selected response whit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24998" y="5864656"/>
              <a:ext cx="1282828" cy="338328"/>
            </a:xfrm>
            <a:prstGeom prst="rect">
              <a:avLst/>
            </a:prstGeom>
          </p:spPr>
        </p:pic>
      </p:grpSp>
      <p:sp>
        <p:nvSpPr>
          <p:cNvPr id="81" name="TextBox 80"/>
          <p:cNvSpPr txBox="1"/>
          <p:nvPr/>
        </p:nvSpPr>
        <p:spPr>
          <a:xfrm>
            <a:off x="4496537" y="5503830"/>
            <a:ext cx="4248320" cy="861774"/>
          </a:xfrm>
          <a:prstGeom prst="rect">
            <a:avLst/>
          </a:prstGeom>
          <a:noFill/>
        </p:spPr>
        <p:txBody>
          <a:bodyPr wrap="square" rtlCol="0">
            <a:spAutoFit/>
          </a:bodyPr>
          <a:lstStyle/>
          <a:p>
            <a:pPr lvl="0"/>
            <a:r>
              <a:rPr lang="en-US" sz="1000" b="1" dirty="0" smtClean="0">
                <a:ea typeface="Corbel" panose="020B0503020204020204" pitchFamily="34" charset="0"/>
                <a:cs typeface="Calibri"/>
              </a:rPr>
              <a:t>Sources</a:t>
            </a:r>
            <a:r>
              <a:rPr lang="en-US" sz="1000" dirty="0" smtClean="0">
                <a:ea typeface="Corbel" panose="020B0503020204020204" pitchFamily="34" charset="0"/>
                <a:cs typeface="Calibri"/>
              </a:rPr>
              <a:t>: </a:t>
            </a:r>
            <a:r>
              <a:rPr lang="en-US" sz="1000" dirty="0">
                <a:cs typeface="Calibri"/>
              </a:rPr>
              <a:t>Kansas State Department of Education, Assessment Literacy Project; Ohio Department of Education, “How to Design and Select Quality Assessments;” Relay Graduate School of Education, </a:t>
            </a:r>
            <a:r>
              <a:rPr lang="en-US" sz="1000" i="1" dirty="0">
                <a:cs typeface="Calibri"/>
              </a:rPr>
              <a:t>Designing and Evaluating Assessments </a:t>
            </a:r>
            <a:r>
              <a:rPr lang="en-US" sz="1000" dirty="0">
                <a:cs typeface="Calibri"/>
              </a:rPr>
              <a:t>(2014); Rhode Island Department of Education, “Deepening Assessment Literacy.” </a:t>
            </a:r>
            <a:endParaRPr lang="en-US" sz="1000" dirty="0">
              <a:ea typeface="Corbel" panose="020B0503020204020204" pitchFamily="34" charset="0"/>
              <a:cs typeface="Calibri"/>
            </a:endParaRPr>
          </a:p>
        </p:txBody>
      </p:sp>
    </p:spTree>
    <p:custDataLst>
      <p:tags r:id="rId1"/>
    </p:custDataLst>
    <p:extLst>
      <p:ext uri="{BB962C8B-B14F-4D97-AF65-F5344CB8AC3E}">
        <p14:creationId xmlns:p14="http://schemas.microsoft.com/office/powerpoint/2010/main" val="2064388641"/>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29"/>
        <p14:stopEvt time="20398" objId="29"/>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2|0.7|0.8|0.9"/>
</p:tagLst>
</file>

<file path=ppt/tags/tag10.xml><?xml version="1.0" encoding="utf-8"?>
<p:tagLst xmlns:a="http://schemas.openxmlformats.org/drawingml/2006/main" xmlns:r="http://schemas.openxmlformats.org/officeDocument/2006/relationships" xmlns:p="http://schemas.openxmlformats.org/presentationml/2006/main">
  <p:tag name="TIMING" val="|2|5.1|3.4|18.5|1.6"/>
</p:tagLst>
</file>

<file path=ppt/tags/tag11.xml><?xml version="1.0" encoding="utf-8"?>
<p:tagLst xmlns:a="http://schemas.openxmlformats.org/drawingml/2006/main" xmlns:r="http://schemas.openxmlformats.org/officeDocument/2006/relationships" xmlns:p="http://schemas.openxmlformats.org/presentationml/2006/main">
  <p:tag name="TIMING" val="|5|1.3|1.8|0.9"/>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13.xml><?xml version="1.0" encoding="utf-8"?>
<p:tagLst xmlns:a="http://schemas.openxmlformats.org/drawingml/2006/main" xmlns:r="http://schemas.openxmlformats.org/officeDocument/2006/relationships" xmlns:p="http://schemas.openxmlformats.org/presentationml/2006/main">
  <p:tag name="TIMING" val="|0.5"/>
</p:tagLst>
</file>

<file path=ppt/tags/tag14.xml><?xml version="1.0" encoding="utf-8"?>
<p:tagLst xmlns:a="http://schemas.openxmlformats.org/drawingml/2006/main" xmlns:r="http://schemas.openxmlformats.org/officeDocument/2006/relationships" xmlns:p="http://schemas.openxmlformats.org/presentationml/2006/main">
  <p:tag name="TIMING" val="|7.2"/>
</p:tagLst>
</file>

<file path=ppt/tags/tag15.xml><?xml version="1.0" encoding="utf-8"?>
<p:tagLst xmlns:a="http://schemas.openxmlformats.org/drawingml/2006/main" xmlns:r="http://schemas.openxmlformats.org/officeDocument/2006/relationships" xmlns:p="http://schemas.openxmlformats.org/presentationml/2006/main">
  <p:tag name="TIMING" val="|1.6"/>
</p:tagLst>
</file>

<file path=ppt/tags/tag16.xml><?xml version="1.0" encoding="utf-8"?>
<p:tagLst xmlns:a="http://schemas.openxmlformats.org/drawingml/2006/main" xmlns:r="http://schemas.openxmlformats.org/officeDocument/2006/relationships" xmlns:p="http://schemas.openxmlformats.org/presentationml/2006/main">
  <p:tag name="TIMING" val="|0.7"/>
</p:tagLst>
</file>

<file path=ppt/tags/tag17.xml><?xml version="1.0" encoding="utf-8"?>
<p:tagLst xmlns:a="http://schemas.openxmlformats.org/drawingml/2006/main" xmlns:r="http://schemas.openxmlformats.org/officeDocument/2006/relationships" xmlns:p="http://schemas.openxmlformats.org/presentationml/2006/main">
  <p:tag name="TIMING" val="|17.5"/>
</p:tagLst>
</file>

<file path=ppt/tags/tag18.xml><?xml version="1.0" encoding="utf-8"?>
<p:tagLst xmlns:a="http://schemas.openxmlformats.org/drawingml/2006/main" xmlns:r="http://schemas.openxmlformats.org/officeDocument/2006/relationships" xmlns:p="http://schemas.openxmlformats.org/presentationml/2006/main">
  <p:tag name="TIMING" val="|0.9"/>
</p:tagLst>
</file>

<file path=ppt/tags/tag19.xml><?xml version="1.0" encoding="utf-8"?>
<p:tagLst xmlns:a="http://schemas.openxmlformats.org/drawingml/2006/main" xmlns:r="http://schemas.openxmlformats.org/officeDocument/2006/relationships" xmlns:p="http://schemas.openxmlformats.org/presentationml/2006/main">
  <p:tag name="TIMING" val="|17.1"/>
</p:tagLst>
</file>

<file path=ppt/tags/tag2.xml><?xml version="1.0" encoding="utf-8"?>
<p:tagLst xmlns:a="http://schemas.openxmlformats.org/drawingml/2006/main" xmlns:r="http://schemas.openxmlformats.org/officeDocument/2006/relationships" xmlns:p="http://schemas.openxmlformats.org/presentationml/2006/main">
  <p:tag name="TIMING" val="|2.9|3.4|4.6|3.7"/>
</p:tagLst>
</file>

<file path=ppt/tags/tag20.xml><?xml version="1.0" encoding="utf-8"?>
<p:tagLst xmlns:a="http://schemas.openxmlformats.org/drawingml/2006/main" xmlns:r="http://schemas.openxmlformats.org/officeDocument/2006/relationships" xmlns:p="http://schemas.openxmlformats.org/presentationml/2006/main">
  <p:tag name="TIMING" val="|0.5"/>
</p:tagLst>
</file>

<file path=ppt/tags/tag21.xml><?xml version="1.0" encoding="utf-8"?>
<p:tagLst xmlns:a="http://schemas.openxmlformats.org/drawingml/2006/main" xmlns:r="http://schemas.openxmlformats.org/officeDocument/2006/relationships" xmlns:p="http://schemas.openxmlformats.org/presentationml/2006/main">
  <p:tag name="TIMING" val="|4.7|7"/>
</p:tagLst>
</file>

<file path=ppt/tags/tag22.xml><?xml version="1.0" encoding="utf-8"?>
<p:tagLst xmlns:a="http://schemas.openxmlformats.org/drawingml/2006/main" xmlns:r="http://schemas.openxmlformats.org/officeDocument/2006/relationships" xmlns:p="http://schemas.openxmlformats.org/presentationml/2006/main">
  <p:tag name="TIMING" val="|0.4"/>
</p:tagLst>
</file>

<file path=ppt/tags/tag23.xml><?xml version="1.0" encoding="utf-8"?>
<p:tagLst xmlns:a="http://schemas.openxmlformats.org/drawingml/2006/main" xmlns:r="http://schemas.openxmlformats.org/officeDocument/2006/relationships" xmlns:p="http://schemas.openxmlformats.org/presentationml/2006/main">
  <p:tag name="TIMING" val="|0.7"/>
</p:tagLst>
</file>

<file path=ppt/tags/tag24.xml><?xml version="1.0" encoding="utf-8"?>
<p:tagLst xmlns:a="http://schemas.openxmlformats.org/drawingml/2006/main" xmlns:r="http://schemas.openxmlformats.org/officeDocument/2006/relationships" xmlns:p="http://schemas.openxmlformats.org/presentationml/2006/main">
  <p:tag name="TIMING" val="|1.4"/>
</p:tagLst>
</file>

<file path=ppt/tags/tag25.xml><?xml version="1.0" encoding="utf-8"?>
<p:tagLst xmlns:a="http://schemas.openxmlformats.org/drawingml/2006/main" xmlns:r="http://schemas.openxmlformats.org/officeDocument/2006/relationships" xmlns:p="http://schemas.openxmlformats.org/presentationml/2006/main">
  <p:tag name="TIMING" val="|0.9"/>
</p:tagLst>
</file>

<file path=ppt/tags/tag26.xml><?xml version="1.0" encoding="utf-8"?>
<p:tagLst xmlns:a="http://schemas.openxmlformats.org/drawingml/2006/main" xmlns:r="http://schemas.openxmlformats.org/officeDocument/2006/relationships" xmlns:p="http://schemas.openxmlformats.org/presentationml/2006/main">
  <p:tag name="TIMING" val="|2.4|4.7|6.1|3.3"/>
</p:tagLst>
</file>

<file path=ppt/tags/tag27.xml><?xml version="1.0" encoding="utf-8"?>
<p:tagLst xmlns:a="http://schemas.openxmlformats.org/drawingml/2006/main" xmlns:r="http://schemas.openxmlformats.org/officeDocument/2006/relationships" xmlns:p="http://schemas.openxmlformats.org/presentationml/2006/main">
  <p:tag name="TIMING" val="|4.2|3.6|3.8|4.8|3.1"/>
</p:tagLst>
</file>

<file path=ppt/tags/tag28.xml><?xml version="1.0" encoding="utf-8"?>
<p:tagLst xmlns:a="http://schemas.openxmlformats.org/drawingml/2006/main" xmlns:r="http://schemas.openxmlformats.org/officeDocument/2006/relationships" xmlns:p="http://schemas.openxmlformats.org/presentationml/2006/main">
  <p:tag name="TIMING" val="|7.7|1.1|2.7"/>
</p:tagLst>
</file>

<file path=ppt/tags/tag29.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2.8|3.9|0.8|2.2|2.9|4|0.5"/>
</p:tagLst>
</file>

<file path=ppt/tags/tag30.xml><?xml version="1.0" encoding="utf-8"?>
<p:tagLst xmlns:a="http://schemas.openxmlformats.org/drawingml/2006/main" xmlns:r="http://schemas.openxmlformats.org/officeDocument/2006/relationships" xmlns:p="http://schemas.openxmlformats.org/presentationml/2006/main">
  <p:tag name="TIMING" val="|4|3.3|5.1|4.1"/>
</p:tagLst>
</file>

<file path=ppt/tags/tag31.xml><?xml version="1.0" encoding="utf-8"?>
<p:tagLst xmlns:a="http://schemas.openxmlformats.org/drawingml/2006/main" xmlns:r="http://schemas.openxmlformats.org/officeDocument/2006/relationships" xmlns:p="http://schemas.openxmlformats.org/presentationml/2006/main">
  <p:tag name="TIMING" val="|1.4"/>
</p:tagLst>
</file>

<file path=ppt/tags/tag32.xml><?xml version="1.0" encoding="utf-8"?>
<p:tagLst xmlns:a="http://schemas.openxmlformats.org/drawingml/2006/main" xmlns:r="http://schemas.openxmlformats.org/officeDocument/2006/relationships" xmlns:p="http://schemas.openxmlformats.org/presentationml/2006/main">
  <p:tag name="TIMING" val="|1.6"/>
</p:tagLst>
</file>

<file path=ppt/tags/tag33.xml><?xml version="1.0" encoding="utf-8"?>
<p:tagLst xmlns:a="http://schemas.openxmlformats.org/drawingml/2006/main" xmlns:r="http://schemas.openxmlformats.org/officeDocument/2006/relationships" xmlns:p="http://schemas.openxmlformats.org/presentationml/2006/main">
  <p:tag name="TIMING" val="|0.9"/>
</p:tagLst>
</file>

<file path=ppt/tags/tag34.xml><?xml version="1.0" encoding="utf-8"?>
<p:tagLst xmlns:a="http://schemas.openxmlformats.org/drawingml/2006/main" xmlns:r="http://schemas.openxmlformats.org/officeDocument/2006/relationships" xmlns:p="http://schemas.openxmlformats.org/presentationml/2006/main">
  <p:tag name="TIMING" val="|2.4"/>
</p:tagLst>
</file>

<file path=ppt/tags/tag35.xml><?xml version="1.0" encoding="utf-8"?>
<p:tagLst xmlns:a="http://schemas.openxmlformats.org/drawingml/2006/main" xmlns:r="http://schemas.openxmlformats.org/officeDocument/2006/relationships" xmlns:p="http://schemas.openxmlformats.org/presentationml/2006/main">
  <p:tag name="TIMING" val="|0.2|0.7|0.8|0.9"/>
</p:tagLst>
</file>

<file path=ppt/tags/tag4.xml><?xml version="1.0" encoding="utf-8"?>
<p:tagLst xmlns:a="http://schemas.openxmlformats.org/drawingml/2006/main" xmlns:r="http://schemas.openxmlformats.org/officeDocument/2006/relationships" xmlns:p="http://schemas.openxmlformats.org/presentationml/2006/main">
  <p:tag name="TIMING" val="|2.3|10.1|1.4|5.6|1.5|1.1|2.4"/>
</p:tagLst>
</file>

<file path=ppt/tags/tag5.xml><?xml version="1.0" encoding="utf-8"?>
<p:tagLst xmlns:a="http://schemas.openxmlformats.org/drawingml/2006/main" xmlns:r="http://schemas.openxmlformats.org/officeDocument/2006/relationships" xmlns:p="http://schemas.openxmlformats.org/presentationml/2006/main">
  <p:tag name="TIMING" val="|5.3|7.4|1.1|1.1|2.2"/>
</p:tagLst>
</file>

<file path=ppt/tags/tag6.xml><?xml version="1.0" encoding="utf-8"?>
<p:tagLst xmlns:a="http://schemas.openxmlformats.org/drawingml/2006/main" xmlns:r="http://schemas.openxmlformats.org/officeDocument/2006/relationships" xmlns:p="http://schemas.openxmlformats.org/presentationml/2006/main">
  <p:tag name="TIMING" val="|3.5|3.3|4.1|8.6|6.9|6.3"/>
</p:tagLst>
</file>

<file path=ppt/tags/tag7.xml><?xml version="1.0" encoding="utf-8"?>
<p:tagLst xmlns:a="http://schemas.openxmlformats.org/drawingml/2006/main" xmlns:r="http://schemas.openxmlformats.org/officeDocument/2006/relationships" xmlns:p="http://schemas.openxmlformats.org/presentationml/2006/main">
  <p:tag name="TIMING" val="|3.5|3.3|4.1|8.6|6.9|6.3"/>
</p:tagLst>
</file>

<file path=ppt/tags/tag8.xml><?xml version="1.0" encoding="utf-8"?>
<p:tagLst xmlns:a="http://schemas.openxmlformats.org/drawingml/2006/main" xmlns:r="http://schemas.openxmlformats.org/officeDocument/2006/relationships" xmlns:p="http://schemas.openxmlformats.org/presentationml/2006/main">
  <p:tag name="TIMING" val="|2|5.1|3.4|18.5|1.6"/>
</p:tagLst>
</file>

<file path=ppt/tags/tag9.xml><?xml version="1.0" encoding="utf-8"?>
<p:tagLst xmlns:a="http://schemas.openxmlformats.org/drawingml/2006/main" xmlns:r="http://schemas.openxmlformats.org/officeDocument/2006/relationships" xmlns:p="http://schemas.openxmlformats.org/presentationml/2006/main">
  <p:tag name="TIMING" val="|2|5.1|3.4|18.5|1.6"/>
</p:tagLst>
</file>

<file path=ppt/theme/theme1.xml><?xml version="1.0" encoding="utf-8"?>
<a:theme xmlns:a="http://schemas.openxmlformats.org/drawingml/2006/main" name="1_Office Theme">
  <a:themeElements>
    <a:clrScheme name="Custom 1">
      <a:dk1>
        <a:srgbClr val="404040"/>
      </a:dk1>
      <a:lt1>
        <a:sysClr val="window" lastClr="FFFFFF"/>
      </a:lt1>
      <a:dk2>
        <a:srgbClr val="FFFFFF"/>
      </a:dk2>
      <a:lt2>
        <a:srgbClr val="FFFFFF"/>
      </a:lt2>
      <a:accent1>
        <a:srgbClr val="830711"/>
      </a:accent1>
      <a:accent2>
        <a:srgbClr val="1B4873"/>
      </a:accent2>
      <a:accent3>
        <a:srgbClr val="9BBB59"/>
      </a:accent3>
      <a:accent4>
        <a:srgbClr val="588DC1"/>
      </a:accent4>
      <a:accent5>
        <a:srgbClr val="8FBAE5"/>
      </a:accent5>
      <a:accent6>
        <a:srgbClr val="D2E4D6"/>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9">
      <a:dk1>
        <a:srgbClr val="404040"/>
      </a:dk1>
      <a:lt1>
        <a:sysClr val="window" lastClr="FFFFFF"/>
      </a:lt1>
      <a:dk2>
        <a:srgbClr val="FFFFFF"/>
      </a:dk2>
      <a:lt2>
        <a:srgbClr val="FFFFFF"/>
      </a:lt2>
      <a:accent1>
        <a:srgbClr val="6B0B0C"/>
      </a:accent1>
      <a:accent2>
        <a:srgbClr val="204873"/>
      </a:accent2>
      <a:accent3>
        <a:srgbClr val="65A770"/>
      </a:accent3>
      <a:accent4>
        <a:srgbClr val="5A8DC0"/>
      </a:accent4>
      <a:accent5>
        <a:srgbClr val="8FBAE5"/>
      </a:accent5>
      <a:accent6>
        <a:srgbClr val="FAE9C4"/>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Custom 22">
      <a:dk1>
        <a:srgbClr val="404040"/>
      </a:dk1>
      <a:lt1>
        <a:sysClr val="window" lastClr="FFFFFF"/>
      </a:lt1>
      <a:dk2>
        <a:srgbClr val="FFFFFF"/>
      </a:dk2>
      <a:lt2>
        <a:srgbClr val="FFFFFF"/>
      </a:lt2>
      <a:accent1>
        <a:srgbClr val="830711"/>
      </a:accent1>
      <a:accent2>
        <a:srgbClr val="1B4873"/>
      </a:accent2>
      <a:accent3>
        <a:srgbClr val="65A770"/>
      </a:accent3>
      <a:accent4>
        <a:srgbClr val="588DC1"/>
      </a:accent4>
      <a:accent5>
        <a:srgbClr val="8FBAE5"/>
      </a:accent5>
      <a:accent6>
        <a:srgbClr val="FAE9C4"/>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12">
      <a:dk1>
        <a:srgbClr val="404040"/>
      </a:dk1>
      <a:lt1>
        <a:sysClr val="window" lastClr="FFFFFF"/>
      </a:lt1>
      <a:dk2>
        <a:srgbClr val="FFFFFF"/>
      </a:dk2>
      <a:lt2>
        <a:srgbClr val="FFFFFF"/>
      </a:lt2>
      <a:accent1>
        <a:srgbClr val="6B0B0C"/>
      </a:accent1>
      <a:accent2>
        <a:srgbClr val="204873"/>
      </a:accent2>
      <a:accent3>
        <a:srgbClr val="65A770"/>
      </a:accent3>
      <a:accent4>
        <a:srgbClr val="5A8DC0"/>
      </a:accent4>
      <a:accent5>
        <a:srgbClr val="8FBAE5"/>
      </a:accent5>
      <a:accent6>
        <a:srgbClr val="FAE9C4"/>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6">
      <a:dk1>
        <a:srgbClr val="404040"/>
      </a:dk1>
      <a:lt1>
        <a:sysClr val="window" lastClr="FFFFFF"/>
      </a:lt1>
      <a:dk2>
        <a:srgbClr val="FFFFFF"/>
      </a:dk2>
      <a:lt2>
        <a:srgbClr val="FFFFFF"/>
      </a:lt2>
      <a:accent1>
        <a:srgbClr val="830711"/>
      </a:accent1>
      <a:accent2>
        <a:srgbClr val="1B4873"/>
      </a:accent2>
      <a:accent3>
        <a:srgbClr val="65A770"/>
      </a:accent3>
      <a:accent4>
        <a:srgbClr val="588DC1"/>
      </a:accent4>
      <a:accent5>
        <a:srgbClr val="8FBAE5"/>
      </a:accent5>
      <a:accent6>
        <a:srgbClr val="D2E4D6"/>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9">
    <a:dk1>
      <a:srgbClr val="404040"/>
    </a:dk1>
    <a:lt1>
      <a:sysClr val="window" lastClr="FFFFFF"/>
    </a:lt1>
    <a:dk2>
      <a:srgbClr val="FFFFFF"/>
    </a:dk2>
    <a:lt2>
      <a:srgbClr val="FFFFFF"/>
    </a:lt2>
    <a:accent1>
      <a:srgbClr val="6B0B0C"/>
    </a:accent1>
    <a:accent2>
      <a:srgbClr val="204873"/>
    </a:accent2>
    <a:accent3>
      <a:srgbClr val="65A770"/>
    </a:accent3>
    <a:accent4>
      <a:srgbClr val="5A8DC0"/>
    </a:accent4>
    <a:accent5>
      <a:srgbClr val="8FBAE5"/>
    </a:accent5>
    <a:accent6>
      <a:srgbClr val="FAE9C4"/>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23961</TotalTime>
  <Words>5781</Words>
  <Application>Microsoft Office PowerPoint</Application>
  <PresentationFormat>On-screen Show (4:3)</PresentationFormat>
  <Paragraphs>906</Paragraphs>
  <Slides>74</Slides>
  <Notes>73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74</vt:i4>
      </vt:variant>
    </vt:vector>
  </HeadingPairs>
  <TitlesOfParts>
    <vt:vector size="86" baseType="lpstr">
      <vt:lpstr>Arial</vt:lpstr>
      <vt:lpstr>Calibri</vt:lpstr>
      <vt:lpstr>Calibri Light</vt:lpstr>
      <vt:lpstr>Corbel</vt:lpstr>
      <vt:lpstr>Jenna Sue</vt:lpstr>
      <vt:lpstr>Symbol</vt:lpstr>
      <vt:lpstr>Times New Roman</vt:lpstr>
      <vt:lpstr>1_Office Theme</vt:lpstr>
      <vt:lpstr>2_Office Theme</vt:lpstr>
      <vt:lpstr>5_Office Theme</vt:lpstr>
      <vt:lpstr>4_Office Theme</vt:lpstr>
      <vt:lpstr>3_Office Theme</vt:lpstr>
      <vt:lpstr>PowerPoint Presentation</vt:lpstr>
      <vt:lpstr>INTRODUCTION &amp; OBJECTIVES</vt:lpstr>
      <vt:lpstr>INTRODUCTION &amp; OBJECTIVES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CHECK FOR UNDERSTANDING</vt:lpstr>
      <vt:lpstr>CHECK FOR UNDERSTANDING</vt:lpstr>
      <vt:lpstr>CHECK FOR UNDERSTANDING</vt:lpstr>
      <vt:lpstr>CHECK FOR UNDERSTANDING</vt:lpstr>
      <vt:lpstr>CHECK FOR UNDERSTANDING</vt:lpstr>
      <vt:lpstr>CHECK FOR UNDERSTANDING</vt:lpstr>
      <vt:lpstr>CHECK FOR UNDERSTANDING</vt:lpstr>
      <vt:lpstr>CHECK FOR UNDERSTANDING</vt:lpstr>
      <vt:lpstr>CHECK FOR UNDERSTANDING</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Assessment Literacy</dc:title>
  <dc:creator>Amanda Huffman</dc:creator>
  <cp:lastModifiedBy>Amanda Huffman</cp:lastModifiedBy>
  <cp:revision>709</cp:revision>
  <dcterms:created xsi:type="dcterms:W3CDTF">2014-09-28T00:47:01Z</dcterms:created>
  <dcterms:modified xsi:type="dcterms:W3CDTF">2015-05-13T14:18:02Z</dcterms:modified>
</cp:coreProperties>
</file>