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theme/themeOverride1.xml" ContentType="application/vnd.openxmlformats-officedocument.themeOverride+xml"/>
  <Override PartName="/ppt/tags/tag13.xml" ContentType="application/vnd.openxmlformats-officedocument.presentationml.tags+xml"/>
  <Override PartName="/ppt/notesSlides/notesSlide26.xml" ContentType="application/vnd.openxmlformats-officedocument.presentationml.notesSlide+xml"/>
  <Override PartName="/ppt/tags/tag1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5.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6.xml" ContentType="application/vnd.openxmlformats-officedocument.presentationml.tags+xml"/>
  <Override PartName="/ppt/notesSlides/notesSlide31.xml" ContentType="application/vnd.openxmlformats-officedocument.presentationml.notesSlide+xml"/>
  <Override PartName="/ppt/tags/tag17.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696" r:id="rId2"/>
    <p:sldMasterId id="2147483722" r:id="rId3"/>
  </p:sldMasterIdLst>
  <p:notesMasterIdLst>
    <p:notesMasterId r:id="rId36"/>
  </p:notesMasterIdLst>
  <p:handoutMasterIdLst>
    <p:handoutMasterId r:id="rId37"/>
  </p:handoutMasterIdLst>
  <p:sldIdLst>
    <p:sldId id="329" r:id="rId4"/>
    <p:sldId id="321" r:id="rId5"/>
    <p:sldId id="359" r:id="rId6"/>
    <p:sldId id="340" r:id="rId7"/>
    <p:sldId id="350" r:id="rId8"/>
    <p:sldId id="368" r:id="rId9"/>
    <p:sldId id="342" r:id="rId10"/>
    <p:sldId id="369" r:id="rId11"/>
    <p:sldId id="370" r:id="rId12"/>
    <p:sldId id="371" r:id="rId13"/>
    <p:sldId id="372" r:id="rId14"/>
    <p:sldId id="343" r:id="rId15"/>
    <p:sldId id="380" r:id="rId16"/>
    <p:sldId id="373" r:id="rId17"/>
    <p:sldId id="381" r:id="rId18"/>
    <p:sldId id="374" r:id="rId19"/>
    <p:sldId id="375" r:id="rId20"/>
    <p:sldId id="344" r:id="rId21"/>
    <p:sldId id="315" r:id="rId22"/>
    <p:sldId id="382" r:id="rId23"/>
    <p:sldId id="376" r:id="rId24"/>
    <p:sldId id="345" r:id="rId25"/>
    <p:sldId id="346" r:id="rId26"/>
    <p:sldId id="377" r:id="rId27"/>
    <p:sldId id="317" r:id="rId28"/>
    <p:sldId id="363" r:id="rId29"/>
    <p:sldId id="328" r:id="rId30"/>
    <p:sldId id="378" r:id="rId31"/>
    <p:sldId id="323" r:id="rId32"/>
    <p:sldId id="379" r:id="rId33"/>
    <p:sldId id="324" r:id="rId34"/>
    <p:sldId id="349"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Huffman" initials="AH" lastIdx="4" clrIdx="0">
    <p:extLst/>
  </p:cmAuthor>
  <p:cmAuthor id="2" name="Susan Bodary" initials="SB" lastIdx="1" clrIdx="1">
    <p:extLst/>
  </p:cmAuthor>
  <p:cmAuthor id="3" name="Angie Hance" initials="AH" lastIdx="4" clrIdx="2">
    <p:extLst/>
  </p:cmAuthor>
  <p:cmAuthor id="4" name="Amanda Huffman" initials="" lastIdx="12" clrIdx="3"/>
  <p:cmAuthor id="5" name="Sarah Pfund" initials="SP" lastIdx="9"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F9F9F"/>
    <a:srgbClr val="BFBFBF"/>
    <a:srgbClr val="6B0B0C"/>
    <a:srgbClr val="5A8DC0"/>
    <a:srgbClr val="5677B7"/>
    <a:srgbClr val="2B3C65"/>
    <a:srgbClr val="4B4B4B"/>
    <a:srgbClr val="65A770"/>
    <a:srgbClr val="FFFFFF"/>
    <a:srgbClr val="2048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2140" autoAdjust="0"/>
  </p:normalViewPr>
  <p:slideViewPr>
    <p:cSldViewPr snapToGrid="0">
      <p:cViewPr varScale="1">
        <p:scale>
          <a:sx n="66" d="100"/>
          <a:sy n="66" d="100"/>
        </p:scale>
        <p:origin x="78" y="318"/>
      </p:cViewPr>
      <p:guideLst>
        <p:guide orient="horz" pos="2160"/>
        <p:guide pos="2880"/>
      </p:guideLst>
    </p:cSldViewPr>
  </p:slideViewPr>
  <p:notesTextViewPr>
    <p:cViewPr>
      <p:scale>
        <a:sx n="150" d="100"/>
        <a:sy n="150" d="100"/>
      </p:scale>
      <p:origin x="0" y="0"/>
    </p:cViewPr>
  </p:notesTextViewPr>
  <p:notesViewPr>
    <p:cSldViewPr snapToGrid="0">
      <p:cViewPr varScale="1">
        <p:scale>
          <a:sx n="55" d="100"/>
          <a:sy n="55" d="100"/>
        </p:scale>
        <p:origin x="291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315200" cy="956603"/>
          </a:xfrm>
          <a:prstGeom prst="rect">
            <a:avLst/>
          </a:prstGeom>
        </p:spPr>
        <p:txBody>
          <a:bodyPr vert="horz" lIns="96661" tIns="48331" rIns="96661" bIns="48331" rtlCol="0" anchor="ctr"/>
          <a:lstStyle>
            <a:lvl1pPr algn="l">
              <a:defRPr sz="1300"/>
            </a:lvl1pPr>
          </a:lstStyle>
          <a:p>
            <a:pPr lvl="0" algn="ctr"/>
            <a:endParaRPr lang="en-US" sz="1600" dirty="0" smtClean="0">
              <a:solidFill>
                <a:srgbClr val="1B4873"/>
              </a:solidFill>
            </a:endParaRPr>
          </a:p>
          <a:p>
            <a:pPr lvl="0" algn="ctr"/>
            <a:r>
              <a:rPr lang="en-US" sz="1600" dirty="0" smtClean="0">
                <a:solidFill>
                  <a:srgbClr val="1B4873"/>
                </a:solidFill>
              </a:rPr>
              <a:t>Types of Assessment Items</a:t>
            </a:r>
            <a:endParaRPr lang="en-US" sz="1600" dirty="0">
              <a:solidFill>
                <a:srgbClr val="1B4873"/>
              </a:solidFill>
            </a:endParaRPr>
          </a:p>
          <a:p>
            <a:endParaRPr lang="en-US" dirty="0"/>
          </a:p>
        </p:txBody>
      </p:sp>
      <p:sp>
        <p:nvSpPr>
          <p:cNvPr id="4" name="Footer Placeholder 3"/>
          <p:cNvSpPr>
            <a:spLocks noGrp="1"/>
          </p:cNvSpPr>
          <p:nvPr>
            <p:ph type="ftr" sz="quarter" idx="2"/>
          </p:nvPr>
        </p:nvSpPr>
        <p:spPr>
          <a:xfrm>
            <a:off x="0" y="8637563"/>
            <a:ext cx="7315200" cy="963637"/>
          </a:xfrm>
          <a:prstGeom prst="rect">
            <a:avLst/>
          </a:prstGeom>
        </p:spPr>
        <p:txBody>
          <a:bodyPr vert="horz" lIns="96661" tIns="48331" rIns="96661" bIns="48331" rtlCol="0" anchor="ctr"/>
          <a:lstStyle>
            <a:lvl1pPr algn="l">
              <a:defRPr sz="1300"/>
            </a:lvl1pPr>
          </a:lstStyle>
          <a:p>
            <a:pPr algn="ctr"/>
            <a:fld id="{6A52A414-2C6E-460B-AA24-9C6ECA3FF06F}" type="slidenum">
              <a:rPr lang="en-US" sz="1100" smtClean="0">
                <a:solidFill>
                  <a:srgbClr val="9F9F9F"/>
                </a:solidFill>
              </a:rPr>
              <a:pPr algn="ctr"/>
              <a:t>‹#›</a:t>
            </a:fld>
            <a:endParaRPr lang="en-US" sz="1100" dirty="0">
              <a:solidFill>
                <a:srgbClr val="9F9F9F"/>
              </a:solidFill>
            </a:endParaRPr>
          </a:p>
        </p:txBody>
      </p:sp>
    </p:spTree>
    <p:extLst>
      <p:ext uri="{BB962C8B-B14F-4D97-AF65-F5344CB8AC3E}">
        <p14:creationId xmlns:p14="http://schemas.microsoft.com/office/powerpoint/2010/main" val="342262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82F6A63-9C05-4FBF-95C4-502BAF8C12D7}" type="datetimeFigureOut">
              <a:rPr lang="en-US" smtClean="0"/>
              <a:t>5/13/2015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38CCF3B-74EA-4910-B3AB-F5190EB59652}" type="slidenum">
              <a:rPr lang="en-US" smtClean="0"/>
              <a:t>‹#›</a:t>
            </a:fld>
            <a:endParaRPr lang="en-US"/>
          </a:p>
        </p:txBody>
      </p:sp>
    </p:spTree>
    <p:extLst>
      <p:ext uri="{BB962C8B-B14F-4D97-AF65-F5344CB8AC3E}">
        <p14:creationId xmlns:p14="http://schemas.microsoft.com/office/powerpoint/2010/main" val="1418741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module focuses on the types of assessment items teachers design all the time, although “item” might not be a term that you hear frequently. Assessment experts use the term “item” as opposed to question for reasons that we will soon discuss.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1</a:t>
            </a:fld>
            <a:endParaRPr lang="en-US"/>
          </a:p>
        </p:txBody>
      </p:sp>
    </p:spTree>
    <p:extLst>
      <p:ext uri="{BB962C8B-B14F-4D97-AF65-F5344CB8AC3E}">
        <p14:creationId xmlns:p14="http://schemas.microsoft.com/office/powerpoint/2010/main" val="2413040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use answer keys and scoring guides to score these items.</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10</a:t>
            </a:fld>
            <a:endParaRPr lang="en-US"/>
          </a:p>
        </p:txBody>
      </p:sp>
    </p:spTree>
    <p:extLst>
      <p:ext uri="{BB962C8B-B14F-4D97-AF65-F5344CB8AC3E}">
        <p14:creationId xmlns:p14="http://schemas.microsoft.com/office/powerpoint/2010/main" val="2738269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11</a:t>
            </a:fld>
            <a:endParaRPr lang="en-US"/>
          </a:p>
        </p:txBody>
      </p:sp>
    </p:spTree>
    <p:extLst>
      <p:ext uri="{BB962C8B-B14F-4D97-AF65-F5344CB8AC3E}">
        <p14:creationId xmlns:p14="http://schemas.microsoft.com/office/powerpoint/2010/main" val="401534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Constructed-response items</a:t>
            </a:r>
            <a:r>
              <a:rPr lang="en-US" sz="1200" kern="1200" dirty="0" smtClean="0">
                <a:solidFill>
                  <a:schemeClr val="tx1"/>
                </a:solidFill>
                <a:effectLst/>
                <a:latin typeface="+mn-lt"/>
                <a:ea typeface="+mn-ea"/>
                <a:cs typeface="+mn-cs"/>
              </a:rPr>
              <a:t> ask students to write, or “construct,” the correct answer. We use answer keys to score simpler constructed-response items, such as fill-in-the-blank items. </a:t>
            </a: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2403009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example:</a:t>
            </a:r>
            <a:r>
              <a:rPr lang="en-US" sz="120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chameleon is a distinctive and well-known species of “BLANK.”</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2403009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use scoring guides to score more complex constructed-response items, such as short- and longer-answer items. </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14</a:t>
            </a:fld>
            <a:endParaRPr lang="en-US"/>
          </a:p>
        </p:txBody>
      </p:sp>
    </p:spTree>
    <p:extLst>
      <p:ext uri="{BB962C8B-B14F-4D97-AF65-F5344CB8AC3E}">
        <p14:creationId xmlns:p14="http://schemas.microsoft.com/office/powerpoint/2010/main" val="571152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example:</a:t>
            </a:r>
            <a:r>
              <a:rPr lang="en-US" sz="120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Describe at least three distinguishing features of chameleons. Use complete sentences.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15</a:t>
            </a:fld>
            <a:endParaRPr lang="en-US"/>
          </a:p>
        </p:txBody>
      </p:sp>
    </p:spTree>
    <p:extLst>
      <p:ext uri="{BB962C8B-B14F-4D97-AF65-F5344CB8AC3E}">
        <p14:creationId xmlns:p14="http://schemas.microsoft.com/office/powerpoint/2010/main" val="571152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can think of constructed-response items as </a:t>
            </a:r>
            <a:r>
              <a:rPr lang="en-US" sz="1200" i="1" kern="1200" dirty="0" smtClean="0">
                <a:solidFill>
                  <a:schemeClr val="tx1"/>
                </a:solidFill>
                <a:effectLst/>
                <a:latin typeface="+mn-lt"/>
                <a:ea typeface="+mn-ea"/>
                <a:cs typeface="+mn-cs"/>
              </a:rPr>
              <a:t>short,</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written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performance tasks</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16</a:t>
            </a:fld>
            <a:endParaRPr lang="en-US"/>
          </a:p>
        </p:txBody>
      </p:sp>
    </p:spTree>
    <p:extLst>
      <p:ext uri="{BB962C8B-B14F-4D97-AF65-F5344CB8AC3E}">
        <p14:creationId xmlns:p14="http://schemas.microsoft.com/office/powerpoint/2010/main" val="2588398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17</a:t>
            </a:fld>
            <a:endParaRPr lang="en-US"/>
          </a:p>
        </p:txBody>
      </p:sp>
    </p:spTree>
    <p:extLst>
      <p:ext uri="{BB962C8B-B14F-4D97-AF65-F5344CB8AC3E}">
        <p14:creationId xmlns:p14="http://schemas.microsoft.com/office/powerpoint/2010/main" val="2947192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Performance tasks </a:t>
            </a:r>
            <a:r>
              <a:rPr lang="en-US" sz="1200" kern="1200" dirty="0" smtClean="0">
                <a:solidFill>
                  <a:schemeClr val="tx1"/>
                </a:solidFill>
                <a:effectLst/>
                <a:latin typeface="+mn-lt"/>
                <a:ea typeface="+mn-ea"/>
                <a:cs typeface="+mn-cs"/>
              </a:rPr>
              <a:t>ask students to create products or perform tasks to show their mastery of particular skills. They take a wide variety of forms. Performance tasks can be extended-response items or essays. They can also involve multiple steps that culminate in a product, such as carrying out an experiment, giving a speech or writing a research paper. We use scoring guides and rubrics to score all types of performance tasks.</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2403009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often combine assessment items from these three categories to create a single assessment. For example, at one time or another, you have probably combined several multiple-choice and short-answer items to create a single assessment. </a:t>
            </a:r>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19</a:t>
            </a:fld>
            <a:endParaRPr lang="en-US"/>
          </a:p>
        </p:txBody>
      </p:sp>
    </p:spTree>
    <p:extLst>
      <p:ext uri="{BB962C8B-B14F-4D97-AF65-F5344CB8AC3E}">
        <p14:creationId xmlns:p14="http://schemas.microsoft.com/office/powerpoint/2010/main" val="886218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By the end of this module, you should be able to identify, describe and tell the difference between three different types of assessment items. </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30444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Or you may have used a single performance task as its own entire assessment. </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20</a:t>
            </a:fld>
            <a:endParaRPr lang="en-US"/>
          </a:p>
        </p:txBody>
      </p:sp>
    </p:spTree>
    <p:extLst>
      <p:ext uri="{BB962C8B-B14F-4D97-AF65-F5344CB8AC3E}">
        <p14:creationId xmlns:p14="http://schemas.microsoft.com/office/powerpoint/2010/main" val="498420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21</a:t>
            </a:fld>
            <a:endParaRPr lang="en-US"/>
          </a:p>
        </p:txBody>
      </p:sp>
    </p:spTree>
    <p:extLst>
      <p:ext uri="{BB962C8B-B14F-4D97-AF65-F5344CB8AC3E}">
        <p14:creationId xmlns:p14="http://schemas.microsoft.com/office/powerpoint/2010/main" val="1044477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Portfolio assessments</a:t>
            </a:r>
            <a:r>
              <a:rPr lang="en-US" sz="1200" kern="1200" dirty="0" smtClean="0">
                <a:solidFill>
                  <a:schemeClr val="tx1"/>
                </a:solidFill>
                <a:effectLst/>
                <a:latin typeface="+mn-lt"/>
                <a:ea typeface="+mn-ea"/>
                <a:cs typeface="+mn-cs"/>
              </a:rPr>
              <a:t> are not a type of assessment item, but rather a compilation of student work. </a:t>
            </a:r>
          </a:p>
          <a:p>
            <a:endParaRPr lang="en-US" sz="1300" dirty="0">
              <a:latin typeface="Corbel" panose="020B0503020204020204" pitchFamily="34" charset="0"/>
              <a:ea typeface="Corbel" panose="020B0503020204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22</a:t>
            </a:fld>
            <a:endParaRPr lang="en-US"/>
          </a:p>
        </p:txBody>
      </p:sp>
    </p:spTree>
    <p:extLst>
      <p:ext uri="{BB962C8B-B14F-4D97-AF65-F5344CB8AC3E}">
        <p14:creationId xmlns:p14="http://schemas.microsoft.com/office/powerpoint/2010/main" val="3965909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Portfolio assessments ask students or teachers to collect work products that show growth over a specific period of time. Examples of work products include collections of student essays, artwork, lab reports or reading logs. We use scoring guides and rubrics to score portfolios.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2403009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24</a:t>
            </a:fld>
            <a:endParaRPr lang="en-US"/>
          </a:p>
        </p:txBody>
      </p:sp>
    </p:spTree>
    <p:extLst>
      <p:ext uri="{BB962C8B-B14F-4D97-AF65-F5344CB8AC3E}">
        <p14:creationId xmlns:p14="http://schemas.microsoft.com/office/powerpoint/2010/main" val="2251574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you likely have experience writing your own assessments and items entirely from scratch, you have probably also selected assessment items from curriculum materials. You may also have tried to compile an assessment from an online item “bank,” which several States, districts and curriculum developers have created to help teachers. You may have found that it is less time consuming to select an existing assessment or compile pre-written items than it is to write an assessment from scratch. However, don’t assume that these assessments from curriculum materials or item banks are well designed. As you’ve probably noticed, they vary in quality, which is why expertise in assessment design, particularly the ability to select well-designed assessments, is important for all educators, not just teachers who need to write assessments from scratch.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25</a:t>
            </a:fld>
            <a:endParaRPr lang="en-US"/>
          </a:p>
        </p:txBody>
      </p:sp>
    </p:spTree>
    <p:extLst>
      <p:ext uri="{BB962C8B-B14F-4D97-AF65-F5344CB8AC3E}">
        <p14:creationId xmlns:p14="http://schemas.microsoft.com/office/powerpoint/2010/main" val="158527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 addressed the key concepts in this module, so let’s review our goal.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548427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outset of the module, we set a goal that you would be able to able to identify, describe and tell the difference between three different types of assessment items. </a:t>
            </a:r>
          </a:p>
          <a:p>
            <a:pPr marL="0" indent="0" defTabSz="966612">
              <a:buFont typeface="Symbol" panose="05050102010706020507" pitchFamily="18" charset="2"/>
              <a:buNone/>
              <a:defRPr/>
            </a:pPr>
            <a:endParaRPr lang="en-US" sz="1300" dirty="0">
              <a:solidFill>
                <a:prstClr val="black"/>
              </a:solidFill>
              <a:latin typeface="Corbel" panose="020B0503020204020204" pitchFamily="34" charset="0"/>
              <a:ea typeface="Corbel" panose="020B0503020204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016842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determine whether we have achieved our goal, let’s check your understanding with an assessment item. </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28</a:t>
            </a:fld>
            <a:endParaRPr lang="en-US"/>
          </a:p>
        </p:txBody>
      </p:sp>
    </p:spTree>
    <p:extLst>
      <p:ext uri="{BB962C8B-B14F-4D97-AF65-F5344CB8AC3E}">
        <p14:creationId xmlns:p14="http://schemas.microsoft.com/office/powerpoint/2010/main" val="354692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the item: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Compare and contrast the three types of assessment items we discussed in this module according to how students demonstrate learning.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205556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let’s get started.</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2127671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Pause this video if you want a few moments to think about your answer or discuss it with colleagues.</a:t>
            </a: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30</a:t>
            </a:fld>
            <a:endParaRPr lang="en-US"/>
          </a:p>
        </p:txBody>
      </p:sp>
    </p:spTree>
    <p:extLst>
      <p:ext uri="{BB962C8B-B14F-4D97-AF65-F5344CB8AC3E}">
        <p14:creationId xmlns:p14="http://schemas.microsoft.com/office/powerpoint/2010/main" val="1743399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sample answer to the item would be: Selected-response items ask students to select the correct answer from a list of options included in the item, while constructed-response items ask students to write, or construct, the correct answer instead of selecting it. Constructed-response items are similar to written performance tasks, which ask students to create products or perform tasks to show their mastery of particular skills. Unlike constructed-response items, performance tasks can also include verbal or physical tasks.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632118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Good work! Thank you for completing the module on types of assessment items. Please view additional modules to continue your learning.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t>32</a:t>
            </a:fld>
            <a:endParaRPr lang="en-US"/>
          </a:p>
        </p:txBody>
      </p:sp>
    </p:spTree>
    <p:extLst>
      <p:ext uri="{BB962C8B-B14F-4D97-AF65-F5344CB8AC3E}">
        <p14:creationId xmlns:p14="http://schemas.microsoft.com/office/powerpoint/2010/main" val="872559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series of modules, we consider an “assessment” to be a compilation of one or more of what we often think of as questions students answer.  Assessment experts usually use the term “item” instead of “question” because, as we will see, an assessment item is not always written as a question. </a:t>
            </a:r>
          </a:p>
        </p:txBody>
      </p:sp>
      <p:sp>
        <p:nvSpPr>
          <p:cNvPr id="4" name="Slide Number Placeholder 3"/>
          <p:cNvSpPr>
            <a:spLocks noGrp="1"/>
          </p:cNvSpPr>
          <p:nvPr>
            <p:ph type="sldNum" sz="quarter" idx="10"/>
          </p:nvPr>
        </p:nvSpPr>
        <p:spPr/>
        <p:txBody>
          <a:bodyPr/>
          <a:lstStyle/>
          <a:p>
            <a:fld id="{F38CCF3B-74EA-4910-B3AB-F5190EB59652}" type="slidenum">
              <a:rPr lang="en-US" smtClean="0"/>
              <a:t>4</a:t>
            </a:fld>
            <a:endParaRPr lang="en-US"/>
          </a:p>
        </p:txBody>
      </p:sp>
    </p:spTree>
    <p:extLst>
      <p:ext uri="{BB962C8B-B14F-4D97-AF65-F5344CB8AC3E}">
        <p14:creationId xmlns:p14="http://schemas.microsoft.com/office/powerpoint/2010/main" val="3965909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module focuses on three types of assessment items: (1) selected-response items, (2) constructed-response items and performance tasks. While you likely already have experience writing or selecting these types of assessment items, we’re taking the time now to define these terms to establish a common understanding that we’ll use throughout the modules in this series. </a:t>
            </a: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403009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CF3B-74EA-4910-B3AB-F5190EB59652}" type="slidenum">
              <a:rPr lang="en-US" smtClean="0"/>
              <a:t>6</a:t>
            </a:fld>
            <a:endParaRPr lang="en-US"/>
          </a:p>
        </p:txBody>
      </p:sp>
    </p:spTree>
    <p:extLst>
      <p:ext uri="{BB962C8B-B14F-4D97-AF65-F5344CB8AC3E}">
        <p14:creationId xmlns:p14="http://schemas.microsoft.com/office/powerpoint/2010/main" val="35196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Selected-response items</a:t>
            </a:r>
            <a:r>
              <a:rPr lang="en-US" sz="1200" kern="1200" dirty="0" smtClean="0">
                <a:solidFill>
                  <a:schemeClr val="tx1"/>
                </a:solidFill>
                <a:effectLst/>
                <a:latin typeface="+mn-lt"/>
                <a:ea typeface="+mn-ea"/>
                <a:cs typeface="+mn-cs"/>
              </a:rPr>
              <a:t> ask students to select the correct answer from a list of options included in the item. Examples of selected-response items include matching, true/false and multiple choice.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CCF3B-74EA-4910-B3AB-F5190EB59652}"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403009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For example:</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What kind of an animal is a chameleon?</a:t>
            </a:r>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mammal </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reptile</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bird</a:t>
            </a:r>
            <a:endParaRPr lang="en-US" sz="1200" kern="1200" dirty="0" smtClean="0">
              <a:solidFill>
                <a:schemeClr val="tx1"/>
              </a:solidFill>
              <a:effectLst/>
              <a:latin typeface="+mn-lt"/>
              <a:ea typeface="+mn-ea"/>
              <a:cs typeface="+mn-cs"/>
            </a:endParaRPr>
          </a:p>
          <a:p>
            <a:pPr marL="228600" lvl="0" indent="-228600">
              <a:buFont typeface="+mj-lt"/>
              <a:buAutoNum type="alphaLcPeriod"/>
            </a:pPr>
            <a:r>
              <a:rPr lang="en-US" sz="1200" i="1" kern="1200" dirty="0" smtClean="0">
                <a:solidFill>
                  <a:schemeClr val="tx1"/>
                </a:solidFill>
                <a:effectLst/>
                <a:latin typeface="+mn-lt"/>
                <a:ea typeface="+mn-ea"/>
                <a:cs typeface="+mn-cs"/>
              </a:rPr>
              <a:t>insect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8</a:t>
            </a:fld>
            <a:endParaRPr lang="en-US"/>
          </a:p>
        </p:txBody>
      </p:sp>
    </p:spTree>
    <p:extLst>
      <p:ext uri="{BB962C8B-B14F-4D97-AF65-F5344CB8AC3E}">
        <p14:creationId xmlns:p14="http://schemas.microsoft.com/office/powerpoint/2010/main" val="3028396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Or:</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Is the following statement true or false?</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 chameleon is a type of lizard.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8CCF3B-74EA-4910-B3AB-F5190EB59652}" type="slidenum">
              <a:rPr lang="en-US" smtClean="0"/>
              <a:t>9</a:t>
            </a:fld>
            <a:endParaRPr lang="en-US"/>
          </a:p>
        </p:txBody>
      </p:sp>
    </p:spTree>
    <p:extLst>
      <p:ext uri="{BB962C8B-B14F-4D97-AF65-F5344CB8AC3E}">
        <p14:creationId xmlns:p14="http://schemas.microsoft.com/office/powerpoint/2010/main" val="2522210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21895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20"/>
            <a:ext cx="9143999" cy="737447"/>
          </a:xfrm>
        </p:spPr>
        <p:txBody>
          <a:bodyPr/>
          <a:lstStyle>
            <a:lvl1pPr>
              <a:defRPr>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2277264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Rectangle 15"/>
          <p:cNvSpPr/>
          <p:nvPr userDrawn="1"/>
        </p:nvSpPr>
        <p:spPr>
          <a:xfrm>
            <a:off x="218803" y="937261"/>
            <a:ext cx="1665580" cy="767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7620"/>
            <a:ext cx="9143999" cy="748030"/>
          </a:xfrm>
        </p:spPr>
        <p:txBody>
          <a:bodyPr>
            <a:normAutofit/>
          </a:bodyPr>
          <a:lstStyle>
            <a:lvl1pPr>
              <a:defRPr sz="3600">
                <a:latin typeface="+mn-lt"/>
              </a:defRPr>
            </a:lvl1pPr>
          </a:lstStyle>
          <a:p>
            <a:r>
              <a:rPr lang="en-US" dirty="0" smtClean="0"/>
              <a:t>KEY CONCEPTS</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pic>
        <p:nvPicPr>
          <p:cNvPr id="7" name="Picture 6" descr="Types 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130" y="1025589"/>
            <a:ext cx="1369040" cy="630767"/>
          </a:xfrm>
          <a:prstGeom prst="rect">
            <a:avLst/>
          </a:prstGeom>
        </p:spPr>
      </p:pic>
    </p:spTree>
    <p:extLst>
      <p:ext uri="{BB962C8B-B14F-4D97-AF65-F5344CB8AC3E}">
        <p14:creationId xmlns:p14="http://schemas.microsoft.com/office/powerpoint/2010/main" val="190276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p:cNvSpPr/>
          <p:nvPr userDrawn="1"/>
        </p:nvSpPr>
        <p:spPr>
          <a:xfrm>
            <a:off x="220091" y="1910792"/>
            <a:ext cx="1665580" cy="767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7620"/>
            <a:ext cx="9143999" cy="748030"/>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sp>
        <p:nvSpPr>
          <p:cNvPr id="19" name="Rectangle 18"/>
          <p:cNvSpPr/>
          <p:nvPr userDrawn="1"/>
        </p:nvSpPr>
        <p:spPr>
          <a:xfrm>
            <a:off x="2294454" y="1107672"/>
            <a:ext cx="6462734" cy="531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R items 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7046" y="2035708"/>
            <a:ext cx="1520310" cy="630767"/>
          </a:xfrm>
          <a:prstGeom prst="rect">
            <a:avLst/>
          </a:prstGeom>
        </p:spPr>
      </p:pic>
    </p:spTree>
    <p:extLst>
      <p:ext uri="{BB962C8B-B14F-4D97-AF65-F5344CB8AC3E}">
        <p14:creationId xmlns:p14="http://schemas.microsoft.com/office/powerpoint/2010/main" val="207778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Rectangle 11"/>
          <p:cNvSpPr/>
          <p:nvPr userDrawn="1"/>
        </p:nvSpPr>
        <p:spPr>
          <a:xfrm>
            <a:off x="218803" y="2919982"/>
            <a:ext cx="1665580" cy="767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7620"/>
            <a:ext cx="9143999" cy="748030"/>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pic>
        <p:nvPicPr>
          <p:cNvPr id="7" name="Picture 6" descr="CR Items 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164" y="3074691"/>
            <a:ext cx="1570166" cy="554029"/>
          </a:xfrm>
          <a:prstGeom prst="rect">
            <a:avLst/>
          </a:prstGeom>
        </p:spPr>
      </p:pic>
    </p:spTree>
    <p:extLst>
      <p:ext uri="{BB962C8B-B14F-4D97-AF65-F5344CB8AC3E}">
        <p14:creationId xmlns:p14="http://schemas.microsoft.com/office/powerpoint/2010/main" val="156457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3" name="Rectangle 12"/>
          <p:cNvSpPr/>
          <p:nvPr userDrawn="1"/>
        </p:nvSpPr>
        <p:spPr>
          <a:xfrm>
            <a:off x="218803" y="3894573"/>
            <a:ext cx="1665580" cy="767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7620"/>
            <a:ext cx="9143999" cy="748030"/>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pic>
        <p:nvPicPr>
          <p:cNvPr id="7" name="Picture 6" descr="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7519" y="3983474"/>
            <a:ext cx="944724" cy="630768"/>
          </a:xfrm>
          <a:prstGeom prst="rect">
            <a:avLst/>
          </a:prstGeom>
        </p:spPr>
      </p:pic>
    </p:spTree>
    <p:extLst>
      <p:ext uri="{BB962C8B-B14F-4D97-AF65-F5344CB8AC3E}">
        <p14:creationId xmlns:p14="http://schemas.microsoft.com/office/powerpoint/2010/main" val="258414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4" name="Rectangle 13"/>
          <p:cNvSpPr/>
          <p:nvPr userDrawn="1"/>
        </p:nvSpPr>
        <p:spPr>
          <a:xfrm>
            <a:off x="218803" y="4864223"/>
            <a:ext cx="1665580" cy="795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7620"/>
            <a:ext cx="9143999" cy="749618"/>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pic>
        <p:nvPicPr>
          <p:cNvPr id="7" name="Picture 6" descr="Port Assessment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8430" y="4950305"/>
            <a:ext cx="992292" cy="630767"/>
          </a:xfrm>
          <a:prstGeom prst="rect">
            <a:avLst/>
          </a:prstGeom>
        </p:spPr>
      </p:pic>
    </p:spTree>
    <p:extLst>
      <p:ext uri="{BB962C8B-B14F-4D97-AF65-F5344CB8AC3E}">
        <p14:creationId xmlns:p14="http://schemas.microsoft.com/office/powerpoint/2010/main" val="334605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Rectangle 14"/>
          <p:cNvSpPr/>
          <p:nvPr userDrawn="1"/>
        </p:nvSpPr>
        <p:spPr>
          <a:xfrm>
            <a:off x="217731" y="5841288"/>
            <a:ext cx="1665580" cy="767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7620"/>
            <a:ext cx="9143999" cy="744855"/>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pic>
        <p:nvPicPr>
          <p:cNvPr id="7" name="Picture 6" descr="WR Assessment Item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192" y="5931565"/>
            <a:ext cx="1558365" cy="630767"/>
          </a:xfrm>
          <a:prstGeom prst="rect">
            <a:avLst/>
          </a:prstGeom>
        </p:spPr>
      </p:pic>
    </p:spTree>
    <p:extLst>
      <p:ext uri="{BB962C8B-B14F-4D97-AF65-F5344CB8AC3E}">
        <p14:creationId xmlns:p14="http://schemas.microsoft.com/office/powerpoint/2010/main" val="118279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20"/>
            <a:ext cx="9143999" cy="744855"/>
          </a:xfrm>
        </p:spPr>
        <p:txBody>
          <a:bodyPr>
            <a:normAutofit/>
          </a:bodyPr>
          <a:lstStyle>
            <a:lvl1pPr>
              <a:defRPr sz="3600">
                <a:latin typeface="+mn-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457950" y="6356351"/>
            <a:ext cx="2390936" cy="278978"/>
          </a:xfrm>
          <a:prstGeom prst="rect">
            <a:avLst/>
          </a:prstGeom>
        </p:spPr>
        <p:txBody>
          <a:bodyPr/>
          <a:lstStyle/>
          <a:p>
            <a:fld id="{5144C67F-EBE6-44D1-A44F-7695EAE3EC1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4504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7.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6.png"/><Relationship Id="rId2" Type="http://schemas.openxmlformats.org/officeDocument/2006/relationships/slideLayout" Target="../slideLayouts/slideLayout4.xml"/><Relationship Id="rId16"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5.png"/><Relationship Id="rId5" Type="http://schemas.openxmlformats.org/officeDocument/2006/relationships/slideLayout" Target="../slideLayouts/slideLayout7.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Layout" Target="../slideLayouts/slideLayout6.xml"/><Relationship Id="rId9" Type="http://schemas.openxmlformats.org/officeDocument/2006/relationships/image" Target="../media/image3.jpg"/><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8" y="283"/>
            <a:ext cx="9143244" cy="6857433"/>
          </a:xfrm>
          <a:prstGeom prst="rect">
            <a:avLst/>
          </a:prstGeom>
        </p:spPr>
      </p:pic>
      <p:sp>
        <p:nvSpPr>
          <p:cNvPr id="29" name="Slide Number Placeholder 5"/>
          <p:cNvSpPr>
            <a:spLocks noGrp="1"/>
          </p:cNvSpPr>
          <p:nvPr>
            <p:ph type="sldNum" sz="quarter" idx="4"/>
          </p:nvPr>
        </p:nvSpPr>
        <p:spPr>
          <a:xfrm>
            <a:off x="6457950" y="6356351"/>
            <a:ext cx="2390936" cy="278978"/>
          </a:xfrm>
          <a:prstGeom prst="rect">
            <a:avLst/>
          </a:prstGeom>
        </p:spPr>
        <p:txBody>
          <a:bodyPr vert="horz" lIns="91440" tIns="45720" rIns="91440" bIns="45720" rtlCol="0" anchor="ctr"/>
          <a:lstStyle>
            <a:lvl1pPr algn="r">
              <a:defRPr sz="1200">
                <a:solidFill>
                  <a:schemeClr val="bg1"/>
                </a:solidFill>
              </a:defRPr>
            </a:lvl1pPr>
          </a:lstStyle>
          <a:p>
            <a:fld id="{5144C67F-EBE6-44D1-A44F-7695EAE3EC1A}" type="slidenum">
              <a:rPr lang="en-US" smtClean="0">
                <a:solidFill>
                  <a:prstClr val="white"/>
                </a:solidFill>
              </a:rPr>
              <a:pPr/>
              <a:t>‹#›</a:t>
            </a:fld>
            <a:endParaRPr lang="en-US" dirty="0">
              <a:solidFill>
                <a:prstClr val="white"/>
              </a:solidFill>
            </a:endParaRPr>
          </a:p>
        </p:txBody>
      </p:sp>
      <p:sp>
        <p:nvSpPr>
          <p:cNvPr id="9" name="Rectangle 8"/>
          <p:cNvSpPr/>
          <p:nvPr userDrawn="1"/>
        </p:nvSpPr>
        <p:spPr>
          <a:xfrm>
            <a:off x="469232" y="433138"/>
            <a:ext cx="8229600" cy="5991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98883219"/>
      </p:ext>
    </p:extLst>
  </p:cSld>
  <p:clrMap bg1="lt1" tx1="dk1" bg2="lt2" tx2="dk2" accent1="accent1" accent2="accent2" accent3="accent3" accent4="accent4" accent5="accent5" accent6="accent6" hlink="hlink" folHlink="folHlink"/>
  <p:sldLayoutIdLst>
    <p:sldLayoutId id="2147483695" r:id="rId1"/>
  </p:sldLayoutIdLst>
  <p:transition>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2800" b="0"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8" y="0"/>
            <a:ext cx="9143244" cy="6857717"/>
          </a:xfrm>
          <a:prstGeom prst="rect">
            <a:avLst/>
          </a:prstGeom>
        </p:spPr>
      </p:pic>
      <p:sp>
        <p:nvSpPr>
          <p:cNvPr id="2" name="Title Placeholder 1"/>
          <p:cNvSpPr>
            <a:spLocks noGrp="1"/>
          </p:cNvSpPr>
          <p:nvPr>
            <p:ph type="title"/>
          </p:nvPr>
        </p:nvSpPr>
        <p:spPr>
          <a:xfrm>
            <a:off x="0" y="9203"/>
            <a:ext cx="9143999" cy="7358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9" name="Slide Number Placeholder 5"/>
          <p:cNvSpPr>
            <a:spLocks noGrp="1"/>
          </p:cNvSpPr>
          <p:nvPr>
            <p:ph type="sldNum" sz="quarter" idx="4"/>
          </p:nvPr>
        </p:nvSpPr>
        <p:spPr>
          <a:xfrm>
            <a:off x="6457950" y="6356351"/>
            <a:ext cx="2390936" cy="278978"/>
          </a:xfrm>
          <a:prstGeom prst="rect">
            <a:avLst/>
          </a:prstGeom>
        </p:spPr>
        <p:txBody>
          <a:bodyPr vert="horz" lIns="91440" tIns="45720" rIns="91440" bIns="45720" rtlCol="0" anchor="ctr"/>
          <a:lstStyle>
            <a:lvl1pPr algn="r">
              <a:defRPr sz="1200">
                <a:solidFill>
                  <a:schemeClr val="bg1"/>
                </a:solidFill>
              </a:defRPr>
            </a:lvl1pPr>
          </a:lstStyle>
          <a:p>
            <a:fld id="{5144C67F-EBE6-44D1-A44F-7695EAE3EC1A}" type="slidenum">
              <a:rPr lang="en-US" smtClean="0">
                <a:solidFill>
                  <a:prstClr val="white"/>
                </a:solidFill>
              </a:rPr>
              <a:pPr/>
              <a:t>‹#›</a:t>
            </a:fld>
            <a:endParaRPr lang="en-US" dirty="0">
              <a:solidFill>
                <a:prstClr val="white"/>
              </a:solidFill>
            </a:endParaRPr>
          </a:p>
        </p:txBody>
      </p:sp>
      <p:sp>
        <p:nvSpPr>
          <p:cNvPr id="11" name="Rectangle 10"/>
          <p:cNvSpPr/>
          <p:nvPr userDrawn="1"/>
        </p:nvSpPr>
        <p:spPr>
          <a:xfrm>
            <a:off x="469232" y="1106904"/>
            <a:ext cx="8229600" cy="531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97420269"/>
      </p:ext>
    </p:extLst>
  </p:cSld>
  <p:clrMap bg1="lt1" tx1="dk1" bg2="lt2" tx2="dk2" accent1="accent1" accent2="accent2" accent3="accent3" accent4="accent4" accent5="accent5" accent6="accent6" hlink="hlink" folHlink="folHlink"/>
  <p:sldLayoutIdLst>
    <p:sldLayoutId id="2147483697" r:id="rId1"/>
  </p:sldLayoutIdLst>
  <p:transition>
    <p:fade/>
  </p:transition>
  <p:timing>
    <p:tnLst>
      <p:par>
        <p:cTn id="1" dur="indefinite" restart="never" nodeType="tmRoot"/>
      </p:par>
    </p:tnLst>
  </p:timing>
  <p:txStyles>
    <p:titleStyle>
      <a:lvl1pPr algn="ctr" defTabSz="914400" rtl="0" eaLnBrk="1" latinLnBrk="0" hangingPunct="1">
        <a:lnSpc>
          <a:spcPct val="90000"/>
        </a:lnSpc>
        <a:spcBef>
          <a:spcPct val="0"/>
        </a:spcBef>
        <a:buNone/>
        <a:defRPr sz="3600" b="0"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0" y="9202"/>
            <a:ext cx="9143999" cy="746448"/>
          </a:xfrm>
          <a:prstGeom prst="rect">
            <a:avLst/>
          </a:prstGeom>
        </p:spPr>
        <p:txBody>
          <a:bodyPr vert="horz" lIns="91440" tIns="45720" rIns="91440" bIns="45720" rtlCol="0" anchor="ctr">
            <a:normAutofit/>
          </a:bodyPr>
          <a:lstStyle/>
          <a:p>
            <a:r>
              <a:rPr lang="en-US" dirty="0" smtClean="0"/>
              <a:t>KEY CONCEPTS</a:t>
            </a:r>
            <a:endParaRPr lang="en-US" dirty="0"/>
          </a:p>
        </p:txBody>
      </p:sp>
      <p:sp>
        <p:nvSpPr>
          <p:cNvPr id="17" name="Slide Number Placeholder 5"/>
          <p:cNvSpPr>
            <a:spLocks noGrp="1"/>
          </p:cNvSpPr>
          <p:nvPr>
            <p:ph type="sldNum" sz="quarter" idx="4"/>
          </p:nvPr>
        </p:nvSpPr>
        <p:spPr>
          <a:xfrm>
            <a:off x="4416572" y="5012002"/>
            <a:ext cx="391829" cy="45719"/>
          </a:xfrm>
          <a:prstGeom prst="rect">
            <a:avLst/>
          </a:prstGeom>
        </p:spPr>
        <p:txBody>
          <a:bodyPr vert="horz" lIns="91440" tIns="45720" rIns="91440" bIns="45720" rtlCol="0" anchor="ctr"/>
          <a:lstStyle>
            <a:lvl1pPr algn="r">
              <a:defRPr sz="1200">
                <a:solidFill>
                  <a:schemeClr val="bg1"/>
                </a:solidFill>
              </a:defRPr>
            </a:lvl1pPr>
          </a:lstStyle>
          <a:p>
            <a:fld id="{5144C67F-EBE6-44D1-A44F-7695EAE3EC1A}" type="slidenum">
              <a:rPr lang="en-US" smtClean="0">
                <a:solidFill>
                  <a:prstClr val="white"/>
                </a:solidFill>
              </a:rPr>
              <a:pPr/>
              <a:t>‹#›</a:t>
            </a:fld>
            <a:endParaRPr lang="en-US" dirty="0">
              <a:solidFill>
                <a:prstClr val="white"/>
              </a:solidFill>
            </a:endParaRPr>
          </a:p>
        </p:txBody>
      </p:sp>
      <p:sp>
        <p:nvSpPr>
          <p:cNvPr id="30" name="Rectangle 29"/>
          <p:cNvSpPr/>
          <p:nvPr userDrawn="1"/>
        </p:nvSpPr>
        <p:spPr>
          <a:xfrm>
            <a:off x="3857719" y="2939902"/>
            <a:ext cx="848754" cy="698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78" y="283"/>
            <a:ext cx="9143244" cy="6857433"/>
          </a:xfrm>
          <a:prstGeom prst="rect">
            <a:avLst/>
          </a:prstGeom>
        </p:spPr>
      </p:pic>
      <p:sp>
        <p:nvSpPr>
          <p:cNvPr id="7" name="Rectangle 6"/>
          <p:cNvSpPr/>
          <p:nvPr userDrawn="1"/>
        </p:nvSpPr>
        <p:spPr>
          <a:xfrm>
            <a:off x="2294454" y="1107672"/>
            <a:ext cx="6462734" cy="531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WR Assessment Items.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74192" y="5931565"/>
            <a:ext cx="1558365" cy="630767"/>
          </a:xfrm>
          <a:prstGeom prst="rect">
            <a:avLst/>
          </a:prstGeom>
        </p:spPr>
      </p:pic>
      <p:pic>
        <p:nvPicPr>
          <p:cNvPr id="12" name="Picture 11" descr="Port Assessments.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68430" y="4950305"/>
            <a:ext cx="992292" cy="630767"/>
          </a:xfrm>
          <a:prstGeom prst="rect">
            <a:avLst/>
          </a:prstGeom>
        </p:spPr>
      </p:pic>
      <p:pic>
        <p:nvPicPr>
          <p:cNvPr id="13" name="Picture 12" descr="P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7519" y="3983474"/>
            <a:ext cx="944724" cy="630768"/>
          </a:xfrm>
          <a:prstGeom prst="rect">
            <a:avLst/>
          </a:prstGeom>
        </p:spPr>
      </p:pic>
      <p:pic>
        <p:nvPicPr>
          <p:cNvPr id="14" name="Picture 13" descr="CR Items 2.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6164" y="3074691"/>
            <a:ext cx="1570166" cy="554029"/>
          </a:xfrm>
          <a:prstGeom prst="rect">
            <a:avLst/>
          </a:prstGeom>
        </p:spPr>
      </p:pic>
      <p:pic>
        <p:nvPicPr>
          <p:cNvPr id="15" name="Picture 14" descr="SR items 1.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07046" y="2035708"/>
            <a:ext cx="1520310" cy="630767"/>
          </a:xfrm>
          <a:prstGeom prst="rect">
            <a:avLst/>
          </a:prstGeom>
        </p:spPr>
      </p:pic>
      <p:pic>
        <p:nvPicPr>
          <p:cNvPr id="18" name="Picture 17" descr="Types 2.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91130" y="1025589"/>
            <a:ext cx="1369040" cy="630767"/>
          </a:xfrm>
          <a:prstGeom prst="rect">
            <a:avLst/>
          </a:prstGeom>
        </p:spPr>
      </p:pic>
    </p:spTree>
    <p:extLst>
      <p:ext uri="{BB962C8B-B14F-4D97-AF65-F5344CB8AC3E}">
        <p14:creationId xmlns:p14="http://schemas.microsoft.com/office/powerpoint/2010/main" val="419309439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914400" rtl="0" eaLnBrk="1" latinLnBrk="0" hangingPunct="1">
        <a:lnSpc>
          <a:spcPct val="90000"/>
        </a:lnSpc>
        <a:spcBef>
          <a:spcPct val="0"/>
        </a:spcBef>
        <a:buNone/>
        <a:defRPr sz="3200" b="0" kern="1200" baseline="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18.png"/><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2.xml"/><Relationship Id="rId7" Type="http://schemas.openxmlformats.org/officeDocument/2006/relationships/image" Target="../media/image34.png"/><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37.png"/><Relationship Id="rId11" Type="http://schemas.openxmlformats.org/officeDocument/2006/relationships/image" Target="../media/image45.png"/><Relationship Id="rId5" Type="http://schemas.openxmlformats.org/officeDocument/2006/relationships/image" Target="../media/image36.png"/><Relationship Id="rId10" Type="http://schemas.openxmlformats.org/officeDocument/2006/relationships/image" Target="../media/image19.png"/><Relationship Id="rId4" Type="http://schemas.openxmlformats.org/officeDocument/2006/relationships/image" Target="../media/image43.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47.png"/><Relationship Id="rId4" Type="http://schemas.openxmlformats.org/officeDocument/2006/relationships/image" Target="../media/image37.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20.png"/><Relationship Id="rId3" Type="http://schemas.openxmlformats.org/officeDocument/2006/relationships/notesSlide" Target="../notesSlides/notesSlide18.xml"/><Relationship Id="rId7" Type="http://schemas.openxmlformats.org/officeDocument/2006/relationships/image" Target="../media/image54.png"/><Relationship Id="rId12" Type="http://schemas.openxmlformats.org/officeDocument/2006/relationships/image" Target="../media/image57.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53.png"/><Relationship Id="rId11" Type="http://schemas.openxmlformats.org/officeDocument/2006/relationships/image" Target="../media/image56.png"/><Relationship Id="rId5" Type="http://schemas.openxmlformats.org/officeDocument/2006/relationships/image" Target="../media/image52.png"/><Relationship Id="rId15" Type="http://schemas.openxmlformats.org/officeDocument/2006/relationships/image" Target="../media/image58.png"/><Relationship Id="rId10" Type="http://schemas.openxmlformats.org/officeDocument/2006/relationships/image" Target="../media/image37.png"/><Relationship Id="rId4" Type="http://schemas.openxmlformats.org/officeDocument/2006/relationships/image" Target="../media/image51.png"/><Relationship Id="rId9" Type="http://schemas.openxmlformats.org/officeDocument/2006/relationships/image" Target="../media/image36.png"/><Relationship Id="rId14"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9.xml"/><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9.png"/><Relationship Id="rId11" Type="http://schemas.openxmlformats.org/officeDocument/2006/relationships/image" Target="../media/image11.png"/><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image" Target="../media/image16.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20.xml"/><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19.png"/><Relationship Id="rId11" Type="http://schemas.openxmlformats.org/officeDocument/2006/relationships/image" Target="../media/image16.png"/><Relationship Id="rId5" Type="http://schemas.openxmlformats.org/officeDocument/2006/relationships/image" Target="../media/image18.png"/><Relationship Id="rId10" Type="http://schemas.openxmlformats.org/officeDocument/2006/relationships/image" Target="../media/image11.png"/><Relationship Id="rId4" Type="http://schemas.openxmlformats.org/officeDocument/2006/relationships/image" Target="../media/image20.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22.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9.png"/><Relationship Id="rId11" Type="http://schemas.openxmlformats.org/officeDocument/2006/relationships/image" Target="../media/image61.png"/><Relationship Id="rId5" Type="http://schemas.openxmlformats.org/officeDocument/2006/relationships/image" Target="../media/image27.png"/><Relationship Id="rId10" Type="http://schemas.openxmlformats.org/officeDocument/2006/relationships/image" Target="../media/image60.png"/><Relationship Id="rId4" Type="http://schemas.openxmlformats.org/officeDocument/2006/relationships/image" Target="../media/image26.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notesSlide" Target="../notesSlides/notesSlide23.xml"/><Relationship Id="rId7" Type="http://schemas.openxmlformats.org/officeDocument/2006/relationships/image" Target="../media/image65.png"/><Relationship Id="rId12"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64.png"/><Relationship Id="rId11" Type="http://schemas.openxmlformats.org/officeDocument/2006/relationships/image" Target="../media/image56.png"/><Relationship Id="rId5" Type="http://schemas.openxmlformats.org/officeDocument/2006/relationships/image" Target="../media/image63.png"/><Relationship Id="rId10" Type="http://schemas.openxmlformats.org/officeDocument/2006/relationships/image" Target="../media/image37.png"/><Relationship Id="rId4" Type="http://schemas.openxmlformats.org/officeDocument/2006/relationships/image" Target="../media/image62.png"/><Relationship Id="rId9" Type="http://schemas.openxmlformats.org/officeDocument/2006/relationships/image" Target="../media/image36.png"/><Relationship Id="rId1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notesSlide" Target="../notesSlides/notesSlide25.xml"/><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slideLayout" Target="../slideLayouts/slideLayout8.xml"/><Relationship Id="rId1" Type="http://schemas.openxmlformats.org/officeDocument/2006/relationships/tags" Target="../tags/tag12.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tags" Target="../tags/tag13.xml"/><Relationship Id="rId1" Type="http://schemas.openxmlformats.org/officeDocument/2006/relationships/themeOverride" Target="../theme/themeOverride1.xml"/><Relationship Id="rId6" Type="http://schemas.openxmlformats.org/officeDocument/2006/relationships/image" Target="../media/image10.png"/><Relationship Id="rId11"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9.png"/><Relationship Id="rId4" Type="http://schemas.openxmlformats.org/officeDocument/2006/relationships/notesSlide" Target="../notesSlides/notesSlide26.xml"/><Relationship Id="rId9"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81.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19.png"/><Relationship Id="rId7"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87.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86.png"/><Relationship Id="rId5" Type="http://schemas.openxmlformats.org/officeDocument/2006/relationships/image" Target="../media/image89.png"/><Relationship Id="rId4" Type="http://schemas.openxmlformats.org/officeDocument/2006/relationships/image" Target="../media/image88.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notesSlide" Target="../notesSlides/notesSlide4.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1.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7.xml"/><Relationship Id="rId7" Type="http://schemas.openxmlformats.org/officeDocument/2006/relationships/image" Target="../media/image34.png"/><Relationship Id="rId12"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33.png"/><Relationship Id="rId11" Type="http://schemas.openxmlformats.org/officeDocument/2006/relationships/image" Target="../media/image1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54743" y="761999"/>
            <a:ext cx="7651026" cy="1754327"/>
          </a:xfrm>
          <a:prstGeom prst="rect">
            <a:avLst/>
          </a:prstGeom>
        </p:spPr>
        <p:txBody>
          <a:bodyPr wrap="square">
            <a:spAutoFit/>
          </a:bodyPr>
          <a:lstStyle/>
          <a:p>
            <a:pPr algn="ctr"/>
            <a:r>
              <a:rPr lang="en-US" sz="5400" cap="all" dirty="0" smtClean="0">
                <a:solidFill>
                  <a:srgbClr val="204873"/>
                </a:solidFill>
                <a:latin typeface="+mj-lt"/>
              </a:rPr>
              <a:t>Types of</a:t>
            </a:r>
          </a:p>
          <a:p>
            <a:pPr algn="ctr"/>
            <a:r>
              <a:rPr lang="en-US" sz="5400" cap="all" dirty="0" smtClean="0">
                <a:solidFill>
                  <a:srgbClr val="204873"/>
                </a:solidFill>
                <a:latin typeface="+mj-lt"/>
              </a:rPr>
              <a:t>Assessment items</a:t>
            </a:r>
            <a:endParaRPr lang="en-US" sz="5400" cap="all" dirty="0">
              <a:solidFill>
                <a:srgbClr val="204873"/>
              </a:solidFill>
              <a:latin typeface="+mj-lt"/>
            </a:endParaRPr>
          </a:p>
        </p:txBody>
      </p:sp>
      <p:grpSp>
        <p:nvGrpSpPr>
          <p:cNvPr id="17" name="Group 16"/>
          <p:cNvGrpSpPr/>
          <p:nvPr/>
        </p:nvGrpSpPr>
        <p:grpSpPr>
          <a:xfrm>
            <a:off x="609627" y="3752536"/>
            <a:ext cx="7970674" cy="2382956"/>
            <a:chOff x="916768" y="3942498"/>
            <a:chExt cx="7335273" cy="2192993"/>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r="72206" b="-20837"/>
            <a:stretch/>
          </p:blipFill>
          <p:spPr>
            <a:xfrm rot="1982155">
              <a:off x="2313964" y="4432443"/>
              <a:ext cx="684997" cy="351849"/>
            </a:xfrm>
            <a:prstGeom prst="rect">
              <a:avLst/>
            </a:prstGeom>
          </p:spPr>
        </p:pic>
        <p:sp>
          <p:nvSpPr>
            <p:cNvPr id="19" name="Rectangle 18"/>
            <p:cNvSpPr/>
            <p:nvPr/>
          </p:nvSpPr>
          <p:spPr>
            <a:xfrm>
              <a:off x="916768" y="3942498"/>
              <a:ext cx="1435751" cy="116955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33140" t="1" r="40953" b="-3"/>
            <a:stretch/>
          </p:blipFill>
          <p:spPr>
            <a:xfrm rot="19030907" flipV="1">
              <a:off x="3484811" y="5374651"/>
              <a:ext cx="638477" cy="262790"/>
            </a:xfrm>
            <a:prstGeom prst="rect">
              <a:avLst/>
            </a:prstGeom>
          </p:spPr>
        </p:pic>
        <p:sp>
          <p:nvSpPr>
            <p:cNvPr id="22" name="Rectangle 21"/>
            <p:cNvSpPr/>
            <p:nvPr/>
          </p:nvSpPr>
          <p:spPr>
            <a:xfrm>
              <a:off x="3297208" y="3952774"/>
              <a:ext cx="1435752" cy="116955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17123" y="4965940"/>
              <a:ext cx="1435751" cy="116955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33140" t="1" r="40953" b="-3"/>
            <a:stretch/>
          </p:blipFill>
          <p:spPr>
            <a:xfrm rot="19030907" flipV="1">
              <a:off x="5849753" y="5372534"/>
              <a:ext cx="638477" cy="262790"/>
            </a:xfrm>
            <a:prstGeom prst="rect">
              <a:avLst/>
            </a:prstGeom>
          </p:spPr>
        </p:pic>
        <p:sp>
          <p:nvSpPr>
            <p:cNvPr id="25" name="Rectangle 24"/>
            <p:cNvSpPr/>
            <p:nvPr/>
          </p:nvSpPr>
          <p:spPr>
            <a:xfrm>
              <a:off x="5651825" y="3950657"/>
              <a:ext cx="1435752" cy="116955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482065" y="4963823"/>
              <a:ext cx="1435751" cy="116955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r="72206" b="-20837"/>
            <a:stretch/>
          </p:blipFill>
          <p:spPr>
            <a:xfrm rot="1982155">
              <a:off x="4877664" y="4432443"/>
              <a:ext cx="684997" cy="351849"/>
            </a:xfrm>
            <a:prstGeom prst="rect">
              <a:avLst/>
            </a:prstGeom>
          </p:spPr>
        </p:pic>
        <p:sp>
          <p:nvSpPr>
            <p:cNvPr id="28" name="Rectangle 27"/>
            <p:cNvSpPr/>
            <p:nvPr/>
          </p:nvSpPr>
          <p:spPr>
            <a:xfrm>
              <a:off x="6816290" y="4963823"/>
              <a:ext cx="1435751" cy="116955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r="72206" b="-20837"/>
            <a:stretch/>
          </p:blipFill>
          <p:spPr>
            <a:xfrm rot="1982155">
              <a:off x="7211889" y="4432443"/>
              <a:ext cx="684997" cy="351849"/>
            </a:xfrm>
            <a:prstGeom prst="rect">
              <a:avLst/>
            </a:prstGeom>
          </p:spPr>
        </p:pic>
      </p:grpSp>
      <p:pic>
        <p:nvPicPr>
          <p:cNvPr id="15" name="Picture 14" descr="Types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063" y="4066995"/>
            <a:ext cx="1369040" cy="630767"/>
          </a:xfrm>
          <a:prstGeom prst="rect">
            <a:avLst/>
          </a:prstGeom>
        </p:spPr>
      </p:pic>
      <p:pic>
        <p:nvPicPr>
          <p:cNvPr id="11" name="Picture 10" descr="Port Assessment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0407" y="4086395"/>
            <a:ext cx="992292" cy="630767"/>
          </a:xfrm>
          <a:prstGeom prst="rect">
            <a:avLst/>
          </a:prstGeom>
        </p:spPr>
      </p:pic>
      <p:pic>
        <p:nvPicPr>
          <p:cNvPr id="12" name="Picture 11" descr="P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0474" y="5242842"/>
            <a:ext cx="944724" cy="630768"/>
          </a:xfrm>
          <a:prstGeom prst="rect">
            <a:avLst/>
          </a:prstGeom>
        </p:spPr>
      </p:pic>
      <p:pic>
        <p:nvPicPr>
          <p:cNvPr id="13" name="Picture 12" descr="CR Items 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9299" y="4163439"/>
            <a:ext cx="1514320" cy="534324"/>
          </a:xfrm>
          <a:prstGeom prst="rect">
            <a:avLst/>
          </a:prstGeom>
        </p:spPr>
      </p:pic>
      <p:pic>
        <p:nvPicPr>
          <p:cNvPr id="14" name="Picture 13" descr="SR items 1.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40914" y="5247734"/>
            <a:ext cx="1520310" cy="630767"/>
          </a:xfrm>
          <a:prstGeom prst="rect">
            <a:avLst/>
          </a:prstGeom>
        </p:spPr>
      </p:pic>
      <p:pic>
        <p:nvPicPr>
          <p:cNvPr id="2" name="Picture 1" descr="Writing 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08578" y="5060845"/>
            <a:ext cx="1402760" cy="890007"/>
          </a:xfrm>
          <a:prstGeom prst="rect">
            <a:avLst/>
          </a:prstGeom>
        </p:spPr>
      </p:pic>
    </p:spTree>
    <p:extLst>
      <p:ext uri="{BB962C8B-B14F-4D97-AF65-F5344CB8AC3E}">
        <p14:creationId xmlns:p14="http://schemas.microsoft.com/office/powerpoint/2010/main" val="1285476810"/>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5"/>
        <p14:stopEvt time="1169"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CONCEPTS</a:t>
            </a:r>
            <a:endParaRPr lang="en-US" dirty="0"/>
          </a:p>
        </p:txBody>
      </p:sp>
      <p:pic>
        <p:nvPicPr>
          <p:cNvPr id="4" name="Picture 3" descr="Multiple choic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1482" y="4632932"/>
            <a:ext cx="3023621" cy="1470881"/>
          </a:xfrm>
          <a:prstGeom prst="rect">
            <a:avLst/>
          </a:prstGeom>
        </p:spPr>
      </p:pic>
      <p:pic>
        <p:nvPicPr>
          <p:cNvPr id="5" name="Picture 4" descr="True-fals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8891" y="3071343"/>
            <a:ext cx="2670609" cy="1299492"/>
          </a:xfrm>
          <a:prstGeom prst="rect">
            <a:avLst/>
          </a:prstGeom>
        </p:spPr>
      </p:pic>
      <p:pic>
        <p:nvPicPr>
          <p:cNvPr id="6" name="Picture 5" descr="Matchin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4732" y="1517708"/>
            <a:ext cx="2670609" cy="1299492"/>
          </a:xfrm>
          <a:prstGeom prst="rect">
            <a:avLst/>
          </a:prstGeom>
        </p:spPr>
      </p:pic>
      <p:grpSp>
        <p:nvGrpSpPr>
          <p:cNvPr id="7" name="Group 6"/>
          <p:cNvGrpSpPr/>
          <p:nvPr/>
        </p:nvGrpSpPr>
        <p:grpSpPr>
          <a:xfrm>
            <a:off x="2442968" y="4751163"/>
            <a:ext cx="1913132" cy="1535337"/>
            <a:chOff x="2442968" y="4751163"/>
            <a:chExt cx="1913132" cy="1535337"/>
          </a:xfrm>
        </p:grpSpPr>
        <p:grpSp>
          <p:nvGrpSpPr>
            <p:cNvPr id="8" name="Group 7"/>
            <p:cNvGrpSpPr/>
            <p:nvPr/>
          </p:nvGrpSpPr>
          <p:grpSpPr>
            <a:xfrm>
              <a:off x="2901629" y="4751163"/>
              <a:ext cx="1018438" cy="758286"/>
              <a:chOff x="2901629" y="4751163"/>
              <a:chExt cx="1018438" cy="758286"/>
            </a:xfrm>
          </p:grpSpPr>
          <p:cxnSp>
            <p:nvCxnSpPr>
              <p:cNvPr id="18" name="Straight Connector 17"/>
              <p:cNvCxnSpPr/>
              <p:nvPr/>
            </p:nvCxnSpPr>
            <p:spPr>
              <a:xfrm flipV="1">
                <a:off x="3399469" y="475116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901629" y="518211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895242" y="518084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901629" y="5156200"/>
                <a:ext cx="1018438"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2442968" y="5368224"/>
              <a:ext cx="914888" cy="914888"/>
              <a:chOff x="2442968" y="5368224"/>
              <a:chExt cx="914888" cy="914888"/>
            </a:xfrm>
          </p:grpSpPr>
          <p:sp>
            <p:nvSpPr>
              <p:cNvPr id="15" name="Rounded Rectangle 14"/>
              <p:cNvSpPr/>
              <p:nvPr/>
            </p:nvSpPr>
            <p:spPr>
              <a:xfrm>
                <a:off x="2442968" y="5368224"/>
                <a:ext cx="914888" cy="914888"/>
              </a:xfrm>
              <a:prstGeom prst="roundRect">
                <a:avLst>
                  <a:gd name="adj" fmla="val 8149"/>
                </a:avLst>
              </a:prstGeom>
              <a:solidFill>
                <a:srgbClr val="65A77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2369" y="5486641"/>
                <a:ext cx="617893" cy="553068"/>
              </a:xfrm>
              <a:prstGeom prst="rect">
                <a:avLst/>
              </a:prstGeom>
              <a:effectLst>
                <a:outerShdw blurRad="63500" sx="101000" sy="101000" algn="ctr" rotWithShape="0">
                  <a:prstClr val="black">
                    <a:alpha val="40000"/>
                  </a:prstClr>
                </a:outerShdw>
              </a:effectLst>
            </p:spPr>
          </p:pic>
          <p:pic>
            <p:nvPicPr>
              <p:cNvPr id="17" name="Picture 16" descr="Answer Key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0733" y="6014865"/>
                <a:ext cx="650877" cy="263488"/>
              </a:xfrm>
              <a:prstGeom prst="rect">
                <a:avLst/>
              </a:prstGeom>
            </p:spPr>
          </p:pic>
        </p:grpSp>
        <p:grpSp>
          <p:nvGrpSpPr>
            <p:cNvPr id="10" name="Group 9"/>
            <p:cNvGrpSpPr/>
            <p:nvPr/>
          </p:nvGrpSpPr>
          <p:grpSpPr>
            <a:xfrm>
              <a:off x="3441212" y="5371612"/>
              <a:ext cx="914888" cy="914888"/>
              <a:chOff x="3441212" y="5371612"/>
              <a:chExt cx="914888" cy="914888"/>
            </a:xfrm>
          </p:grpSpPr>
          <p:sp>
            <p:nvSpPr>
              <p:cNvPr id="11" name="Rounded Rectangle 10"/>
              <p:cNvSpPr/>
              <p:nvPr/>
            </p:nvSpPr>
            <p:spPr>
              <a:xfrm>
                <a:off x="3441212" y="5371612"/>
                <a:ext cx="914888" cy="914888"/>
              </a:xfrm>
              <a:prstGeom prst="roundRect">
                <a:avLst>
                  <a:gd name="adj" fmla="val 8149"/>
                </a:avLst>
              </a:prstGeom>
              <a:solidFill>
                <a:srgbClr val="5A8DC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496023" y="5494427"/>
                <a:ext cx="812420" cy="783926"/>
                <a:chOff x="3496023" y="5494427"/>
                <a:chExt cx="812420" cy="783926"/>
              </a:xfrm>
            </p:grpSpPr>
            <p:pic>
              <p:nvPicPr>
                <p:cNvPr id="13" name="Picture 12" descr="Scoring Guide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6023" y="6014865"/>
                  <a:ext cx="812420" cy="263488"/>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15813" y="5494427"/>
                  <a:ext cx="613273" cy="548933"/>
                </a:xfrm>
                <a:prstGeom prst="rect">
                  <a:avLst/>
                </a:prstGeom>
                <a:effectLst>
                  <a:outerShdw blurRad="63500" sx="101000" sy="101000" algn="ctr" rotWithShape="0">
                    <a:prstClr val="black">
                      <a:alpha val="40000"/>
                    </a:prstClr>
                  </a:outerShdw>
                </a:effectLst>
              </p:spPr>
            </p:pic>
          </p:grpSp>
        </p:grpSp>
      </p:grpSp>
      <p:grpSp>
        <p:nvGrpSpPr>
          <p:cNvPr id="22" name="Group 21"/>
          <p:cNvGrpSpPr/>
          <p:nvPr/>
        </p:nvGrpSpPr>
        <p:grpSpPr>
          <a:xfrm>
            <a:off x="2416200" y="3127633"/>
            <a:ext cx="1936057" cy="1742362"/>
            <a:chOff x="2416200" y="3127633"/>
            <a:chExt cx="1936057" cy="1742362"/>
          </a:xfrm>
        </p:grpSpPr>
        <p:cxnSp>
          <p:nvCxnSpPr>
            <p:cNvPr id="23" name="Straight Connector 22"/>
            <p:cNvCxnSpPr/>
            <p:nvPr/>
          </p:nvCxnSpPr>
          <p:spPr>
            <a:xfrm flipV="1">
              <a:off x="3383121" y="3127633"/>
              <a:ext cx="0" cy="387498"/>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416200" y="3386143"/>
              <a:ext cx="1936057" cy="1483852"/>
            </a:xfrm>
            <a:prstGeom prst="roundRect">
              <a:avLst>
                <a:gd name="adj" fmla="val 11101"/>
              </a:avLst>
            </a:prstGeom>
            <a:solidFill>
              <a:srgbClr val="65A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rPr>
                <a:t>Students </a:t>
              </a:r>
              <a:r>
                <a:rPr lang="en-US" dirty="0" smtClean="0">
                  <a:solidFill>
                    <a:schemeClr val="lt1"/>
                  </a:solidFill>
                </a:rPr>
                <a:t>select a response</a:t>
              </a:r>
              <a:endParaRPr lang="en-US" dirty="0">
                <a:solidFill>
                  <a:schemeClr val="lt1"/>
                </a:solidFill>
              </a:endParaRPr>
            </a:p>
          </p:txBody>
        </p:sp>
      </p:grpSp>
      <p:grpSp>
        <p:nvGrpSpPr>
          <p:cNvPr id="25" name="Group 24"/>
          <p:cNvGrpSpPr/>
          <p:nvPr/>
        </p:nvGrpSpPr>
        <p:grpSpPr>
          <a:xfrm>
            <a:off x="2415085" y="1248616"/>
            <a:ext cx="1933068" cy="1933067"/>
            <a:chOff x="2963192" y="4697670"/>
            <a:chExt cx="1605998" cy="1605997"/>
          </a:xfrm>
        </p:grpSpPr>
        <p:grpSp>
          <p:nvGrpSpPr>
            <p:cNvPr id="26" name="Group 25"/>
            <p:cNvGrpSpPr/>
            <p:nvPr/>
          </p:nvGrpSpPr>
          <p:grpSpPr>
            <a:xfrm>
              <a:off x="2963192" y="4697670"/>
              <a:ext cx="1605998" cy="1605997"/>
              <a:chOff x="3065300" y="1341575"/>
              <a:chExt cx="2286000" cy="2286000"/>
            </a:xfrm>
          </p:grpSpPr>
          <p:sp>
            <p:nvSpPr>
              <p:cNvPr id="28" name="Rounded Rectangle 27"/>
              <p:cNvSpPr/>
              <p:nvPr/>
            </p:nvSpPr>
            <p:spPr>
              <a:xfrm>
                <a:off x="3065300" y="1341575"/>
                <a:ext cx="2286000" cy="2286000"/>
              </a:xfrm>
              <a:prstGeom prst="roundRect">
                <a:avLst>
                  <a:gd name="adj" fmla="val 8797"/>
                </a:avLst>
              </a:prstGeom>
              <a:solidFill>
                <a:srgbClr val="65A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82678" y="1671680"/>
                <a:ext cx="1612030" cy="1188721"/>
              </a:xfrm>
              <a:prstGeom prst="rect">
                <a:avLst/>
              </a:prstGeom>
              <a:effectLst>
                <a:outerShdw blurRad="63500" sx="101000" sy="101000" algn="ctr" rotWithShape="0">
                  <a:prstClr val="black">
                    <a:alpha val="40000"/>
                  </a:prstClr>
                </a:outerShdw>
              </a:effectLst>
            </p:spPr>
          </p:pic>
        </p:grpSp>
        <p:pic>
          <p:nvPicPr>
            <p:cNvPr id="27" name="Picture 26" descr="Selected response white.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24998" y="5864656"/>
              <a:ext cx="1282828" cy="338328"/>
            </a:xfrm>
            <a:prstGeom prst="rect">
              <a:avLst/>
            </a:prstGeom>
          </p:spPr>
        </p:pic>
      </p:grpSp>
      <p:pic>
        <p:nvPicPr>
          <p:cNvPr id="30" name="Picture 29" descr="Red circle.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8827" y="5278447"/>
            <a:ext cx="1138268" cy="1092751"/>
          </a:xfrm>
          <a:prstGeom prst="rect">
            <a:avLst/>
          </a:prstGeom>
        </p:spPr>
      </p:pic>
      <p:pic>
        <p:nvPicPr>
          <p:cNvPr id="31" name="Picture 30" descr="Red circle.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15301" y="5279184"/>
            <a:ext cx="1138268" cy="1092751"/>
          </a:xfrm>
          <a:prstGeom prst="rect">
            <a:avLst/>
          </a:prstGeom>
        </p:spPr>
      </p:pic>
    </p:spTree>
    <p:extLst>
      <p:ext uri="{BB962C8B-B14F-4D97-AF65-F5344CB8AC3E}">
        <p14:creationId xmlns:p14="http://schemas.microsoft.com/office/powerpoint/2010/main" val="1800790968"/>
      </p:ext>
    </p:extLst>
  </p:cSld>
  <p:clrMapOvr>
    <a:masterClrMapping/>
  </p:clrMapOvr>
  <p:transition advClick="0" advTm="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4" name="Picture 3" descr="CR Items 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37" y="2507146"/>
            <a:ext cx="7696726" cy="2715768"/>
          </a:xfrm>
          <a:prstGeom prst="rect">
            <a:avLst/>
          </a:prstGeom>
        </p:spPr>
      </p:pic>
    </p:spTree>
    <p:extLst>
      <p:ext uri="{BB962C8B-B14F-4D97-AF65-F5344CB8AC3E}">
        <p14:creationId xmlns:p14="http://schemas.microsoft.com/office/powerpoint/2010/main" val="2123242606"/>
      </p:ext>
    </p:extLst>
  </p:cSld>
  <p:clrMapOvr>
    <a:masterClrMapping/>
  </p:clrMapOvr>
  <p:transition advClick="0" advTm="2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CONCEPTS</a:t>
            </a:r>
            <a:endParaRPr lang="en-US" dirty="0"/>
          </a:p>
        </p:txBody>
      </p:sp>
      <p:pic>
        <p:nvPicPr>
          <p:cNvPr id="50" name="Picture 49" descr="Fill in the blan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5691" y="1415123"/>
            <a:ext cx="3499369" cy="1767449"/>
          </a:xfrm>
          <a:prstGeom prst="rect">
            <a:avLst/>
          </a:prstGeom>
        </p:spPr>
      </p:pic>
      <p:grpSp>
        <p:nvGrpSpPr>
          <p:cNvPr id="51" name="Group 50"/>
          <p:cNvGrpSpPr/>
          <p:nvPr/>
        </p:nvGrpSpPr>
        <p:grpSpPr>
          <a:xfrm>
            <a:off x="2421313" y="4738373"/>
            <a:ext cx="1930067" cy="1548126"/>
            <a:chOff x="4554912" y="4738373"/>
            <a:chExt cx="1930067" cy="1548126"/>
          </a:xfrm>
        </p:grpSpPr>
        <p:grpSp>
          <p:nvGrpSpPr>
            <p:cNvPr id="52" name="Group 51"/>
            <p:cNvGrpSpPr/>
            <p:nvPr/>
          </p:nvGrpSpPr>
          <p:grpSpPr>
            <a:xfrm>
              <a:off x="5005437" y="4738373"/>
              <a:ext cx="1018438" cy="758286"/>
              <a:chOff x="2901629" y="4751163"/>
              <a:chExt cx="1018438" cy="758286"/>
            </a:xfrm>
          </p:grpSpPr>
          <p:cxnSp>
            <p:nvCxnSpPr>
              <p:cNvPr id="62" name="Straight Connector 61"/>
              <p:cNvCxnSpPr/>
              <p:nvPr/>
            </p:nvCxnSpPr>
            <p:spPr>
              <a:xfrm flipV="1">
                <a:off x="3399469" y="475116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2901629" y="518211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898966" y="518084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901629" y="5156200"/>
                <a:ext cx="1018438"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5570091" y="5371611"/>
              <a:ext cx="914888" cy="914888"/>
              <a:chOff x="4571512" y="5371612"/>
              <a:chExt cx="914888" cy="914888"/>
            </a:xfrm>
          </p:grpSpPr>
          <p:sp>
            <p:nvSpPr>
              <p:cNvPr id="58" name="Rounded Rectangle 57"/>
              <p:cNvSpPr/>
              <p:nvPr/>
            </p:nvSpPr>
            <p:spPr>
              <a:xfrm>
                <a:off x="4571512" y="5371612"/>
                <a:ext cx="914888" cy="914888"/>
              </a:xfrm>
              <a:prstGeom prst="roundRect">
                <a:avLst>
                  <a:gd name="adj" fmla="val 8149"/>
                </a:avLst>
              </a:prstGeom>
              <a:solidFill>
                <a:srgbClr val="5A8DC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4626323" y="5494427"/>
                <a:ext cx="812420" cy="783926"/>
                <a:chOff x="3496023" y="5494427"/>
                <a:chExt cx="812420" cy="783926"/>
              </a:xfrm>
            </p:grpSpPr>
            <p:pic>
              <p:nvPicPr>
                <p:cNvPr id="60" name="Picture 59" descr="Scoring Guide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6023" y="6014865"/>
                  <a:ext cx="812420" cy="263488"/>
                </a:xfrm>
                <a:prstGeom prst="rect">
                  <a:avLst/>
                </a:prstGeom>
              </p:spPr>
            </p:pic>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5813" y="5494427"/>
                  <a:ext cx="613273" cy="548933"/>
                </a:xfrm>
                <a:prstGeom prst="rect">
                  <a:avLst/>
                </a:prstGeom>
                <a:effectLst>
                  <a:outerShdw blurRad="63500" sx="101000" sy="101000" algn="ctr" rotWithShape="0">
                    <a:prstClr val="black">
                      <a:alpha val="40000"/>
                    </a:prstClr>
                  </a:outerShdw>
                </a:effectLst>
              </p:spPr>
            </p:pic>
          </p:grpSp>
        </p:grpSp>
        <p:grpSp>
          <p:nvGrpSpPr>
            <p:cNvPr id="54" name="Group 53"/>
            <p:cNvGrpSpPr/>
            <p:nvPr/>
          </p:nvGrpSpPr>
          <p:grpSpPr>
            <a:xfrm>
              <a:off x="4554912" y="5368223"/>
              <a:ext cx="914888" cy="914888"/>
              <a:chOff x="2442968" y="5368224"/>
              <a:chExt cx="914888" cy="914888"/>
            </a:xfrm>
          </p:grpSpPr>
          <p:sp>
            <p:nvSpPr>
              <p:cNvPr id="55" name="Rounded Rectangle 54"/>
              <p:cNvSpPr/>
              <p:nvPr/>
            </p:nvSpPr>
            <p:spPr>
              <a:xfrm>
                <a:off x="2442968" y="5368224"/>
                <a:ext cx="914888" cy="914888"/>
              </a:xfrm>
              <a:prstGeom prst="roundRect">
                <a:avLst>
                  <a:gd name="adj" fmla="val 8149"/>
                </a:avLst>
              </a:prstGeom>
              <a:solidFill>
                <a:srgbClr val="65A77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2369" y="5486641"/>
                <a:ext cx="617893" cy="553068"/>
              </a:xfrm>
              <a:prstGeom prst="rect">
                <a:avLst/>
              </a:prstGeom>
              <a:effectLst>
                <a:outerShdw blurRad="63500" sx="101000" sy="101000" algn="ctr" rotWithShape="0">
                  <a:prstClr val="black">
                    <a:alpha val="40000"/>
                  </a:prstClr>
                </a:outerShdw>
              </a:effectLst>
            </p:spPr>
          </p:pic>
          <p:pic>
            <p:nvPicPr>
              <p:cNvPr id="57" name="Picture 56" descr="Answer Key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80733" y="6014865"/>
                <a:ext cx="650877" cy="263488"/>
              </a:xfrm>
              <a:prstGeom prst="rect">
                <a:avLst/>
              </a:prstGeom>
            </p:spPr>
          </p:pic>
        </p:grpSp>
      </p:grpSp>
      <p:grpSp>
        <p:nvGrpSpPr>
          <p:cNvPr id="71" name="Group 70"/>
          <p:cNvGrpSpPr/>
          <p:nvPr/>
        </p:nvGrpSpPr>
        <p:grpSpPr>
          <a:xfrm>
            <a:off x="2422331" y="3119775"/>
            <a:ext cx="1930459" cy="1755270"/>
            <a:chOff x="4555930" y="3119775"/>
            <a:chExt cx="1930459" cy="1755270"/>
          </a:xfrm>
        </p:grpSpPr>
        <p:cxnSp>
          <p:nvCxnSpPr>
            <p:cNvPr id="72" name="Straight Connector 71"/>
            <p:cNvCxnSpPr/>
            <p:nvPr/>
          </p:nvCxnSpPr>
          <p:spPr>
            <a:xfrm flipV="1">
              <a:off x="5502202" y="3119775"/>
              <a:ext cx="0" cy="387498"/>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4555930" y="3391193"/>
              <a:ext cx="1930459" cy="1483852"/>
            </a:xfrm>
            <a:prstGeom prst="roundRect">
              <a:avLst>
                <a:gd name="adj" fmla="val 11101"/>
              </a:avLst>
            </a:prstGeom>
            <a:solidFill>
              <a:srgbClr val="5A8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rPr>
                <a:t>Students </a:t>
              </a:r>
              <a:r>
                <a:rPr lang="en-US" dirty="0"/>
                <a:t>c</a:t>
              </a:r>
              <a:r>
                <a:rPr lang="en-US" dirty="0" smtClean="0">
                  <a:solidFill>
                    <a:schemeClr val="lt1"/>
                  </a:solidFill>
                </a:rPr>
                <a:t>onstruct </a:t>
              </a:r>
              <a:r>
                <a:rPr lang="en-US" dirty="0">
                  <a:solidFill>
                    <a:schemeClr val="lt1"/>
                  </a:solidFill>
                </a:rPr>
                <a:t>a </a:t>
              </a:r>
              <a:r>
                <a:rPr lang="en-US" dirty="0" smtClean="0">
                  <a:solidFill>
                    <a:schemeClr val="lt1"/>
                  </a:solidFill>
                </a:rPr>
                <a:t>response</a:t>
              </a:r>
              <a:endParaRPr lang="en-US" dirty="0">
                <a:solidFill>
                  <a:schemeClr val="lt1"/>
                </a:solidFill>
              </a:endParaRPr>
            </a:p>
          </p:txBody>
        </p:sp>
      </p:gr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79327" y="5307337"/>
            <a:ext cx="1189025" cy="1105552"/>
          </a:xfrm>
          <a:prstGeom prst="rect">
            <a:avLst/>
          </a:prstGeom>
        </p:spPr>
      </p:pic>
      <p:grpSp>
        <p:nvGrpSpPr>
          <p:cNvPr id="66" name="Group 65"/>
          <p:cNvGrpSpPr/>
          <p:nvPr/>
        </p:nvGrpSpPr>
        <p:grpSpPr>
          <a:xfrm>
            <a:off x="2405555" y="1239482"/>
            <a:ext cx="1933058" cy="1933058"/>
            <a:chOff x="4701830" y="4701904"/>
            <a:chExt cx="1598437" cy="1598437"/>
          </a:xfrm>
        </p:grpSpPr>
        <p:grpSp>
          <p:nvGrpSpPr>
            <p:cNvPr id="67" name="Group 66"/>
            <p:cNvGrpSpPr/>
            <p:nvPr/>
          </p:nvGrpSpPr>
          <p:grpSpPr>
            <a:xfrm>
              <a:off x="4701830" y="4701904"/>
              <a:ext cx="1598437" cy="1598437"/>
              <a:chOff x="5609236" y="1345809"/>
              <a:chExt cx="2275237" cy="2275237"/>
            </a:xfrm>
          </p:grpSpPr>
          <p:sp>
            <p:nvSpPr>
              <p:cNvPr id="69" name="Rounded Rectangle 68"/>
              <p:cNvSpPr>
                <a:spLocks noChangeAspect="1"/>
              </p:cNvSpPr>
              <p:nvPr/>
            </p:nvSpPr>
            <p:spPr>
              <a:xfrm>
                <a:off x="5609236" y="1345809"/>
                <a:ext cx="2275237" cy="2275237"/>
              </a:xfrm>
              <a:prstGeom prst="roundRect">
                <a:avLst>
                  <a:gd name="adj" fmla="val 8797"/>
                </a:avLst>
              </a:prstGeom>
              <a:solidFill>
                <a:srgbClr val="5A8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53796" y="1667359"/>
                <a:ext cx="1612030" cy="1188720"/>
              </a:xfrm>
              <a:prstGeom prst="rect">
                <a:avLst/>
              </a:prstGeom>
              <a:effectLst>
                <a:outerShdw blurRad="63500" sx="101000" sy="101000" algn="ctr" rotWithShape="0">
                  <a:prstClr val="black">
                    <a:alpha val="40000"/>
                  </a:prstClr>
                </a:outerShdw>
              </a:effectLst>
            </p:spPr>
          </p:pic>
        </p:grpSp>
        <p:pic>
          <p:nvPicPr>
            <p:cNvPr id="68" name="Picture 67" descr="Constructed response.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56036" y="5864658"/>
              <a:ext cx="1512407" cy="338328"/>
            </a:xfrm>
            <a:prstGeom prst="rect">
              <a:avLst/>
            </a:prstGeom>
          </p:spPr>
        </p:pic>
      </p:grpSp>
      <p:sp>
        <p:nvSpPr>
          <p:cNvPr id="28" name="TextBox 27"/>
          <p:cNvSpPr txBox="1"/>
          <p:nvPr/>
        </p:nvSpPr>
        <p:spPr>
          <a:xfrm>
            <a:off x="4496537" y="5503830"/>
            <a:ext cx="4248320" cy="861774"/>
          </a:xfrm>
          <a:prstGeom prst="rect">
            <a:avLst/>
          </a:prstGeom>
          <a:noFill/>
        </p:spPr>
        <p:txBody>
          <a:bodyPr wrap="square" rtlCol="0" anchor="t">
            <a:spAutoFit/>
          </a:bodyPr>
          <a:lstStyle/>
          <a:p>
            <a:pPr lvl="0"/>
            <a:r>
              <a:rPr lang="en-US" sz="1000" b="1" dirty="0" smtClean="0">
                <a:ea typeface="Corbel" panose="020B0503020204020204" pitchFamily="34" charset="0"/>
                <a:cs typeface="Calibri"/>
              </a:rPr>
              <a:t>Sources</a:t>
            </a:r>
            <a:r>
              <a:rPr lang="en-US" sz="1000" dirty="0" smtClean="0">
                <a:ea typeface="Corbel" panose="020B0503020204020204" pitchFamily="34" charset="0"/>
                <a:cs typeface="Calibri"/>
              </a:rPr>
              <a:t>: </a:t>
            </a:r>
            <a:r>
              <a:rPr lang="en-US" sz="1000" dirty="0">
                <a:cs typeface="Calibri"/>
              </a:rPr>
              <a:t>Kansas State Department of Education, Assessment Literacy Project; Ohio Department of Education, “How to Design and Select Quality Assessments;” Relay Graduate School of Education, </a:t>
            </a:r>
            <a:r>
              <a:rPr lang="en-US" sz="1000" i="1" dirty="0">
                <a:cs typeface="Calibri"/>
              </a:rPr>
              <a:t>Designing and Evaluating Assessments </a:t>
            </a:r>
            <a:r>
              <a:rPr lang="en-US" sz="1000" dirty="0">
                <a:cs typeface="Calibri"/>
              </a:rPr>
              <a:t>(2014); Rhode Island Department of Education, “Deepening Assessment Literacy.” </a:t>
            </a:r>
            <a:endParaRPr lang="en-US" sz="1000" dirty="0">
              <a:ea typeface="Corbel" panose="020B0503020204020204" pitchFamily="34" charset="0"/>
              <a:cs typeface="Calibri"/>
            </a:endParaRPr>
          </a:p>
        </p:txBody>
      </p:sp>
    </p:spTree>
    <p:custDataLst>
      <p:tags r:id="rId1"/>
    </p:custDataLst>
    <p:extLst>
      <p:ext uri="{BB962C8B-B14F-4D97-AF65-F5344CB8AC3E}">
        <p14:creationId xmlns:p14="http://schemas.microsoft.com/office/powerpoint/2010/main" val="2303275676"/>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5"/>
        <p14:stopEvt time="34952" objId="5"/>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CONCEPTS</a:t>
            </a:r>
            <a:endParaRPr lang="en-US" dirty="0"/>
          </a:p>
        </p:txBody>
      </p:sp>
      <p:pic>
        <p:nvPicPr>
          <p:cNvPr id="50" name="Picture 49" descr="Fill in the blan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7654" y="4708268"/>
            <a:ext cx="2951921" cy="1490946"/>
          </a:xfrm>
          <a:prstGeom prst="rect">
            <a:avLst/>
          </a:prstGeom>
        </p:spPr>
      </p:pic>
      <p:grpSp>
        <p:nvGrpSpPr>
          <p:cNvPr id="28" name="Group 27"/>
          <p:cNvGrpSpPr/>
          <p:nvPr/>
        </p:nvGrpSpPr>
        <p:grpSpPr>
          <a:xfrm>
            <a:off x="2391020" y="1216967"/>
            <a:ext cx="6230097" cy="481176"/>
            <a:chOff x="2162062" y="4304911"/>
            <a:chExt cx="11023975" cy="851426"/>
          </a:xfrm>
        </p:grpSpPr>
        <p:grpSp>
          <p:nvGrpSpPr>
            <p:cNvPr id="29" name="Group 28"/>
            <p:cNvGrpSpPr/>
            <p:nvPr/>
          </p:nvGrpSpPr>
          <p:grpSpPr>
            <a:xfrm>
              <a:off x="2573668" y="4420742"/>
              <a:ext cx="10612369" cy="669012"/>
              <a:chOff x="2513275" y="2896152"/>
              <a:chExt cx="10612369" cy="669012"/>
            </a:xfrm>
          </p:grpSpPr>
          <p:sp>
            <p:nvSpPr>
              <p:cNvPr id="31" name="Rectangle 30"/>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Assessment Ite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33" name="TextBox 32"/>
          <p:cNvSpPr txBox="1"/>
          <p:nvPr/>
        </p:nvSpPr>
        <p:spPr>
          <a:xfrm>
            <a:off x="2549646" y="1728016"/>
            <a:ext cx="6225336" cy="1015663"/>
          </a:xfrm>
          <a:prstGeom prst="rect">
            <a:avLst/>
          </a:prstGeom>
          <a:noFill/>
        </p:spPr>
        <p:txBody>
          <a:bodyPr wrap="square" rtlCol="0">
            <a:spAutoFit/>
          </a:bodyPr>
          <a:lstStyle/>
          <a:p>
            <a:r>
              <a:rPr lang="en-US" sz="2000" dirty="0">
                <a:solidFill>
                  <a:srgbClr val="4B4B4B"/>
                </a:solidFill>
                <a:latin typeface="Calibri Light"/>
                <a:ea typeface="Corbel" panose="020B0503020204020204" pitchFamily="34" charset="0"/>
                <a:cs typeface="Times New Roman" panose="02020603050405020304" pitchFamily="18" charset="0"/>
              </a:rPr>
              <a:t>The chameleon is a distinctive and well-known species </a:t>
            </a:r>
            <a:r>
              <a:rPr lang="en-US" sz="2000" dirty="0" smtClean="0">
                <a:solidFill>
                  <a:srgbClr val="4B4B4B"/>
                </a:solidFill>
                <a:latin typeface="Calibri Light"/>
                <a:ea typeface="Corbel" panose="020B0503020204020204" pitchFamily="34" charset="0"/>
                <a:cs typeface="Times New Roman" panose="02020603050405020304" pitchFamily="18" charset="0"/>
              </a:rPr>
              <a:t>of</a:t>
            </a:r>
          </a:p>
          <a:p>
            <a:endParaRPr lang="en-US" sz="2000" dirty="0">
              <a:solidFill>
                <a:srgbClr val="4B4B4B"/>
              </a:solidFill>
              <a:latin typeface="Calibri Light"/>
              <a:ea typeface="Corbel" panose="020B0503020204020204" pitchFamily="34" charset="0"/>
              <a:cs typeface="Times New Roman" panose="02020603050405020304" pitchFamily="18" charset="0"/>
            </a:endParaRPr>
          </a:p>
          <a:p>
            <a:r>
              <a:rPr lang="en-US" sz="2000" dirty="0" smtClean="0">
                <a:solidFill>
                  <a:srgbClr val="4B4B4B"/>
                </a:solidFill>
                <a:latin typeface="Calibri Light"/>
                <a:ea typeface="Corbel" panose="020B0503020204020204" pitchFamily="34" charset="0"/>
                <a:cs typeface="Times New Roman" panose="02020603050405020304" pitchFamily="18" charset="0"/>
              </a:rPr>
              <a:t> ________________.</a:t>
            </a:r>
            <a:endParaRPr lang="en-US" sz="2000" dirty="0">
              <a:solidFill>
                <a:srgbClr val="4B4B4B"/>
              </a:solidFill>
              <a:latin typeface="Calibri Light"/>
              <a:ea typeface="Corbel" panose="020B0503020204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64245004"/>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5"/>
        <p14:stopEvt time="34952" objId="5"/>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CONCEPTS</a:t>
            </a:r>
            <a:endParaRPr lang="en-US" dirty="0"/>
          </a:p>
        </p:txBody>
      </p:sp>
      <p:grpSp>
        <p:nvGrpSpPr>
          <p:cNvPr id="29" name="Group 28"/>
          <p:cNvGrpSpPr/>
          <p:nvPr/>
        </p:nvGrpSpPr>
        <p:grpSpPr>
          <a:xfrm>
            <a:off x="2421313" y="4738373"/>
            <a:ext cx="1930067" cy="1548126"/>
            <a:chOff x="4554912" y="4738373"/>
            <a:chExt cx="1930067" cy="1548126"/>
          </a:xfrm>
        </p:grpSpPr>
        <p:grpSp>
          <p:nvGrpSpPr>
            <p:cNvPr id="30" name="Group 29"/>
            <p:cNvGrpSpPr/>
            <p:nvPr/>
          </p:nvGrpSpPr>
          <p:grpSpPr>
            <a:xfrm>
              <a:off x="5005437" y="4738373"/>
              <a:ext cx="1018438" cy="758286"/>
              <a:chOff x="2901629" y="4751163"/>
              <a:chExt cx="1018438" cy="758286"/>
            </a:xfrm>
          </p:grpSpPr>
          <p:cxnSp>
            <p:nvCxnSpPr>
              <p:cNvPr id="40" name="Straight Connector 39"/>
              <p:cNvCxnSpPr/>
              <p:nvPr/>
            </p:nvCxnSpPr>
            <p:spPr>
              <a:xfrm flipV="1">
                <a:off x="3399469" y="475116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901629" y="518211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898966" y="518084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01629" y="5156200"/>
                <a:ext cx="1018438"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570091" y="5371611"/>
              <a:ext cx="914888" cy="914888"/>
              <a:chOff x="4571512" y="5371612"/>
              <a:chExt cx="914888" cy="914888"/>
            </a:xfrm>
          </p:grpSpPr>
          <p:sp>
            <p:nvSpPr>
              <p:cNvPr id="36" name="Rounded Rectangle 35"/>
              <p:cNvSpPr/>
              <p:nvPr/>
            </p:nvSpPr>
            <p:spPr>
              <a:xfrm>
                <a:off x="4571512" y="5371612"/>
                <a:ext cx="914888" cy="914888"/>
              </a:xfrm>
              <a:prstGeom prst="roundRect">
                <a:avLst>
                  <a:gd name="adj" fmla="val 8149"/>
                </a:avLst>
              </a:prstGeom>
              <a:solidFill>
                <a:srgbClr val="5A8DC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626323" y="5494427"/>
                <a:ext cx="812420" cy="783926"/>
                <a:chOff x="3496023" y="5494427"/>
                <a:chExt cx="812420" cy="783926"/>
              </a:xfrm>
            </p:grpSpPr>
            <p:pic>
              <p:nvPicPr>
                <p:cNvPr id="38" name="Picture 37" descr="Scoring Guid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023" y="6014865"/>
                  <a:ext cx="812420" cy="263488"/>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5813" y="5494427"/>
                  <a:ext cx="613273" cy="548933"/>
                </a:xfrm>
                <a:prstGeom prst="rect">
                  <a:avLst/>
                </a:prstGeom>
                <a:effectLst>
                  <a:outerShdw blurRad="63500" sx="101000" sy="101000" algn="ctr" rotWithShape="0">
                    <a:prstClr val="black">
                      <a:alpha val="40000"/>
                    </a:prstClr>
                  </a:outerShdw>
                </a:effectLst>
              </p:spPr>
            </p:pic>
          </p:grpSp>
        </p:grpSp>
        <p:grpSp>
          <p:nvGrpSpPr>
            <p:cNvPr id="32" name="Group 31"/>
            <p:cNvGrpSpPr/>
            <p:nvPr/>
          </p:nvGrpSpPr>
          <p:grpSpPr>
            <a:xfrm>
              <a:off x="4554912" y="5368223"/>
              <a:ext cx="914888" cy="914888"/>
              <a:chOff x="2442968" y="5368224"/>
              <a:chExt cx="914888" cy="914888"/>
            </a:xfrm>
          </p:grpSpPr>
          <p:sp>
            <p:nvSpPr>
              <p:cNvPr id="33" name="Rounded Rectangle 32"/>
              <p:cNvSpPr/>
              <p:nvPr/>
            </p:nvSpPr>
            <p:spPr>
              <a:xfrm>
                <a:off x="2442968" y="5368224"/>
                <a:ext cx="914888" cy="914888"/>
              </a:xfrm>
              <a:prstGeom prst="roundRect">
                <a:avLst>
                  <a:gd name="adj" fmla="val 8149"/>
                </a:avLst>
              </a:prstGeom>
              <a:solidFill>
                <a:srgbClr val="65A77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2369" y="5486641"/>
                <a:ext cx="617893" cy="553068"/>
              </a:xfrm>
              <a:prstGeom prst="rect">
                <a:avLst/>
              </a:prstGeom>
              <a:effectLst>
                <a:outerShdw blurRad="63500" sx="101000" sy="101000" algn="ctr" rotWithShape="0">
                  <a:prstClr val="black">
                    <a:alpha val="40000"/>
                  </a:prstClr>
                </a:outerShdw>
              </a:effectLst>
            </p:spPr>
          </p:pic>
          <p:pic>
            <p:nvPicPr>
              <p:cNvPr id="35" name="Picture 34" descr="Answer Key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80733" y="6014865"/>
                <a:ext cx="650877" cy="263488"/>
              </a:xfrm>
              <a:prstGeom prst="rect">
                <a:avLst/>
              </a:prstGeom>
            </p:spPr>
          </p:pic>
        </p:grpSp>
      </p:grpSp>
      <p:grpSp>
        <p:nvGrpSpPr>
          <p:cNvPr id="44" name="Group 43"/>
          <p:cNvGrpSpPr/>
          <p:nvPr/>
        </p:nvGrpSpPr>
        <p:grpSpPr>
          <a:xfrm>
            <a:off x="2422331" y="3119775"/>
            <a:ext cx="1930459" cy="1755270"/>
            <a:chOff x="4555930" y="3119775"/>
            <a:chExt cx="1930459" cy="1755270"/>
          </a:xfrm>
        </p:grpSpPr>
        <p:cxnSp>
          <p:nvCxnSpPr>
            <p:cNvPr id="45" name="Straight Connector 44"/>
            <p:cNvCxnSpPr/>
            <p:nvPr/>
          </p:nvCxnSpPr>
          <p:spPr>
            <a:xfrm flipV="1">
              <a:off x="5502202" y="3119775"/>
              <a:ext cx="0" cy="387498"/>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4555930" y="3391193"/>
              <a:ext cx="1930459" cy="1483852"/>
            </a:xfrm>
            <a:prstGeom prst="roundRect">
              <a:avLst>
                <a:gd name="adj" fmla="val 11101"/>
              </a:avLst>
            </a:prstGeom>
            <a:solidFill>
              <a:srgbClr val="5A8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rPr>
                <a:t>Students </a:t>
              </a:r>
              <a:r>
                <a:rPr lang="en-US" dirty="0"/>
                <a:t>c</a:t>
              </a:r>
              <a:r>
                <a:rPr lang="en-US" dirty="0" smtClean="0">
                  <a:solidFill>
                    <a:schemeClr val="lt1"/>
                  </a:solidFill>
                </a:rPr>
                <a:t>onstruct </a:t>
              </a:r>
              <a:r>
                <a:rPr lang="en-US" dirty="0">
                  <a:solidFill>
                    <a:schemeClr val="lt1"/>
                  </a:solidFill>
                </a:rPr>
                <a:t>a </a:t>
              </a:r>
              <a:r>
                <a:rPr lang="en-US" dirty="0" smtClean="0">
                  <a:solidFill>
                    <a:schemeClr val="lt1"/>
                  </a:solidFill>
                </a:rPr>
                <a:t>response</a:t>
              </a:r>
              <a:endParaRPr lang="en-US" dirty="0">
                <a:solidFill>
                  <a:schemeClr val="lt1"/>
                </a:solidFill>
              </a:endParaRPr>
            </a:p>
          </p:txBody>
        </p:sp>
      </p:grpSp>
      <p:grpSp>
        <p:nvGrpSpPr>
          <p:cNvPr id="49" name="Group 48"/>
          <p:cNvGrpSpPr/>
          <p:nvPr/>
        </p:nvGrpSpPr>
        <p:grpSpPr>
          <a:xfrm>
            <a:off x="2405555" y="1239482"/>
            <a:ext cx="1933058" cy="1933058"/>
            <a:chOff x="4701830" y="4701904"/>
            <a:chExt cx="1598437" cy="1598437"/>
          </a:xfrm>
        </p:grpSpPr>
        <p:grpSp>
          <p:nvGrpSpPr>
            <p:cNvPr id="50" name="Group 49"/>
            <p:cNvGrpSpPr/>
            <p:nvPr/>
          </p:nvGrpSpPr>
          <p:grpSpPr>
            <a:xfrm>
              <a:off x="4701830" y="4701904"/>
              <a:ext cx="1598437" cy="1598437"/>
              <a:chOff x="5609236" y="1345809"/>
              <a:chExt cx="2275237" cy="2275237"/>
            </a:xfrm>
          </p:grpSpPr>
          <p:sp>
            <p:nvSpPr>
              <p:cNvPr id="52" name="Rounded Rectangle 51"/>
              <p:cNvSpPr>
                <a:spLocks noChangeAspect="1"/>
              </p:cNvSpPr>
              <p:nvPr/>
            </p:nvSpPr>
            <p:spPr>
              <a:xfrm>
                <a:off x="5609236" y="1345809"/>
                <a:ext cx="2275237" cy="2275237"/>
              </a:xfrm>
              <a:prstGeom prst="roundRect">
                <a:avLst>
                  <a:gd name="adj" fmla="val 8797"/>
                </a:avLst>
              </a:prstGeom>
              <a:solidFill>
                <a:srgbClr val="5A8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3796" y="1667359"/>
                <a:ext cx="1612030" cy="1188720"/>
              </a:xfrm>
              <a:prstGeom prst="rect">
                <a:avLst/>
              </a:prstGeom>
              <a:effectLst>
                <a:outerShdw blurRad="63500" sx="101000" sy="101000" algn="ctr" rotWithShape="0">
                  <a:prstClr val="black">
                    <a:alpha val="40000"/>
                  </a:prstClr>
                </a:outerShdw>
              </a:effectLst>
            </p:spPr>
          </p:pic>
        </p:grpSp>
        <p:pic>
          <p:nvPicPr>
            <p:cNvPr id="51" name="Picture 50" descr="Constructed respons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6036" y="5864658"/>
              <a:ext cx="1512407" cy="338328"/>
            </a:xfrm>
            <a:prstGeom prst="rect">
              <a:avLst/>
            </a:prstGeom>
          </p:spPr>
        </p:pic>
      </p:gr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1999" y="2482677"/>
            <a:ext cx="2955002" cy="1274195"/>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54801" y="4129763"/>
            <a:ext cx="2703720" cy="1165843"/>
          </a:xfrm>
          <a:prstGeom prst="rect">
            <a:avLst/>
          </a:prstGeom>
        </p:spPr>
      </p:pic>
    </p:spTree>
    <p:extLst>
      <p:ext uri="{BB962C8B-B14F-4D97-AF65-F5344CB8AC3E}">
        <p14:creationId xmlns:p14="http://schemas.microsoft.com/office/powerpoint/2010/main" val="1109815055"/>
      </p:ext>
    </p:extLst>
  </p:cSld>
  <p:clrMapOvr>
    <a:masterClrMapping/>
  </p:clrMapOvr>
  <p:transition advClick="0" advTm="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CONCEPTS</a:t>
            </a:r>
          </a:p>
        </p:txBody>
      </p:sp>
      <p:grpSp>
        <p:nvGrpSpPr>
          <p:cNvPr id="55" name="Group 54"/>
          <p:cNvGrpSpPr/>
          <p:nvPr/>
        </p:nvGrpSpPr>
        <p:grpSpPr>
          <a:xfrm>
            <a:off x="2391020" y="1216967"/>
            <a:ext cx="6230097" cy="481176"/>
            <a:chOff x="2162062" y="4304911"/>
            <a:chExt cx="11023975" cy="851426"/>
          </a:xfrm>
        </p:grpSpPr>
        <p:grpSp>
          <p:nvGrpSpPr>
            <p:cNvPr id="56" name="Group 55"/>
            <p:cNvGrpSpPr/>
            <p:nvPr/>
          </p:nvGrpSpPr>
          <p:grpSpPr>
            <a:xfrm>
              <a:off x="2573668" y="4420742"/>
              <a:ext cx="10612369" cy="669012"/>
              <a:chOff x="2513275" y="2896152"/>
              <a:chExt cx="10612369" cy="669012"/>
            </a:xfrm>
          </p:grpSpPr>
          <p:sp>
            <p:nvSpPr>
              <p:cNvPr id="58" name="Rectangle 57"/>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descr="Assessment It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57" name="Pict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60" name="TextBox 59"/>
          <p:cNvSpPr txBox="1"/>
          <p:nvPr/>
        </p:nvSpPr>
        <p:spPr>
          <a:xfrm>
            <a:off x="2549646" y="1728016"/>
            <a:ext cx="6225336" cy="707886"/>
          </a:xfrm>
          <a:prstGeom prst="rect">
            <a:avLst/>
          </a:prstGeom>
          <a:noFill/>
        </p:spPr>
        <p:txBody>
          <a:bodyPr wrap="square" rtlCol="0">
            <a:spAutoFit/>
          </a:bodyPr>
          <a:lstStyle/>
          <a:p>
            <a:r>
              <a:rPr lang="en-US" sz="2000" dirty="0" smtClean="0">
                <a:solidFill>
                  <a:srgbClr val="4B4B4B"/>
                </a:solidFill>
                <a:latin typeface="Calibri Light"/>
                <a:ea typeface="Corbel" panose="020B0503020204020204" pitchFamily="34" charset="0"/>
                <a:cs typeface="Times New Roman" panose="02020603050405020304" pitchFamily="18" charset="0"/>
              </a:rPr>
              <a:t>Describe </a:t>
            </a:r>
            <a:r>
              <a:rPr lang="en-US" sz="2000" dirty="0">
                <a:solidFill>
                  <a:srgbClr val="4B4B4B"/>
                </a:solidFill>
                <a:latin typeface="Calibri Light"/>
                <a:ea typeface="Corbel" panose="020B0503020204020204" pitchFamily="34" charset="0"/>
                <a:cs typeface="Times New Roman" panose="02020603050405020304" pitchFamily="18" charset="0"/>
              </a:rPr>
              <a:t>at least three distinguishing features of chameleons. Use complete sentences</a:t>
            </a:r>
            <a:r>
              <a:rPr lang="en-US" sz="2000" dirty="0" smtClean="0">
                <a:solidFill>
                  <a:srgbClr val="4B4B4B"/>
                </a:solidFill>
                <a:latin typeface="Calibri Light"/>
                <a:ea typeface="Corbel" panose="020B0503020204020204" pitchFamily="34" charset="0"/>
                <a:cs typeface="Times New Roman" panose="02020603050405020304" pitchFamily="18" charset="0"/>
              </a:rPr>
              <a:t>.</a:t>
            </a:r>
            <a:endParaRPr lang="en-US" sz="2000" dirty="0">
              <a:solidFill>
                <a:srgbClr val="4B4B4B"/>
              </a:solidFill>
              <a:latin typeface="Calibri Light"/>
              <a:ea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1424172055"/>
      </p:ext>
    </p:extLst>
  </p:cSld>
  <p:clrMapOvr>
    <a:masterClrMapping/>
  </p:clrMapOvr>
  <p:transition advClick="0" advTm="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2952487" y="1312904"/>
            <a:ext cx="4933298" cy="4933297"/>
          </a:xfrm>
          <a:prstGeom prst="roundRect">
            <a:avLst>
              <a:gd name="adj" fmla="val 4570"/>
            </a:avLst>
          </a:prstGeom>
          <a:solidFill>
            <a:srgbClr val="204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KEY CONCEPTS</a:t>
            </a:r>
            <a:endParaRPr lang="en-US" dirty="0"/>
          </a:p>
        </p:txBody>
      </p:sp>
      <p:grpSp>
        <p:nvGrpSpPr>
          <p:cNvPr id="29" name="Group 28"/>
          <p:cNvGrpSpPr/>
          <p:nvPr/>
        </p:nvGrpSpPr>
        <p:grpSpPr>
          <a:xfrm>
            <a:off x="4414911" y="1789258"/>
            <a:ext cx="1926479" cy="1926479"/>
            <a:chOff x="4701830" y="4701904"/>
            <a:chExt cx="1598437" cy="1598437"/>
          </a:xfrm>
        </p:grpSpPr>
        <p:grpSp>
          <p:nvGrpSpPr>
            <p:cNvPr id="30" name="Group 29"/>
            <p:cNvGrpSpPr/>
            <p:nvPr/>
          </p:nvGrpSpPr>
          <p:grpSpPr>
            <a:xfrm>
              <a:off x="4701830" y="4701904"/>
              <a:ext cx="1598437" cy="1598437"/>
              <a:chOff x="5609236" y="1345809"/>
              <a:chExt cx="2275237" cy="2275237"/>
            </a:xfrm>
          </p:grpSpPr>
          <p:sp>
            <p:nvSpPr>
              <p:cNvPr id="32" name="Rounded Rectangle 31"/>
              <p:cNvSpPr>
                <a:spLocks noChangeAspect="1"/>
              </p:cNvSpPr>
              <p:nvPr/>
            </p:nvSpPr>
            <p:spPr>
              <a:xfrm>
                <a:off x="5609236" y="1345809"/>
                <a:ext cx="2275237" cy="2275237"/>
              </a:xfrm>
              <a:prstGeom prst="roundRect">
                <a:avLst>
                  <a:gd name="adj" fmla="val 8797"/>
                </a:avLst>
              </a:prstGeom>
              <a:solidFill>
                <a:srgbClr val="5A8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3796" y="1667359"/>
                <a:ext cx="1612030" cy="1188720"/>
              </a:xfrm>
              <a:prstGeom prst="rect">
                <a:avLst/>
              </a:prstGeom>
              <a:effectLst>
                <a:outerShdw blurRad="63500" sx="101000" sy="101000" algn="ctr" rotWithShape="0">
                  <a:prstClr val="black">
                    <a:alpha val="40000"/>
                  </a:prstClr>
                </a:outerShdw>
              </a:effectLst>
            </p:spPr>
          </p:pic>
        </p:grpSp>
        <p:pic>
          <p:nvPicPr>
            <p:cNvPr id="31" name="Picture 30" descr="Constructed respons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6036" y="5864658"/>
              <a:ext cx="1512407" cy="338328"/>
            </a:xfrm>
            <a:prstGeom prst="rect">
              <a:avLst/>
            </a:prstGeom>
          </p:spPr>
        </p:pic>
      </p:grpSp>
      <p:pic>
        <p:nvPicPr>
          <p:cNvPr id="36" name="Picture 35" descr="Performance tasks 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8184" y="5061744"/>
            <a:ext cx="3561028" cy="985587"/>
          </a:xfrm>
          <a:prstGeom prst="rect">
            <a:avLst/>
          </a:prstGeom>
        </p:spPr>
      </p:pic>
      <p:pic>
        <p:nvPicPr>
          <p:cNvPr id="40" name="Picture 39" descr="Short writte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826" y="4166902"/>
            <a:ext cx="2914833" cy="987552"/>
          </a:xfrm>
          <a:prstGeom prst="rect">
            <a:avLst/>
          </a:prstGeom>
        </p:spPr>
      </p:pic>
    </p:spTree>
    <p:extLst>
      <p:ext uri="{BB962C8B-B14F-4D97-AF65-F5344CB8AC3E}">
        <p14:creationId xmlns:p14="http://schemas.microsoft.com/office/powerpoint/2010/main" val="2253918508"/>
      </p:ext>
    </p:extLst>
  </p:cSld>
  <p:clrMapOvr>
    <a:masterClrMapping/>
  </p:clrMapOvr>
  <p:transition advClick="0" advTm="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4" name="Picture 3" descr="P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8246" y="2450272"/>
            <a:ext cx="4067509" cy="2715768"/>
          </a:xfrm>
          <a:prstGeom prst="rect">
            <a:avLst/>
          </a:prstGeom>
        </p:spPr>
      </p:pic>
    </p:spTree>
    <p:extLst>
      <p:ext uri="{BB962C8B-B14F-4D97-AF65-F5344CB8AC3E}">
        <p14:creationId xmlns:p14="http://schemas.microsoft.com/office/powerpoint/2010/main" val="1413138261"/>
      </p:ext>
    </p:extLst>
  </p:cSld>
  <p:clrMapOvr>
    <a:masterClrMapping/>
  </p:clrMapOvr>
  <p:transition advClick="0" advTm="2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KEY CONCEPTS</a:t>
            </a:r>
            <a:endParaRPr lang="en-US"/>
          </a:p>
        </p:txBody>
      </p:sp>
      <p:pic>
        <p:nvPicPr>
          <p:cNvPr id="46" name="Picture 45" descr="Research pap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1904" y="4351790"/>
            <a:ext cx="1666731" cy="1093893"/>
          </a:xfrm>
          <a:prstGeom prst="rect">
            <a:avLst/>
          </a:prstGeom>
        </p:spPr>
      </p:pic>
      <p:pic>
        <p:nvPicPr>
          <p:cNvPr id="47" name="Picture 46" descr="Speech.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8557" y="3775798"/>
            <a:ext cx="2109417" cy="1117151"/>
          </a:xfrm>
          <a:prstGeom prst="rect">
            <a:avLst/>
          </a:prstGeom>
        </p:spPr>
      </p:pic>
      <p:pic>
        <p:nvPicPr>
          <p:cNvPr id="48" name="Picture 47" descr="Experimen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4267" y="3048767"/>
            <a:ext cx="2237126" cy="1184806"/>
          </a:xfrm>
          <a:prstGeom prst="rect">
            <a:avLst/>
          </a:prstGeom>
        </p:spPr>
      </p:pic>
      <p:pic>
        <p:nvPicPr>
          <p:cNvPr id="49" name="Picture 48" descr="Extended Respons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4284" y="1290320"/>
            <a:ext cx="2229474" cy="1180754"/>
          </a:xfrm>
          <a:prstGeom prst="rect">
            <a:avLst/>
          </a:prstGeom>
        </p:spPr>
      </p:pic>
      <p:grpSp>
        <p:nvGrpSpPr>
          <p:cNvPr id="53" name="Group 52"/>
          <p:cNvGrpSpPr/>
          <p:nvPr/>
        </p:nvGrpSpPr>
        <p:grpSpPr>
          <a:xfrm>
            <a:off x="2395579" y="4735907"/>
            <a:ext cx="1947953" cy="1550593"/>
            <a:chOff x="6679712" y="4735907"/>
            <a:chExt cx="1947953" cy="1550593"/>
          </a:xfrm>
        </p:grpSpPr>
        <p:grpSp>
          <p:nvGrpSpPr>
            <p:cNvPr id="54" name="Group 53"/>
            <p:cNvGrpSpPr/>
            <p:nvPr/>
          </p:nvGrpSpPr>
          <p:grpSpPr>
            <a:xfrm>
              <a:off x="7141324" y="4735907"/>
              <a:ext cx="1018438" cy="769716"/>
              <a:chOff x="2913059" y="4751163"/>
              <a:chExt cx="1018438" cy="769716"/>
            </a:xfrm>
          </p:grpSpPr>
          <p:cxnSp>
            <p:nvCxnSpPr>
              <p:cNvPr id="65" name="Straight Connector 64"/>
              <p:cNvCxnSpPr/>
              <p:nvPr/>
            </p:nvCxnSpPr>
            <p:spPr>
              <a:xfrm flipV="1">
                <a:off x="3399469" y="475116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2913059" y="519354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907204" y="519227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913059" y="5179060"/>
                <a:ext cx="1018438"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7712777" y="5367379"/>
              <a:ext cx="914888" cy="914888"/>
              <a:chOff x="609076" y="1253765"/>
              <a:chExt cx="2286000" cy="2286000"/>
            </a:xfrm>
          </p:grpSpPr>
          <p:sp>
            <p:nvSpPr>
              <p:cNvPr id="63" name="Rounded Rectangle 62"/>
              <p:cNvSpPr/>
              <p:nvPr/>
            </p:nvSpPr>
            <p:spPr>
              <a:xfrm>
                <a:off x="609076" y="1253765"/>
                <a:ext cx="2286000" cy="2286000"/>
              </a:xfrm>
              <a:prstGeom prst="roundRect">
                <a:avLst>
                  <a:gd name="adj" fmla="val 8149"/>
                </a:avLst>
              </a:prstGeom>
              <a:solidFill>
                <a:srgbClr val="6B0B0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descr="Rubric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3674" y="2861040"/>
                <a:ext cx="1095320" cy="658369"/>
              </a:xfrm>
              <a:prstGeom prst="rect">
                <a:avLst/>
              </a:prstGeom>
            </p:spPr>
          </p:pic>
        </p:grpSp>
        <p:grpSp>
          <p:nvGrpSpPr>
            <p:cNvPr id="56" name="Group 55"/>
            <p:cNvGrpSpPr/>
            <p:nvPr/>
          </p:nvGrpSpPr>
          <p:grpSpPr>
            <a:xfrm>
              <a:off x="6679712" y="5371612"/>
              <a:ext cx="914888" cy="914888"/>
              <a:chOff x="4571512" y="5371612"/>
              <a:chExt cx="914888" cy="914888"/>
            </a:xfrm>
          </p:grpSpPr>
          <p:sp>
            <p:nvSpPr>
              <p:cNvPr id="59" name="Rounded Rectangle 58"/>
              <p:cNvSpPr/>
              <p:nvPr/>
            </p:nvSpPr>
            <p:spPr>
              <a:xfrm>
                <a:off x="4571512" y="5371612"/>
                <a:ext cx="914888" cy="914888"/>
              </a:xfrm>
              <a:prstGeom prst="roundRect">
                <a:avLst>
                  <a:gd name="adj" fmla="val 8149"/>
                </a:avLst>
              </a:prstGeom>
              <a:solidFill>
                <a:schemeClr val="accent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4626323" y="5494427"/>
                <a:ext cx="812420" cy="783926"/>
                <a:chOff x="3496023" y="5494427"/>
                <a:chExt cx="812420" cy="783926"/>
              </a:xfrm>
            </p:grpSpPr>
            <p:pic>
              <p:nvPicPr>
                <p:cNvPr id="61" name="Picture 60" descr="Scoring Guides.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96023" y="6014865"/>
                  <a:ext cx="812420" cy="263488"/>
                </a:xfrm>
                <a:prstGeom prst="rect">
                  <a:avLst/>
                </a:prstGeom>
              </p:spPr>
            </p:pic>
            <p:pic>
              <p:nvPicPr>
                <p:cNvPr id="62" name="Picture 6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15813" y="5494427"/>
                  <a:ext cx="613273" cy="548933"/>
                </a:xfrm>
                <a:prstGeom prst="rect">
                  <a:avLst/>
                </a:prstGeom>
                <a:effectLst>
                  <a:outerShdw blurRad="63500" sx="101000" sy="101000" algn="ctr" rotWithShape="0">
                    <a:prstClr val="black">
                      <a:alpha val="40000"/>
                    </a:prstClr>
                  </a:outerShdw>
                </a:effectLst>
              </p:spPr>
            </p:pic>
          </p:grpSp>
        </p:grpSp>
        <p:pic>
          <p:nvPicPr>
            <p:cNvPr id="57" name="Picture 56" descr="Small rubric table.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61146" y="5516034"/>
              <a:ext cx="450485" cy="461963"/>
            </a:xfrm>
            <a:prstGeom prst="rect">
              <a:avLst/>
            </a:prstGeom>
          </p:spPr>
        </p:pic>
        <p:pic>
          <p:nvPicPr>
            <p:cNvPr id="58" name="Picture 5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23611" y="5493808"/>
              <a:ext cx="576420" cy="545465"/>
            </a:xfrm>
            <a:prstGeom prst="rect">
              <a:avLst/>
            </a:prstGeom>
            <a:effectLst>
              <a:outerShdw blurRad="63500" sx="101000" sy="101000" algn="ctr" rotWithShape="0">
                <a:prstClr val="black">
                  <a:alpha val="40000"/>
                </a:prstClr>
              </a:outerShdw>
            </a:effectLst>
          </p:spPr>
        </p:pic>
      </p:grpSp>
      <p:grpSp>
        <p:nvGrpSpPr>
          <p:cNvPr id="69" name="Group 68"/>
          <p:cNvGrpSpPr/>
          <p:nvPr/>
        </p:nvGrpSpPr>
        <p:grpSpPr>
          <a:xfrm>
            <a:off x="2406882" y="3055365"/>
            <a:ext cx="1936058" cy="1812455"/>
            <a:chOff x="6691015" y="3055365"/>
            <a:chExt cx="1936058" cy="1812455"/>
          </a:xfrm>
        </p:grpSpPr>
        <p:cxnSp>
          <p:nvCxnSpPr>
            <p:cNvPr id="70" name="Straight Connector 69"/>
            <p:cNvCxnSpPr/>
            <p:nvPr/>
          </p:nvCxnSpPr>
          <p:spPr>
            <a:xfrm flipV="1">
              <a:off x="7626659" y="3055365"/>
              <a:ext cx="0" cy="387498"/>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6691015" y="3384575"/>
              <a:ext cx="1936058" cy="1483245"/>
            </a:xfrm>
            <a:prstGeom prst="roundRect">
              <a:avLst>
                <a:gd name="adj" fmla="val 10440"/>
              </a:avLst>
            </a:prstGeom>
            <a:solidFill>
              <a:srgbClr val="204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lt1"/>
                  </a:solidFill>
                </a:rPr>
                <a:t>Students </a:t>
              </a:r>
              <a:r>
                <a:rPr lang="en-US" sz="1600" dirty="0" smtClean="0">
                  <a:solidFill>
                    <a:schemeClr val="lt1"/>
                  </a:solidFill>
                </a:rPr>
                <a:t>create products or perform tasks </a:t>
              </a:r>
              <a:r>
                <a:rPr lang="en-US" sz="1600" dirty="0">
                  <a:solidFill>
                    <a:schemeClr val="lt1"/>
                  </a:solidFill>
                </a:rPr>
                <a:t>to </a:t>
              </a:r>
              <a:r>
                <a:rPr lang="en-US" sz="1600" dirty="0" smtClean="0">
                  <a:solidFill>
                    <a:schemeClr val="lt1"/>
                  </a:solidFill>
                </a:rPr>
                <a:t>show their mastery of a particular </a:t>
              </a:r>
              <a:r>
                <a:rPr lang="en-US" sz="1600" dirty="0" smtClean="0"/>
                <a:t>s</a:t>
              </a:r>
              <a:r>
                <a:rPr lang="en-US" sz="1600" dirty="0" smtClean="0">
                  <a:solidFill>
                    <a:schemeClr val="lt1"/>
                  </a:solidFill>
                </a:rPr>
                <a:t>kill</a:t>
              </a:r>
              <a:endParaRPr lang="en-US" sz="1600" dirty="0">
                <a:solidFill>
                  <a:schemeClr val="lt1"/>
                </a:solidFill>
              </a:endParaRPr>
            </a:p>
          </p:txBody>
        </p:sp>
      </p:grpSp>
      <p:grpSp>
        <p:nvGrpSpPr>
          <p:cNvPr id="72" name="Group 71"/>
          <p:cNvGrpSpPr/>
          <p:nvPr/>
        </p:nvGrpSpPr>
        <p:grpSpPr>
          <a:xfrm>
            <a:off x="2402754" y="1236502"/>
            <a:ext cx="1938527" cy="1938527"/>
            <a:chOff x="6435141" y="4698925"/>
            <a:chExt cx="1605997" cy="1605998"/>
          </a:xfrm>
        </p:grpSpPr>
        <p:grpSp>
          <p:nvGrpSpPr>
            <p:cNvPr id="73" name="Group 72"/>
            <p:cNvGrpSpPr/>
            <p:nvPr/>
          </p:nvGrpSpPr>
          <p:grpSpPr>
            <a:xfrm>
              <a:off x="6435141" y="4698925"/>
              <a:ext cx="1605997" cy="1605998"/>
              <a:chOff x="3069533" y="3906975"/>
              <a:chExt cx="2286000" cy="2286000"/>
            </a:xfrm>
          </p:grpSpPr>
          <p:sp>
            <p:nvSpPr>
              <p:cNvPr id="75" name="Rounded Rectangle 74"/>
              <p:cNvSpPr/>
              <p:nvPr/>
            </p:nvSpPr>
            <p:spPr>
              <a:xfrm>
                <a:off x="3069533" y="3906975"/>
                <a:ext cx="2286000" cy="2286000"/>
              </a:xfrm>
              <a:prstGeom prst="roundRect">
                <a:avLst>
                  <a:gd name="adj" fmla="val 8797"/>
                </a:avLst>
              </a:prstGeom>
              <a:solidFill>
                <a:srgbClr val="204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9013" y="4218133"/>
                <a:ext cx="1528789" cy="1188720"/>
              </a:xfrm>
              <a:prstGeom prst="rect">
                <a:avLst/>
              </a:prstGeom>
              <a:effectLst>
                <a:outerShdw blurRad="63500" sx="101000" sy="101000" algn="ctr" rotWithShape="0">
                  <a:prstClr val="black">
                    <a:alpha val="40000"/>
                  </a:prstClr>
                </a:outerShdw>
              </a:effectLst>
            </p:spPr>
          </p:pic>
        </p:grpSp>
        <p:pic>
          <p:nvPicPr>
            <p:cNvPr id="74" name="Picture 73" descr="Performance tasks whit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20033" y="5864656"/>
              <a:ext cx="1222413" cy="338328"/>
            </a:xfrm>
            <a:prstGeom prst="rect">
              <a:avLst/>
            </a:prstGeom>
          </p:spPr>
        </p:pic>
      </p:grpSp>
      <p:sp>
        <p:nvSpPr>
          <p:cNvPr id="34" name="TextBox 33"/>
          <p:cNvSpPr txBox="1"/>
          <p:nvPr/>
        </p:nvSpPr>
        <p:spPr>
          <a:xfrm>
            <a:off x="4496537" y="5503830"/>
            <a:ext cx="4248320" cy="861774"/>
          </a:xfrm>
          <a:prstGeom prst="rect">
            <a:avLst/>
          </a:prstGeom>
          <a:noFill/>
        </p:spPr>
        <p:txBody>
          <a:bodyPr wrap="square" rtlCol="0" anchor="t">
            <a:spAutoFit/>
          </a:bodyPr>
          <a:lstStyle/>
          <a:p>
            <a:pPr lvl="0"/>
            <a:r>
              <a:rPr lang="en-US" sz="1000" b="1" dirty="0" smtClean="0">
                <a:ea typeface="Corbel" panose="020B0503020204020204" pitchFamily="34" charset="0"/>
                <a:cs typeface="Calibri"/>
              </a:rPr>
              <a:t>Sources</a:t>
            </a:r>
            <a:r>
              <a:rPr lang="en-US" sz="1000" dirty="0" smtClean="0">
                <a:ea typeface="Corbel" panose="020B0503020204020204" pitchFamily="34" charset="0"/>
                <a:cs typeface="Calibri"/>
              </a:rPr>
              <a:t>: </a:t>
            </a:r>
            <a:r>
              <a:rPr lang="en-US" sz="1000" dirty="0">
                <a:cs typeface="Calibri"/>
              </a:rPr>
              <a:t>Kansas State Department of Education, Assessment Literacy Project; Ohio Department of Education, “How to Design and Select Quality Assessments;” Relay Graduate School of Education, </a:t>
            </a:r>
            <a:r>
              <a:rPr lang="en-US" sz="1000" i="1" dirty="0">
                <a:cs typeface="Calibri"/>
              </a:rPr>
              <a:t>Designing and Evaluating Assessments </a:t>
            </a:r>
            <a:r>
              <a:rPr lang="en-US" sz="1000" dirty="0">
                <a:cs typeface="Calibri"/>
              </a:rPr>
              <a:t>(2014); Rhode Island Department of Education, “Deepening Assessment Literacy.” </a:t>
            </a:r>
            <a:endParaRPr lang="en-US" sz="1000" dirty="0">
              <a:ea typeface="Corbel" panose="020B0503020204020204" pitchFamily="34" charset="0"/>
              <a:cs typeface="Calibri"/>
            </a:endParaRPr>
          </a:p>
        </p:txBody>
      </p:sp>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88781" y="2041026"/>
            <a:ext cx="1677017" cy="890156"/>
          </a:xfrm>
          <a:prstGeom prst="rect">
            <a:avLst/>
          </a:prstGeom>
        </p:spPr>
      </p:pic>
    </p:spTree>
    <p:custDataLst>
      <p:tags r:id="rId1"/>
    </p:custDataLst>
    <p:extLst>
      <p:ext uri="{BB962C8B-B14F-4D97-AF65-F5344CB8AC3E}">
        <p14:creationId xmlns:p14="http://schemas.microsoft.com/office/powerpoint/2010/main" val="2303275676"/>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1" objId="35"/>
        <p14:stopEvt time="29229" objId="35"/>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7620"/>
            <a:ext cx="9143999" cy="74803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0" kern="1200" baseline="0">
                <a:solidFill>
                  <a:schemeClr val="bg1"/>
                </a:solidFill>
                <a:latin typeface="+mn-lt"/>
                <a:ea typeface="+mj-ea"/>
                <a:cs typeface="+mj-cs"/>
              </a:defRPr>
            </a:lvl1pPr>
          </a:lstStyle>
          <a:p>
            <a:r>
              <a:rPr lang="en-US" smtClean="0"/>
              <a:t>KEY CONCEPTS</a:t>
            </a:r>
            <a:endParaRPr lang="en-US" dirty="0"/>
          </a:p>
        </p:txBody>
      </p:sp>
      <p:pic>
        <p:nvPicPr>
          <p:cNvPr id="10" name="Picture 9" descr="Classroom Assessmen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0279" y="3125439"/>
            <a:ext cx="2512621" cy="1744810"/>
          </a:xfrm>
          <a:prstGeom prst="rect">
            <a:avLst/>
          </a:prstGeom>
        </p:spPr>
      </p:pic>
      <p:grpSp>
        <p:nvGrpSpPr>
          <p:cNvPr id="23" name="Group 22"/>
          <p:cNvGrpSpPr/>
          <p:nvPr/>
        </p:nvGrpSpPr>
        <p:grpSpPr>
          <a:xfrm>
            <a:off x="2963192" y="1221881"/>
            <a:ext cx="1605998" cy="1605997"/>
            <a:chOff x="3065300" y="1341575"/>
            <a:chExt cx="2286000" cy="2286000"/>
          </a:xfrm>
        </p:grpSpPr>
        <p:sp>
          <p:nvSpPr>
            <p:cNvPr id="24" name="Rounded Rectangle 23"/>
            <p:cNvSpPr/>
            <p:nvPr/>
          </p:nvSpPr>
          <p:spPr>
            <a:xfrm>
              <a:off x="3065300" y="1341575"/>
              <a:ext cx="2286000" cy="2286000"/>
            </a:xfrm>
            <a:prstGeom prst="roundRect">
              <a:avLst>
                <a:gd name="adj" fmla="val 8797"/>
              </a:avLst>
            </a:prstGeom>
            <a:solidFill>
              <a:srgbClr val="65A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2678" y="1671680"/>
              <a:ext cx="1612030" cy="1188721"/>
            </a:xfrm>
            <a:prstGeom prst="rect">
              <a:avLst/>
            </a:prstGeom>
            <a:effectLst>
              <a:outerShdw blurRad="63500" sx="101000" sy="101000" algn="ctr" rotWithShape="0">
                <a:prstClr val="black">
                  <a:alpha val="40000"/>
                </a:prstClr>
              </a:outerShdw>
            </a:effectLst>
          </p:spPr>
        </p:pic>
      </p:grpSp>
      <p:grpSp>
        <p:nvGrpSpPr>
          <p:cNvPr id="31" name="Group 30"/>
          <p:cNvGrpSpPr/>
          <p:nvPr/>
        </p:nvGrpSpPr>
        <p:grpSpPr>
          <a:xfrm>
            <a:off x="4701829" y="1226115"/>
            <a:ext cx="1605998" cy="1605998"/>
            <a:chOff x="5609236" y="1345809"/>
            <a:chExt cx="2286000" cy="2286000"/>
          </a:xfrm>
        </p:grpSpPr>
        <p:sp>
          <p:nvSpPr>
            <p:cNvPr id="32" name="Rounded Rectangle 31"/>
            <p:cNvSpPr/>
            <p:nvPr/>
          </p:nvSpPr>
          <p:spPr>
            <a:xfrm>
              <a:off x="5609236" y="1345809"/>
              <a:ext cx="2286000" cy="2286000"/>
            </a:xfrm>
            <a:prstGeom prst="roundRect">
              <a:avLst>
                <a:gd name="adj" fmla="val 8797"/>
              </a:avLst>
            </a:prstGeom>
            <a:solidFill>
              <a:srgbClr val="5A8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3796" y="1667359"/>
              <a:ext cx="1612030" cy="1188720"/>
            </a:xfrm>
            <a:prstGeom prst="rect">
              <a:avLst/>
            </a:prstGeom>
            <a:effectLst>
              <a:outerShdw blurRad="63500" sx="101000" sy="101000" algn="ctr" rotWithShape="0">
                <a:prstClr val="black">
                  <a:alpha val="40000"/>
                </a:prstClr>
              </a:outerShdw>
            </a:effectLst>
          </p:spPr>
        </p:pic>
      </p:grpSp>
      <p:grpSp>
        <p:nvGrpSpPr>
          <p:cNvPr id="34" name="Group 33"/>
          <p:cNvGrpSpPr/>
          <p:nvPr/>
        </p:nvGrpSpPr>
        <p:grpSpPr>
          <a:xfrm>
            <a:off x="6435141" y="1223136"/>
            <a:ext cx="1605997" cy="1605998"/>
            <a:chOff x="3069533" y="3906975"/>
            <a:chExt cx="2286000" cy="2286000"/>
          </a:xfrm>
        </p:grpSpPr>
        <p:sp>
          <p:nvSpPr>
            <p:cNvPr id="35" name="Rounded Rectangle 34"/>
            <p:cNvSpPr/>
            <p:nvPr/>
          </p:nvSpPr>
          <p:spPr>
            <a:xfrm>
              <a:off x="3069533" y="3906975"/>
              <a:ext cx="2286000" cy="2286000"/>
            </a:xfrm>
            <a:prstGeom prst="roundRect">
              <a:avLst>
                <a:gd name="adj" fmla="val 8797"/>
              </a:avLst>
            </a:prstGeom>
            <a:solidFill>
              <a:srgbClr val="204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9013" y="4218133"/>
              <a:ext cx="1528789" cy="1188720"/>
            </a:xfrm>
            <a:prstGeom prst="rect">
              <a:avLst/>
            </a:prstGeom>
            <a:effectLst>
              <a:outerShdw blurRad="63500" sx="101000" sy="101000" algn="ctr" rotWithShape="0">
                <a:prstClr val="black">
                  <a:alpha val="40000"/>
                </a:prstClr>
              </a:outerShdw>
            </a:effectLst>
          </p:spPr>
        </p:pic>
      </p:grpSp>
      <p:pic>
        <p:nvPicPr>
          <p:cNvPr id="37" name="Picture 36" descr="Performance tasks whit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20033" y="2388867"/>
            <a:ext cx="1222413" cy="338328"/>
          </a:xfrm>
          <a:prstGeom prst="rect">
            <a:avLst/>
          </a:prstGeom>
        </p:spPr>
      </p:pic>
      <p:pic>
        <p:nvPicPr>
          <p:cNvPr id="38" name="Picture 37" descr="Constructed response.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56036" y="2388869"/>
            <a:ext cx="1512407" cy="338328"/>
          </a:xfrm>
          <a:prstGeom prst="rect">
            <a:avLst/>
          </a:prstGeom>
        </p:spPr>
      </p:pic>
      <p:pic>
        <p:nvPicPr>
          <p:cNvPr id="39" name="Picture 38" descr="Selected response whit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24998" y="2388867"/>
            <a:ext cx="1282828" cy="338328"/>
          </a:xfrm>
          <a:prstGeom prst="rect">
            <a:avLst/>
          </a:prstGeom>
        </p:spPr>
      </p:pic>
      <p:grpSp>
        <p:nvGrpSpPr>
          <p:cNvPr id="4" name="Group 3"/>
          <p:cNvGrpSpPr/>
          <p:nvPr/>
        </p:nvGrpSpPr>
        <p:grpSpPr>
          <a:xfrm>
            <a:off x="3800705" y="5385022"/>
            <a:ext cx="2972512" cy="845613"/>
            <a:chOff x="2638389" y="5102301"/>
            <a:chExt cx="2972512" cy="845613"/>
          </a:xfrm>
        </p:grpSpPr>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8389" y="5102301"/>
              <a:ext cx="1132510" cy="835119"/>
            </a:xfrm>
            <a:prstGeom prst="rect">
              <a:avLst/>
            </a:prstGeom>
            <a:effectLst>
              <a:outerShdw blurRad="63500" sx="101000" sy="101000" algn="ctr" rotWithShape="0">
                <a:prstClr val="black">
                  <a:alpha val="40000"/>
                </a:prstClr>
              </a:outerShdw>
            </a:effectLst>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4951" y="5112795"/>
              <a:ext cx="1132510" cy="835119"/>
            </a:xfrm>
            <a:prstGeom prst="rect">
              <a:avLst/>
            </a:prstGeom>
            <a:effectLst>
              <a:outerShdw blurRad="63500" sx="101000" sy="101000" algn="ctr" rotWithShape="0">
                <a:prstClr val="black">
                  <a:alpha val="40000"/>
                </a:prstClr>
              </a:outerShdw>
            </a:effectLst>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8391" y="5112461"/>
              <a:ext cx="1132510" cy="835119"/>
            </a:xfrm>
            <a:prstGeom prst="rect">
              <a:avLst/>
            </a:prstGeom>
            <a:effectLst>
              <a:outerShdw blurRad="63500" sx="101000" sy="101000" algn="ctr" rotWithShape="0">
                <a:prstClr val="black">
                  <a:alpha val="40000"/>
                </a:prstClr>
              </a:outerShdw>
            </a:effectLst>
          </p:spPr>
        </p:pic>
      </p:grpSp>
      <p:pic>
        <p:nvPicPr>
          <p:cNvPr id="28" name="Picture 27"/>
          <p:cNvPicPr>
            <a:picLocks noChangeAspect="1"/>
          </p:cNvPicPr>
          <p:nvPr/>
        </p:nvPicPr>
        <p:blipFill rotWithShape="1">
          <a:blip r:embed="rId11">
            <a:extLst>
              <a:ext uri="{28A0092B-C50C-407E-A947-70E740481C1C}">
                <a14:useLocalDpi xmlns:a14="http://schemas.microsoft.com/office/drawing/2010/main" val="0"/>
              </a:ext>
            </a:extLst>
          </a:blip>
          <a:srcRect l="68607" t="-20884"/>
          <a:stretch/>
        </p:blipFill>
        <p:spPr>
          <a:xfrm rot="6836915" flipH="1">
            <a:off x="3865416" y="4756551"/>
            <a:ext cx="599928" cy="264111"/>
          </a:xfrm>
          <a:prstGeom prst="rect">
            <a:avLst/>
          </a:prstGeom>
        </p:spPr>
      </p:pic>
    </p:spTree>
    <p:custDataLst>
      <p:tags r:id="rId1"/>
    </p:custDataLst>
    <p:extLst>
      <p:ext uri="{BB962C8B-B14F-4D97-AF65-F5344CB8AC3E}">
        <p14:creationId xmlns:p14="http://schemas.microsoft.com/office/powerpoint/2010/main" val="2277019868"/>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22"/>
        <p14:stopEvt time="19561" objId="2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&amp; PURPOSE</a:t>
            </a:r>
            <a:endParaRPr lang="en-US" dirty="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004873" y="3233689"/>
            <a:ext cx="1228410" cy="1236853"/>
          </a:xfrm>
          <a:prstGeom prst="rect">
            <a:avLst/>
          </a:prstGeom>
        </p:spPr>
      </p:pic>
      <p:grpSp>
        <p:nvGrpSpPr>
          <p:cNvPr id="4" name="Group 3"/>
          <p:cNvGrpSpPr/>
          <p:nvPr/>
        </p:nvGrpSpPr>
        <p:grpSpPr>
          <a:xfrm>
            <a:off x="1199108" y="2953619"/>
            <a:ext cx="7491613" cy="1629276"/>
            <a:chOff x="1199108" y="2953619"/>
            <a:chExt cx="7491613" cy="1629276"/>
          </a:xfrm>
        </p:grpSpPr>
        <p:sp>
          <p:nvSpPr>
            <p:cNvPr id="13" name="Rounded Rectangle 12"/>
            <p:cNvSpPr/>
            <p:nvPr/>
          </p:nvSpPr>
          <p:spPr>
            <a:xfrm>
              <a:off x="2135695" y="3036006"/>
              <a:ext cx="6555026" cy="1546889"/>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marL="119063" defTabSz="889000">
                <a:lnSpc>
                  <a:spcPct val="90000"/>
                </a:lnSpc>
                <a:spcBef>
                  <a:spcPct val="0"/>
                </a:spcBef>
              </a:pPr>
              <a:r>
                <a:rPr lang="en-US" sz="2800" dirty="0" smtClean="0">
                  <a:solidFill>
                    <a:srgbClr val="4B4B4B"/>
                  </a:solidFill>
                  <a:latin typeface="Calibri Light"/>
                  <a:cs typeface="Calibri Light"/>
                </a:rPr>
                <a:t>Identify, describe and tell the difference between three different </a:t>
              </a:r>
              <a:r>
                <a:rPr lang="en-US" sz="2800" b="1" dirty="0" smtClean="0">
                  <a:solidFill>
                    <a:schemeClr val="accent4"/>
                  </a:solidFill>
                  <a:latin typeface="Calibri Light"/>
                  <a:cs typeface="Calibri Light"/>
                </a:rPr>
                <a:t>TYPES OF ASSESSMENT ITEMS</a:t>
              </a:r>
              <a:endParaRPr lang="en-US" sz="2800" b="1" dirty="0">
                <a:solidFill>
                  <a:schemeClr val="accent4"/>
                </a:solidFill>
                <a:latin typeface="Calibri Light"/>
                <a:cs typeface="Calibri Light"/>
              </a:endParaRP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9108" y="2953619"/>
              <a:ext cx="1402729" cy="1308712"/>
            </a:xfrm>
            <a:prstGeom prst="rect">
              <a:avLst/>
            </a:prstGeom>
          </p:spPr>
        </p:pic>
      </p:grpSp>
    </p:spTree>
    <p:custDataLst>
      <p:tags r:id="rId1"/>
    </p:custDataLst>
    <p:extLst>
      <p:ext uri="{BB962C8B-B14F-4D97-AF65-F5344CB8AC3E}">
        <p14:creationId xmlns:p14="http://schemas.microsoft.com/office/powerpoint/2010/main" val="2547663066"/>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7"/>
        <p14:stopEvt time="8221" objId="7"/>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7620"/>
            <a:ext cx="9143999" cy="74803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0" kern="1200" baseline="0">
                <a:solidFill>
                  <a:schemeClr val="bg1"/>
                </a:solidFill>
                <a:latin typeface="+mn-lt"/>
                <a:ea typeface="+mj-ea"/>
                <a:cs typeface="+mj-cs"/>
              </a:defRPr>
            </a:lvl1pPr>
          </a:lstStyle>
          <a:p>
            <a:r>
              <a:rPr lang="en-US" smtClean="0"/>
              <a:t>KEY CONCEPTS</a:t>
            </a:r>
            <a:endParaRPr lang="en-US" dirty="0"/>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6036" y="5370164"/>
            <a:ext cx="1074029" cy="835119"/>
          </a:xfrm>
          <a:prstGeom prst="rect">
            <a:avLst/>
          </a:prstGeom>
          <a:effectLst>
            <a:outerShdw blurRad="63500" sx="101000" sy="101000" algn="ctr" rotWithShape="0">
              <a:prstClr val="black">
                <a:alpha val="40000"/>
              </a:prstClr>
            </a:outerShdw>
          </a:effectLst>
        </p:spPr>
      </p:pic>
      <p:grpSp>
        <p:nvGrpSpPr>
          <p:cNvPr id="23" name="Group 22"/>
          <p:cNvGrpSpPr/>
          <p:nvPr/>
        </p:nvGrpSpPr>
        <p:grpSpPr>
          <a:xfrm>
            <a:off x="2963192" y="1221881"/>
            <a:ext cx="1605998" cy="1605997"/>
            <a:chOff x="3065300" y="1341575"/>
            <a:chExt cx="2286000" cy="2286000"/>
          </a:xfrm>
        </p:grpSpPr>
        <p:sp>
          <p:nvSpPr>
            <p:cNvPr id="24" name="Rounded Rectangle 23"/>
            <p:cNvSpPr/>
            <p:nvPr/>
          </p:nvSpPr>
          <p:spPr>
            <a:xfrm>
              <a:off x="3065300" y="1341575"/>
              <a:ext cx="2286000" cy="2286000"/>
            </a:xfrm>
            <a:prstGeom prst="roundRect">
              <a:avLst>
                <a:gd name="adj" fmla="val 8797"/>
              </a:avLst>
            </a:prstGeom>
            <a:solidFill>
              <a:srgbClr val="65A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2678" y="1671680"/>
              <a:ext cx="1612030" cy="1188721"/>
            </a:xfrm>
            <a:prstGeom prst="rect">
              <a:avLst/>
            </a:prstGeom>
            <a:effectLst>
              <a:outerShdw blurRad="63500" sx="101000" sy="101000" algn="ctr" rotWithShape="0">
                <a:prstClr val="black">
                  <a:alpha val="40000"/>
                </a:prstClr>
              </a:outerShdw>
            </a:effectLst>
          </p:spPr>
        </p:pic>
      </p:grpSp>
      <p:grpSp>
        <p:nvGrpSpPr>
          <p:cNvPr id="31" name="Group 30"/>
          <p:cNvGrpSpPr/>
          <p:nvPr/>
        </p:nvGrpSpPr>
        <p:grpSpPr>
          <a:xfrm>
            <a:off x="4701829" y="1226115"/>
            <a:ext cx="1605998" cy="1605998"/>
            <a:chOff x="5609236" y="1345809"/>
            <a:chExt cx="2286000" cy="2286000"/>
          </a:xfrm>
        </p:grpSpPr>
        <p:sp>
          <p:nvSpPr>
            <p:cNvPr id="32" name="Rounded Rectangle 31"/>
            <p:cNvSpPr/>
            <p:nvPr/>
          </p:nvSpPr>
          <p:spPr>
            <a:xfrm>
              <a:off x="5609236" y="1345809"/>
              <a:ext cx="2286000" cy="2286000"/>
            </a:xfrm>
            <a:prstGeom prst="roundRect">
              <a:avLst>
                <a:gd name="adj" fmla="val 8797"/>
              </a:avLst>
            </a:prstGeom>
            <a:solidFill>
              <a:srgbClr val="5A8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3796" y="1667359"/>
              <a:ext cx="1612030" cy="1188720"/>
            </a:xfrm>
            <a:prstGeom prst="rect">
              <a:avLst/>
            </a:prstGeom>
            <a:effectLst>
              <a:outerShdw blurRad="63500" sx="101000" sy="101000" algn="ctr" rotWithShape="0">
                <a:prstClr val="black">
                  <a:alpha val="40000"/>
                </a:prstClr>
              </a:outerShdw>
            </a:effectLst>
          </p:spPr>
        </p:pic>
      </p:grpSp>
      <p:grpSp>
        <p:nvGrpSpPr>
          <p:cNvPr id="34" name="Group 33"/>
          <p:cNvGrpSpPr/>
          <p:nvPr/>
        </p:nvGrpSpPr>
        <p:grpSpPr>
          <a:xfrm>
            <a:off x="6435141" y="1223136"/>
            <a:ext cx="1605997" cy="1605998"/>
            <a:chOff x="3069533" y="3906975"/>
            <a:chExt cx="2286000" cy="2286000"/>
          </a:xfrm>
        </p:grpSpPr>
        <p:sp>
          <p:nvSpPr>
            <p:cNvPr id="35" name="Rounded Rectangle 34"/>
            <p:cNvSpPr/>
            <p:nvPr/>
          </p:nvSpPr>
          <p:spPr>
            <a:xfrm>
              <a:off x="3069533" y="3906975"/>
              <a:ext cx="2286000" cy="2286000"/>
            </a:xfrm>
            <a:prstGeom prst="roundRect">
              <a:avLst>
                <a:gd name="adj" fmla="val 8797"/>
              </a:avLst>
            </a:prstGeom>
            <a:solidFill>
              <a:srgbClr val="204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13" y="4218133"/>
              <a:ext cx="1528789" cy="1188720"/>
            </a:xfrm>
            <a:prstGeom prst="rect">
              <a:avLst/>
            </a:prstGeom>
            <a:effectLst>
              <a:outerShdw blurRad="63500" sx="101000" sy="101000" algn="ctr" rotWithShape="0">
                <a:prstClr val="black">
                  <a:alpha val="40000"/>
                </a:prstClr>
              </a:outerShdw>
            </a:effectLst>
          </p:spPr>
        </p:pic>
      </p:grpSp>
      <p:pic>
        <p:nvPicPr>
          <p:cNvPr id="37" name="Picture 36" descr="Performance tasks whit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0033" y="2388867"/>
            <a:ext cx="1222413" cy="338328"/>
          </a:xfrm>
          <a:prstGeom prst="rect">
            <a:avLst/>
          </a:prstGeom>
        </p:spPr>
      </p:pic>
      <p:pic>
        <p:nvPicPr>
          <p:cNvPr id="38" name="Picture 37" descr="Constructed respons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6036" y="2388869"/>
            <a:ext cx="1512407" cy="338328"/>
          </a:xfrm>
          <a:prstGeom prst="rect">
            <a:avLst/>
          </a:prstGeom>
        </p:spPr>
      </p:pic>
      <p:pic>
        <p:nvPicPr>
          <p:cNvPr id="39" name="Picture 38" descr="Selected response white.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24998" y="2388867"/>
            <a:ext cx="1282828" cy="338328"/>
          </a:xfrm>
          <a:prstGeom prst="rect">
            <a:avLst/>
          </a:prstGeom>
        </p:spPr>
      </p:pic>
      <p:pic>
        <p:nvPicPr>
          <p:cNvPr id="28" name="Picture 27"/>
          <p:cNvPicPr>
            <a:picLocks noChangeAspect="1"/>
          </p:cNvPicPr>
          <p:nvPr/>
        </p:nvPicPr>
        <p:blipFill rotWithShape="1">
          <a:blip r:embed="rId10">
            <a:extLst>
              <a:ext uri="{28A0092B-C50C-407E-A947-70E740481C1C}">
                <a14:useLocalDpi xmlns:a14="http://schemas.microsoft.com/office/drawing/2010/main" val="0"/>
              </a:ext>
            </a:extLst>
          </a:blip>
          <a:srcRect l="68607" t="-20884"/>
          <a:stretch/>
        </p:blipFill>
        <p:spPr>
          <a:xfrm rot="15740136">
            <a:off x="5964295" y="4923212"/>
            <a:ext cx="599928" cy="264111"/>
          </a:xfrm>
          <a:prstGeom prst="rect">
            <a:avLst/>
          </a:prstGeom>
        </p:spPr>
      </p:pic>
      <p:pic>
        <p:nvPicPr>
          <p:cNvPr id="19" name="Picture 18" descr="Classroom Assessment.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80279" y="3125439"/>
            <a:ext cx="2512621" cy="1744810"/>
          </a:xfrm>
          <a:prstGeom prst="rect">
            <a:avLst/>
          </a:prstGeom>
        </p:spPr>
      </p:pic>
    </p:spTree>
    <p:custDataLst>
      <p:tags r:id="rId1"/>
    </p:custDataLst>
    <p:extLst>
      <p:ext uri="{BB962C8B-B14F-4D97-AF65-F5344CB8AC3E}">
        <p14:creationId xmlns:p14="http://schemas.microsoft.com/office/powerpoint/2010/main" val="1881022841"/>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22"/>
        <p14:stopEvt time="19561" objId="22"/>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4" name="Picture 3" descr="Port Assessment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5841" y="2431314"/>
            <a:ext cx="4272318" cy="2715768"/>
          </a:xfrm>
          <a:prstGeom prst="rect">
            <a:avLst/>
          </a:prstGeom>
        </p:spPr>
      </p:pic>
    </p:spTree>
    <p:extLst>
      <p:ext uri="{BB962C8B-B14F-4D97-AF65-F5344CB8AC3E}">
        <p14:creationId xmlns:p14="http://schemas.microsoft.com/office/powerpoint/2010/main" val="2493797720"/>
      </p:ext>
    </p:extLst>
  </p:cSld>
  <p:clrMapOvr>
    <a:masterClrMapping/>
  </p:clrMapOvr>
  <p:transition advClick="0" advTm="2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8" name="Group 7"/>
          <p:cNvGrpSpPr/>
          <p:nvPr/>
        </p:nvGrpSpPr>
        <p:grpSpPr>
          <a:xfrm>
            <a:off x="3283016" y="1354942"/>
            <a:ext cx="4597669" cy="4614057"/>
            <a:chOff x="3065300" y="1354943"/>
            <a:chExt cx="4834169" cy="4851400"/>
          </a:xfrm>
        </p:grpSpPr>
        <p:grpSp>
          <p:nvGrpSpPr>
            <p:cNvPr id="5" name="Group 4"/>
            <p:cNvGrpSpPr/>
            <p:nvPr/>
          </p:nvGrpSpPr>
          <p:grpSpPr>
            <a:xfrm>
              <a:off x="3066192" y="3920343"/>
              <a:ext cx="2286000" cy="2286000"/>
              <a:chOff x="3066192" y="3920343"/>
              <a:chExt cx="2286000" cy="2286000"/>
            </a:xfrm>
          </p:grpSpPr>
          <p:grpSp>
            <p:nvGrpSpPr>
              <p:cNvPr id="47" name="Group 46"/>
              <p:cNvGrpSpPr/>
              <p:nvPr/>
            </p:nvGrpSpPr>
            <p:grpSpPr>
              <a:xfrm>
                <a:off x="3066192" y="3920343"/>
                <a:ext cx="2286000" cy="2286000"/>
                <a:chOff x="3069533" y="3906975"/>
                <a:chExt cx="2286000" cy="2286000"/>
              </a:xfrm>
            </p:grpSpPr>
            <p:sp>
              <p:nvSpPr>
                <p:cNvPr id="48" name="Rounded Rectangle 47"/>
                <p:cNvSpPr/>
                <p:nvPr/>
              </p:nvSpPr>
              <p:spPr>
                <a:xfrm>
                  <a:off x="3069533" y="3906975"/>
                  <a:ext cx="2286000" cy="2286000"/>
                </a:xfrm>
                <a:prstGeom prst="roundRect">
                  <a:avLst>
                    <a:gd name="adj" fmla="val 8797"/>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79013" y="4218133"/>
                  <a:ext cx="1528789" cy="1188720"/>
                </a:xfrm>
                <a:prstGeom prst="rect">
                  <a:avLst/>
                </a:prstGeom>
                <a:effectLst>
                  <a:outerShdw blurRad="63500" sx="101000" sy="101000" algn="ctr" rotWithShape="0">
                    <a:prstClr val="black">
                      <a:alpha val="40000"/>
                    </a:prstClr>
                  </a:outerShdw>
                </a:effectLst>
              </p:spPr>
            </p:pic>
          </p:grpSp>
          <p:pic>
            <p:nvPicPr>
              <p:cNvPr id="50" name="Picture 49" descr="Performance tasks 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4871" y="5597288"/>
                <a:ext cx="1651908" cy="457200"/>
              </a:xfrm>
              <a:prstGeom prst="rect">
                <a:avLst/>
              </a:prstGeom>
            </p:spPr>
          </p:pic>
        </p:grpSp>
        <p:grpSp>
          <p:nvGrpSpPr>
            <p:cNvPr id="3" name="Group 2"/>
            <p:cNvGrpSpPr/>
            <p:nvPr/>
          </p:nvGrpSpPr>
          <p:grpSpPr>
            <a:xfrm>
              <a:off x="5609236" y="1359177"/>
              <a:ext cx="2286000" cy="2286000"/>
              <a:chOff x="5609236" y="1359177"/>
              <a:chExt cx="2286000" cy="2286000"/>
            </a:xfrm>
          </p:grpSpPr>
          <p:grpSp>
            <p:nvGrpSpPr>
              <p:cNvPr id="44" name="Group 43"/>
              <p:cNvGrpSpPr/>
              <p:nvPr/>
            </p:nvGrpSpPr>
            <p:grpSpPr>
              <a:xfrm>
                <a:off x="5609236" y="1359177"/>
                <a:ext cx="2286000" cy="2286000"/>
                <a:chOff x="5609236" y="1345809"/>
                <a:chExt cx="2286000" cy="2286000"/>
              </a:xfrm>
            </p:grpSpPr>
            <p:sp>
              <p:nvSpPr>
                <p:cNvPr id="45" name="Rounded Rectangle 44"/>
                <p:cNvSpPr/>
                <p:nvPr/>
              </p:nvSpPr>
              <p:spPr>
                <a:xfrm>
                  <a:off x="5609236" y="1345809"/>
                  <a:ext cx="2286000" cy="2286000"/>
                </a:xfrm>
                <a:prstGeom prst="roundRect">
                  <a:avLst>
                    <a:gd name="adj" fmla="val 8797"/>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53796" y="1667359"/>
                  <a:ext cx="1612030" cy="1188720"/>
                </a:xfrm>
                <a:prstGeom prst="rect">
                  <a:avLst/>
                </a:prstGeom>
                <a:effectLst>
                  <a:outerShdw blurRad="63500" sx="101000" sy="101000" algn="ctr" rotWithShape="0">
                    <a:prstClr val="black">
                      <a:alpha val="40000"/>
                    </a:prstClr>
                  </a:outerShdw>
                </a:effectLst>
              </p:spPr>
            </p:pic>
          </p:grpSp>
          <p:pic>
            <p:nvPicPr>
              <p:cNvPr id="51" name="Picture 50" descr="Constructed respons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1929" y="3043921"/>
                <a:ext cx="2043793" cy="457200"/>
              </a:xfrm>
              <a:prstGeom prst="rect">
                <a:avLst/>
              </a:prstGeom>
            </p:spPr>
          </p:pic>
        </p:grpSp>
        <p:grpSp>
          <p:nvGrpSpPr>
            <p:cNvPr id="4" name="Group 3"/>
            <p:cNvGrpSpPr/>
            <p:nvPr/>
          </p:nvGrpSpPr>
          <p:grpSpPr>
            <a:xfrm>
              <a:off x="3065300" y="1354943"/>
              <a:ext cx="2286000" cy="2286000"/>
              <a:chOff x="3065300" y="1354943"/>
              <a:chExt cx="2286000" cy="2286000"/>
            </a:xfrm>
          </p:grpSpPr>
          <p:grpSp>
            <p:nvGrpSpPr>
              <p:cNvPr id="41" name="Group 40"/>
              <p:cNvGrpSpPr/>
              <p:nvPr/>
            </p:nvGrpSpPr>
            <p:grpSpPr>
              <a:xfrm>
                <a:off x="3065300" y="1354943"/>
                <a:ext cx="2286000" cy="2286000"/>
                <a:chOff x="3065300" y="1341575"/>
                <a:chExt cx="2286000" cy="2286000"/>
              </a:xfrm>
            </p:grpSpPr>
            <p:sp>
              <p:nvSpPr>
                <p:cNvPr id="42" name="Rounded Rectangle 41"/>
                <p:cNvSpPr/>
                <p:nvPr/>
              </p:nvSpPr>
              <p:spPr>
                <a:xfrm>
                  <a:off x="3065300" y="1341575"/>
                  <a:ext cx="2286000" cy="2286000"/>
                </a:xfrm>
                <a:prstGeom prst="roundRect">
                  <a:avLst>
                    <a:gd name="adj" fmla="val 8797"/>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82678" y="1671680"/>
                  <a:ext cx="1612030" cy="1188721"/>
                </a:xfrm>
                <a:prstGeom prst="rect">
                  <a:avLst/>
                </a:prstGeom>
                <a:effectLst>
                  <a:outerShdw blurRad="63500" sx="101000" sy="101000" algn="ctr" rotWithShape="0">
                    <a:prstClr val="black">
                      <a:alpha val="40000"/>
                    </a:prstClr>
                  </a:outerShdw>
                </a:effectLst>
              </p:spPr>
            </p:pic>
          </p:grpSp>
          <p:pic>
            <p:nvPicPr>
              <p:cNvPr id="52" name="Picture 51" descr="Selected response white.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38891" y="3043920"/>
                <a:ext cx="1733551" cy="457200"/>
              </a:xfrm>
              <a:prstGeom prst="rect">
                <a:avLst/>
              </a:prstGeom>
            </p:spPr>
          </p:pic>
        </p:grpSp>
        <p:grpSp>
          <p:nvGrpSpPr>
            <p:cNvPr id="9" name="Group 8"/>
            <p:cNvGrpSpPr/>
            <p:nvPr/>
          </p:nvGrpSpPr>
          <p:grpSpPr>
            <a:xfrm>
              <a:off x="5613469" y="3911209"/>
              <a:ext cx="2286000" cy="2286000"/>
              <a:chOff x="5613469" y="3911209"/>
              <a:chExt cx="2286000" cy="2286000"/>
            </a:xfrm>
          </p:grpSpPr>
          <p:grpSp>
            <p:nvGrpSpPr>
              <p:cNvPr id="6" name="Group 5"/>
              <p:cNvGrpSpPr/>
              <p:nvPr/>
            </p:nvGrpSpPr>
            <p:grpSpPr>
              <a:xfrm>
                <a:off x="5613469" y="3911209"/>
                <a:ext cx="2286000" cy="2286000"/>
                <a:chOff x="5613469" y="3911209"/>
                <a:chExt cx="2286000" cy="2286000"/>
              </a:xfrm>
            </p:grpSpPr>
            <p:sp>
              <p:nvSpPr>
                <p:cNvPr id="31" name="Rounded Rectangle 30"/>
                <p:cNvSpPr/>
                <p:nvPr/>
              </p:nvSpPr>
              <p:spPr>
                <a:xfrm>
                  <a:off x="5613469" y="3911209"/>
                  <a:ext cx="2286000" cy="2286000"/>
                </a:xfrm>
                <a:prstGeom prst="roundRect">
                  <a:avLst>
                    <a:gd name="adj" fmla="val 8797"/>
                  </a:avLst>
                </a:prstGeom>
                <a:solidFill>
                  <a:srgbClr val="6B0B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59733" y="4147608"/>
                  <a:ext cx="1528789" cy="1188720"/>
                </a:xfrm>
                <a:prstGeom prst="rect">
                  <a:avLst/>
                </a:prstGeom>
                <a:effectLst>
                  <a:outerShdw blurRad="63500" sx="101000" sy="101000" algn="ctr" rotWithShape="0">
                    <a:prstClr val="black">
                      <a:alpha val="40000"/>
                    </a:prstClr>
                  </a:outerShdw>
                </a:effectLst>
              </p:spPr>
            </p:pic>
          </p:grpSp>
          <p:pic>
            <p:nvPicPr>
              <p:cNvPr id="7" name="Picture 6" descr="Portfolios.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53900" y="5597287"/>
                <a:ext cx="855889" cy="457200"/>
              </a:xfrm>
              <a:prstGeom prst="rect">
                <a:avLst/>
              </a:prstGeom>
            </p:spPr>
          </p:pic>
        </p:grpSp>
      </p:grpSp>
      <p:sp>
        <p:nvSpPr>
          <p:cNvPr id="24" name="TextBox 23"/>
          <p:cNvSpPr txBox="1"/>
          <p:nvPr/>
        </p:nvSpPr>
        <p:spPr>
          <a:xfrm>
            <a:off x="2289412" y="6217288"/>
            <a:ext cx="6455445" cy="246221"/>
          </a:xfrm>
          <a:prstGeom prst="rect">
            <a:avLst/>
          </a:prstGeom>
          <a:noFill/>
        </p:spPr>
        <p:txBody>
          <a:bodyPr wrap="square" rtlCol="0" anchor="t">
            <a:spAutoFit/>
          </a:bodyPr>
          <a:lstStyle/>
          <a:p>
            <a:pPr lvl="0"/>
            <a:r>
              <a:rPr lang="en-US" sz="1000" b="1" dirty="0">
                <a:latin typeface="Calibri"/>
                <a:ea typeface="Corbel" panose="020B0503020204020204" pitchFamily="34" charset="0"/>
                <a:cs typeface="Calibri"/>
              </a:rPr>
              <a:t>Source</a:t>
            </a:r>
            <a:r>
              <a:rPr lang="en-US" sz="1000" dirty="0">
                <a:latin typeface="Calibri"/>
                <a:ea typeface="Corbel" panose="020B0503020204020204" pitchFamily="34" charset="0"/>
                <a:cs typeface="Calibri"/>
              </a:rPr>
              <a:t>: </a:t>
            </a:r>
            <a:r>
              <a:rPr lang="en-US" sz="1000" dirty="0"/>
              <a:t>Kansas State Department of Education, Assessment Literacy Project. </a:t>
            </a:r>
            <a:endParaRPr lang="en-US" sz="1000" dirty="0">
              <a:latin typeface="Calibri"/>
              <a:ea typeface="Corbel" panose="020B0503020204020204" pitchFamily="34" charset="0"/>
              <a:cs typeface="Calibri"/>
            </a:endParaRPr>
          </a:p>
        </p:txBody>
      </p:sp>
    </p:spTree>
    <p:custDataLst>
      <p:tags r:id="rId1"/>
    </p:custDataLst>
    <p:extLst>
      <p:ext uri="{BB962C8B-B14F-4D97-AF65-F5344CB8AC3E}">
        <p14:creationId xmlns:p14="http://schemas.microsoft.com/office/powerpoint/2010/main" val="1122934200"/>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23"/>
        <p14:stopEvt time="7367" objId="23"/>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CONCEPTS</a:t>
            </a:r>
            <a:endParaRPr lang="en-US" dirty="0"/>
          </a:p>
        </p:txBody>
      </p:sp>
      <p:pic>
        <p:nvPicPr>
          <p:cNvPr id="2" name="Picture 1" descr="Reading log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4392" y="4404189"/>
            <a:ext cx="2973385" cy="1319579"/>
          </a:xfrm>
          <a:prstGeom prst="rect">
            <a:avLst/>
          </a:prstGeom>
        </p:spPr>
      </p:pic>
      <p:pic>
        <p:nvPicPr>
          <p:cNvPr id="5" name="Picture 4" descr="Artwork.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4387" y="2374185"/>
            <a:ext cx="2272279" cy="1010147"/>
          </a:xfrm>
          <a:prstGeom prst="rect">
            <a:avLst/>
          </a:prstGeom>
        </p:spPr>
      </p:pic>
      <p:pic>
        <p:nvPicPr>
          <p:cNvPr id="6" name="Picture 5" descr="Essay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4773" y="1384770"/>
            <a:ext cx="2546508" cy="1132056"/>
          </a:xfrm>
          <a:prstGeom prst="rect">
            <a:avLst/>
          </a:prstGeom>
        </p:spPr>
      </p:pic>
      <p:pic>
        <p:nvPicPr>
          <p:cNvPr id="7" name="Picture 6" descr="Lab report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4846" y="3119921"/>
            <a:ext cx="1872154" cy="1413312"/>
          </a:xfrm>
          <a:prstGeom prst="rect">
            <a:avLst/>
          </a:prstGeom>
        </p:spPr>
      </p:pic>
      <p:grpSp>
        <p:nvGrpSpPr>
          <p:cNvPr id="23" name="Group 22"/>
          <p:cNvGrpSpPr/>
          <p:nvPr/>
        </p:nvGrpSpPr>
        <p:grpSpPr>
          <a:xfrm>
            <a:off x="2405199" y="4735907"/>
            <a:ext cx="1947953" cy="1550593"/>
            <a:chOff x="6679712" y="4735907"/>
            <a:chExt cx="1947953" cy="1550593"/>
          </a:xfrm>
        </p:grpSpPr>
        <p:grpSp>
          <p:nvGrpSpPr>
            <p:cNvPr id="24" name="Group 23"/>
            <p:cNvGrpSpPr/>
            <p:nvPr/>
          </p:nvGrpSpPr>
          <p:grpSpPr>
            <a:xfrm>
              <a:off x="7129894" y="4735907"/>
              <a:ext cx="1018438" cy="746856"/>
              <a:chOff x="2901629" y="4751163"/>
              <a:chExt cx="1018438" cy="746856"/>
            </a:xfrm>
          </p:grpSpPr>
          <p:cxnSp>
            <p:nvCxnSpPr>
              <p:cNvPr id="35" name="Straight Connector 34"/>
              <p:cNvCxnSpPr/>
              <p:nvPr/>
            </p:nvCxnSpPr>
            <p:spPr>
              <a:xfrm flipV="1">
                <a:off x="3399469" y="475116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901629" y="517068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898579" y="515798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901629" y="5156200"/>
                <a:ext cx="1018438"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12777" y="5367379"/>
              <a:ext cx="914888" cy="914888"/>
              <a:chOff x="609076" y="1253765"/>
              <a:chExt cx="2286000" cy="2286000"/>
            </a:xfrm>
          </p:grpSpPr>
          <p:sp>
            <p:nvSpPr>
              <p:cNvPr id="33" name="Rounded Rectangle 32"/>
              <p:cNvSpPr/>
              <p:nvPr/>
            </p:nvSpPr>
            <p:spPr>
              <a:xfrm>
                <a:off x="609076" y="1253765"/>
                <a:ext cx="2286000" cy="2286000"/>
              </a:xfrm>
              <a:prstGeom prst="roundRect">
                <a:avLst>
                  <a:gd name="adj" fmla="val 8149"/>
                </a:avLst>
              </a:prstGeom>
              <a:solidFill>
                <a:srgbClr val="6B0B0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Rubric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3674" y="2861040"/>
                <a:ext cx="1095320" cy="658369"/>
              </a:xfrm>
              <a:prstGeom prst="rect">
                <a:avLst/>
              </a:prstGeom>
            </p:spPr>
          </p:pic>
        </p:grpSp>
        <p:grpSp>
          <p:nvGrpSpPr>
            <p:cNvPr id="26" name="Group 25"/>
            <p:cNvGrpSpPr/>
            <p:nvPr/>
          </p:nvGrpSpPr>
          <p:grpSpPr>
            <a:xfrm>
              <a:off x="6679712" y="5371612"/>
              <a:ext cx="914888" cy="914888"/>
              <a:chOff x="4571512" y="5371612"/>
              <a:chExt cx="914888" cy="914888"/>
            </a:xfrm>
          </p:grpSpPr>
          <p:sp>
            <p:nvSpPr>
              <p:cNvPr id="29" name="Rounded Rectangle 28"/>
              <p:cNvSpPr/>
              <p:nvPr/>
            </p:nvSpPr>
            <p:spPr>
              <a:xfrm>
                <a:off x="4571512" y="5371612"/>
                <a:ext cx="914888" cy="914888"/>
              </a:xfrm>
              <a:prstGeom prst="roundRect">
                <a:avLst>
                  <a:gd name="adj" fmla="val 8149"/>
                </a:avLst>
              </a:prstGeom>
              <a:solidFill>
                <a:schemeClr val="accent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4626323" y="5494427"/>
                <a:ext cx="812420" cy="783926"/>
                <a:chOff x="3496023" y="5494427"/>
                <a:chExt cx="812420" cy="783926"/>
              </a:xfrm>
            </p:grpSpPr>
            <p:pic>
              <p:nvPicPr>
                <p:cNvPr id="31" name="Picture 30" descr="Scoring Guides.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96023" y="6014865"/>
                  <a:ext cx="812420" cy="263488"/>
                </a:xfrm>
                <a:prstGeom prst="rect">
                  <a:avLst/>
                </a:prstGeom>
              </p:spPr>
            </p:pic>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15813" y="5494427"/>
                  <a:ext cx="613273" cy="548933"/>
                </a:xfrm>
                <a:prstGeom prst="rect">
                  <a:avLst/>
                </a:prstGeom>
                <a:effectLst>
                  <a:outerShdw blurRad="63500" sx="101000" sy="101000" algn="ctr" rotWithShape="0">
                    <a:prstClr val="black">
                      <a:alpha val="40000"/>
                    </a:prstClr>
                  </a:outerShdw>
                </a:effectLst>
              </p:spPr>
            </p:pic>
          </p:grpSp>
        </p:grpSp>
        <p:pic>
          <p:nvPicPr>
            <p:cNvPr id="27" name="Picture 26" descr="Small rubric table.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61146" y="5516034"/>
              <a:ext cx="450485" cy="461963"/>
            </a:xfrm>
            <a:prstGeom prst="rect">
              <a:avLst/>
            </a:prstGeom>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23611" y="5493808"/>
              <a:ext cx="576420" cy="545465"/>
            </a:xfrm>
            <a:prstGeom prst="rect">
              <a:avLst/>
            </a:prstGeom>
            <a:effectLst>
              <a:outerShdw blurRad="63500" sx="101000" sy="101000" algn="ctr" rotWithShape="0">
                <a:prstClr val="black">
                  <a:alpha val="40000"/>
                </a:prstClr>
              </a:outerShdw>
            </a:effectLst>
          </p:spPr>
        </p:pic>
      </p:grpSp>
      <p:grpSp>
        <p:nvGrpSpPr>
          <p:cNvPr id="4" name="Group 3"/>
          <p:cNvGrpSpPr/>
          <p:nvPr/>
        </p:nvGrpSpPr>
        <p:grpSpPr>
          <a:xfrm>
            <a:off x="2416200" y="3055365"/>
            <a:ext cx="1936057" cy="1675978"/>
            <a:chOff x="2416200" y="3055365"/>
            <a:chExt cx="1936057" cy="1675978"/>
          </a:xfrm>
        </p:grpSpPr>
        <p:cxnSp>
          <p:nvCxnSpPr>
            <p:cNvPr id="21" name="Straight Connector 20"/>
            <p:cNvCxnSpPr/>
            <p:nvPr/>
          </p:nvCxnSpPr>
          <p:spPr>
            <a:xfrm flipV="1">
              <a:off x="3352146" y="3055365"/>
              <a:ext cx="0" cy="387498"/>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2416200" y="3398843"/>
              <a:ext cx="1936057" cy="1332500"/>
            </a:xfrm>
            <a:prstGeom prst="roundRect">
              <a:avLst>
                <a:gd name="adj" fmla="val 10948"/>
              </a:avLst>
            </a:prstGeom>
            <a:solidFill>
              <a:srgbClr val="6B0B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Students or teachers collect student work products</a:t>
              </a:r>
              <a:endParaRPr lang="en-US" dirty="0"/>
            </a:p>
          </p:txBody>
        </p:sp>
      </p:grpSp>
      <p:grpSp>
        <p:nvGrpSpPr>
          <p:cNvPr id="39" name="Group 38"/>
          <p:cNvGrpSpPr/>
          <p:nvPr/>
        </p:nvGrpSpPr>
        <p:grpSpPr>
          <a:xfrm>
            <a:off x="2418417" y="1250894"/>
            <a:ext cx="1938527" cy="1938527"/>
            <a:chOff x="5613469" y="3911209"/>
            <a:chExt cx="2286000" cy="2286000"/>
          </a:xfrm>
        </p:grpSpPr>
        <p:grpSp>
          <p:nvGrpSpPr>
            <p:cNvPr id="40" name="Group 39"/>
            <p:cNvGrpSpPr/>
            <p:nvPr/>
          </p:nvGrpSpPr>
          <p:grpSpPr>
            <a:xfrm>
              <a:off x="5613469" y="3911209"/>
              <a:ext cx="2286000" cy="2286000"/>
              <a:chOff x="5613469" y="3911209"/>
              <a:chExt cx="2286000" cy="2286000"/>
            </a:xfrm>
          </p:grpSpPr>
          <p:sp>
            <p:nvSpPr>
              <p:cNvPr id="42" name="Rounded Rectangle 41"/>
              <p:cNvSpPr/>
              <p:nvPr/>
            </p:nvSpPr>
            <p:spPr>
              <a:xfrm>
                <a:off x="5613469" y="3911209"/>
                <a:ext cx="2286000" cy="2286000"/>
              </a:xfrm>
              <a:prstGeom prst="roundRect">
                <a:avLst>
                  <a:gd name="adj" fmla="val 8797"/>
                </a:avLst>
              </a:prstGeom>
              <a:solidFill>
                <a:srgbClr val="6B0B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59733" y="4147608"/>
                <a:ext cx="1528789" cy="1188720"/>
              </a:xfrm>
              <a:prstGeom prst="rect">
                <a:avLst/>
              </a:prstGeom>
              <a:effectLst>
                <a:outerShdw blurRad="63500" sx="101000" sy="101000" algn="ctr" rotWithShape="0">
                  <a:prstClr val="black">
                    <a:alpha val="40000"/>
                  </a:prstClr>
                </a:outerShdw>
              </a:effectLst>
            </p:spPr>
          </p:pic>
        </p:grpSp>
        <p:pic>
          <p:nvPicPr>
            <p:cNvPr id="41" name="Picture 40" descr="Portfolios.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82487" y="5446775"/>
              <a:ext cx="1137650" cy="607711"/>
            </a:xfrm>
            <a:prstGeom prst="rect">
              <a:avLst/>
            </a:prstGeom>
          </p:spPr>
        </p:pic>
      </p:grpSp>
      <p:sp>
        <p:nvSpPr>
          <p:cNvPr id="44" name="TextBox 43"/>
          <p:cNvSpPr txBox="1"/>
          <p:nvPr/>
        </p:nvSpPr>
        <p:spPr>
          <a:xfrm>
            <a:off x="4496537" y="6078952"/>
            <a:ext cx="4248320" cy="246221"/>
          </a:xfrm>
          <a:prstGeom prst="rect">
            <a:avLst/>
          </a:prstGeom>
          <a:noFill/>
        </p:spPr>
        <p:txBody>
          <a:bodyPr wrap="square" rtlCol="0" anchor="t">
            <a:spAutoFit/>
          </a:bodyPr>
          <a:lstStyle/>
          <a:p>
            <a:pPr lvl="0"/>
            <a:r>
              <a:rPr lang="en-US" sz="1000" b="1" dirty="0">
                <a:latin typeface="Calibri"/>
                <a:ea typeface="Corbel" panose="020B0503020204020204" pitchFamily="34" charset="0"/>
                <a:cs typeface="Calibri"/>
              </a:rPr>
              <a:t>Source</a:t>
            </a:r>
            <a:r>
              <a:rPr lang="en-US" sz="1000" dirty="0">
                <a:latin typeface="Calibri"/>
                <a:ea typeface="Corbel" panose="020B0503020204020204" pitchFamily="34" charset="0"/>
                <a:cs typeface="Calibri"/>
              </a:rPr>
              <a:t>: </a:t>
            </a:r>
            <a:r>
              <a:rPr lang="en-US" sz="1000" dirty="0"/>
              <a:t>Kansas State Department of Education, Assessment Literacy Project. </a:t>
            </a:r>
            <a:endParaRPr lang="en-US" sz="1000" dirty="0">
              <a:latin typeface="Calibri"/>
              <a:ea typeface="Corbel" panose="020B0503020204020204" pitchFamily="34" charset="0"/>
              <a:cs typeface="Calibri"/>
            </a:endParaRPr>
          </a:p>
        </p:txBody>
      </p:sp>
    </p:spTree>
    <p:custDataLst>
      <p:tags r:id="rId1"/>
    </p:custDataLst>
    <p:extLst>
      <p:ext uri="{BB962C8B-B14F-4D97-AF65-F5344CB8AC3E}">
        <p14:creationId xmlns:p14="http://schemas.microsoft.com/office/powerpoint/2010/main" val="1597200818"/>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44"/>
        <p14:stopEvt time="18226" objId="44"/>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4" name="Picture 3" descr="WR Assessment Item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7227" y="2450273"/>
            <a:ext cx="6709546" cy="2715768"/>
          </a:xfrm>
          <a:prstGeom prst="rect">
            <a:avLst/>
          </a:prstGeom>
        </p:spPr>
      </p:pic>
    </p:spTree>
    <p:extLst>
      <p:ext uri="{BB962C8B-B14F-4D97-AF65-F5344CB8AC3E}">
        <p14:creationId xmlns:p14="http://schemas.microsoft.com/office/powerpoint/2010/main" val="2686662177"/>
      </p:ext>
    </p:extLst>
  </p:cSld>
  <p:clrMapOvr>
    <a:masterClrMapping/>
  </p:clrMapOvr>
  <p:transition advClick="0" advTm="2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grpSp>
        <p:nvGrpSpPr>
          <p:cNvPr id="17" name="Group 16"/>
          <p:cNvGrpSpPr/>
          <p:nvPr/>
        </p:nvGrpSpPr>
        <p:grpSpPr>
          <a:xfrm>
            <a:off x="2817849" y="1284516"/>
            <a:ext cx="2306495" cy="2191552"/>
            <a:chOff x="2817849" y="1284516"/>
            <a:chExt cx="2306495" cy="2191552"/>
          </a:xfrm>
        </p:grpSpPr>
        <p:grpSp>
          <p:nvGrpSpPr>
            <p:cNvPr id="5" name="Group 4"/>
            <p:cNvGrpSpPr/>
            <p:nvPr/>
          </p:nvGrpSpPr>
          <p:grpSpPr>
            <a:xfrm>
              <a:off x="2817849" y="1284516"/>
              <a:ext cx="2306495" cy="1600200"/>
              <a:chOff x="2441929" y="4373156"/>
              <a:chExt cx="2306495" cy="1600200"/>
            </a:xfrm>
          </p:grpSpPr>
          <p:pic>
            <p:nvPicPr>
              <p:cNvPr id="26" name="Picture 25" descr="Light blue circ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1929" y="4373156"/>
                <a:ext cx="2306495" cy="1600200"/>
              </a:xfrm>
              <a:prstGeom prst="rect">
                <a:avLst/>
              </a:prstGeom>
            </p:spPr>
          </p:pic>
          <p:pic>
            <p:nvPicPr>
              <p:cNvPr id="3" name="Picture 2" descr="Wr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8838" y="4699999"/>
                <a:ext cx="1115605" cy="1024162"/>
              </a:xfrm>
              <a:prstGeom prst="rect">
                <a:avLst/>
              </a:prstGeom>
            </p:spPr>
          </p:pic>
        </p:grpSp>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400000" flipH="1">
              <a:off x="3051562" y="2875661"/>
              <a:ext cx="548596" cy="652218"/>
            </a:xfrm>
            <a:prstGeom prst="rect">
              <a:avLst/>
            </a:prstGeom>
          </p:spPr>
        </p:pic>
      </p:grpSp>
      <p:grpSp>
        <p:nvGrpSpPr>
          <p:cNvPr id="16" name="Group 15"/>
          <p:cNvGrpSpPr/>
          <p:nvPr/>
        </p:nvGrpSpPr>
        <p:grpSpPr>
          <a:xfrm>
            <a:off x="5416731" y="1284516"/>
            <a:ext cx="2380518" cy="2191552"/>
            <a:chOff x="5416731" y="1284516"/>
            <a:chExt cx="2380518" cy="2191552"/>
          </a:xfrm>
        </p:grpSpPr>
        <p:grpSp>
          <p:nvGrpSpPr>
            <p:cNvPr id="6" name="Group 5"/>
            <p:cNvGrpSpPr/>
            <p:nvPr/>
          </p:nvGrpSpPr>
          <p:grpSpPr>
            <a:xfrm>
              <a:off x="5428969" y="1284516"/>
              <a:ext cx="2306495" cy="1600200"/>
              <a:chOff x="5489929" y="4373156"/>
              <a:chExt cx="2306495" cy="1600200"/>
            </a:xfrm>
          </p:grpSpPr>
          <p:pic>
            <p:nvPicPr>
              <p:cNvPr id="27" name="Picture 26" descr="Light blue circ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9929" y="4373156"/>
                <a:ext cx="2306495" cy="1600200"/>
              </a:xfrm>
              <a:prstGeom prst="rect">
                <a:avLst/>
              </a:prstGeom>
            </p:spPr>
          </p:pic>
          <p:pic>
            <p:nvPicPr>
              <p:cNvPr id="4" name="Picture 3" descr="Selec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58309" y="4628879"/>
                <a:ext cx="1392982" cy="1024162"/>
              </a:xfrm>
              <a:prstGeom prst="rect">
                <a:avLst/>
              </a:prstGeom>
            </p:spPr>
          </p:pic>
        </p:grpSp>
        <p:pic>
          <p:nvPicPr>
            <p:cNvPr id="77" name="Picture 7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200000">
              <a:off x="7196842" y="2875661"/>
              <a:ext cx="548596" cy="652218"/>
            </a:xfrm>
            <a:prstGeom prst="rect">
              <a:avLst/>
            </a:prstGeom>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400000" flipH="1">
              <a:off x="5468542" y="2874612"/>
              <a:ext cx="548596" cy="652218"/>
            </a:xfrm>
            <a:prstGeom prst="rect">
              <a:avLst/>
            </a:prstGeom>
          </p:spPr>
        </p:pic>
      </p:grpSp>
      <p:grpSp>
        <p:nvGrpSpPr>
          <p:cNvPr id="15" name="Group 14"/>
          <p:cNvGrpSpPr/>
          <p:nvPr/>
        </p:nvGrpSpPr>
        <p:grpSpPr>
          <a:xfrm>
            <a:off x="6187331" y="3710233"/>
            <a:ext cx="2407334" cy="2558486"/>
            <a:chOff x="6187331" y="3710233"/>
            <a:chExt cx="2407334" cy="2558486"/>
          </a:xfrm>
        </p:grpSpPr>
        <p:cxnSp>
          <p:nvCxnSpPr>
            <p:cNvPr id="40" name="Straight Connector 39"/>
            <p:cNvCxnSpPr/>
            <p:nvPr/>
          </p:nvCxnSpPr>
          <p:spPr>
            <a:xfrm flipH="1">
              <a:off x="6187331" y="4649835"/>
              <a:ext cx="994477"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6701285" y="3710233"/>
              <a:ext cx="1893380" cy="2558486"/>
              <a:chOff x="6701285" y="3710233"/>
              <a:chExt cx="1893380" cy="2558486"/>
            </a:xfrm>
          </p:grpSpPr>
          <p:sp>
            <p:nvSpPr>
              <p:cNvPr id="45" name="Oval 44"/>
              <p:cNvSpPr/>
              <p:nvPr/>
            </p:nvSpPr>
            <p:spPr>
              <a:xfrm rot="16200000">
                <a:off x="6701285" y="3710233"/>
                <a:ext cx="1893380" cy="1893380"/>
              </a:xfrm>
              <a:prstGeom prst="ellipse">
                <a:avLst/>
              </a:prstGeom>
              <a:solidFill>
                <a:srgbClr val="FFE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950030" y="4119726"/>
                <a:ext cx="1383959" cy="1128601"/>
                <a:chOff x="6950029" y="2717646"/>
                <a:chExt cx="1383959" cy="1128601"/>
              </a:xfrm>
            </p:grpSpPr>
            <p:grpSp>
              <p:nvGrpSpPr>
                <p:cNvPr id="63" name="Group 62"/>
                <p:cNvGrpSpPr/>
                <p:nvPr/>
              </p:nvGrpSpPr>
              <p:grpSpPr>
                <a:xfrm>
                  <a:off x="6950029" y="2717646"/>
                  <a:ext cx="646101" cy="530109"/>
                  <a:chOff x="3034994" y="4842839"/>
                  <a:chExt cx="1259201" cy="1033141"/>
                </a:xfrm>
              </p:grpSpPr>
              <p:sp>
                <p:nvSpPr>
                  <p:cNvPr id="74" name="Rounded Rectangle 73"/>
                  <p:cNvSpPr/>
                  <p:nvPr/>
                </p:nvSpPr>
                <p:spPr>
                  <a:xfrm>
                    <a:off x="3034994" y="4842839"/>
                    <a:ext cx="1259201" cy="1033141"/>
                  </a:xfrm>
                  <a:prstGeom prst="roundRect">
                    <a:avLst>
                      <a:gd name="adj" fmla="val 12466"/>
                    </a:avLst>
                  </a:prstGeom>
                  <a:solidFill>
                    <a:srgbClr val="5A8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08470" y="4918333"/>
                    <a:ext cx="1140819" cy="841248"/>
                  </a:xfrm>
                  <a:prstGeom prst="rect">
                    <a:avLst/>
                  </a:prstGeom>
                  <a:effectLst>
                    <a:outerShdw blurRad="63500" sx="101000" sy="101000" algn="ctr" rotWithShape="0">
                      <a:prstClr val="black">
                        <a:alpha val="40000"/>
                      </a:prstClr>
                    </a:outerShdw>
                  </a:effectLst>
                </p:spPr>
              </p:pic>
            </p:grpSp>
            <p:grpSp>
              <p:nvGrpSpPr>
                <p:cNvPr id="64" name="Group 63"/>
                <p:cNvGrpSpPr/>
                <p:nvPr/>
              </p:nvGrpSpPr>
              <p:grpSpPr>
                <a:xfrm>
                  <a:off x="7686928" y="2718492"/>
                  <a:ext cx="646101" cy="530109"/>
                  <a:chOff x="3034994" y="4842839"/>
                  <a:chExt cx="1259201" cy="1033141"/>
                </a:xfrm>
              </p:grpSpPr>
              <p:sp>
                <p:nvSpPr>
                  <p:cNvPr id="72" name="Rounded Rectangle 71"/>
                  <p:cNvSpPr/>
                  <p:nvPr/>
                </p:nvSpPr>
                <p:spPr>
                  <a:xfrm>
                    <a:off x="3034994" y="4842839"/>
                    <a:ext cx="1259201" cy="1033141"/>
                  </a:xfrm>
                  <a:prstGeom prst="roundRect">
                    <a:avLst>
                      <a:gd name="adj" fmla="val 12466"/>
                    </a:avLst>
                  </a:prstGeom>
                  <a:solidFill>
                    <a:srgbClr val="1B4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08470" y="4918333"/>
                    <a:ext cx="1140819" cy="841248"/>
                  </a:xfrm>
                  <a:prstGeom prst="rect">
                    <a:avLst/>
                  </a:prstGeom>
                  <a:effectLst>
                    <a:outerShdw blurRad="63500" sx="101000" sy="101000" algn="ctr" rotWithShape="0">
                      <a:prstClr val="black">
                        <a:alpha val="40000"/>
                      </a:prstClr>
                    </a:outerShdw>
                  </a:effectLst>
                </p:spPr>
              </p:pic>
            </p:grpSp>
            <p:grpSp>
              <p:nvGrpSpPr>
                <p:cNvPr id="65" name="Group 64"/>
                <p:cNvGrpSpPr/>
                <p:nvPr/>
              </p:nvGrpSpPr>
              <p:grpSpPr>
                <a:xfrm>
                  <a:off x="6963476" y="3316138"/>
                  <a:ext cx="646101" cy="530109"/>
                  <a:chOff x="3034994" y="4842839"/>
                  <a:chExt cx="1259201" cy="1033141"/>
                </a:xfrm>
              </p:grpSpPr>
              <p:sp>
                <p:nvSpPr>
                  <p:cNvPr id="70" name="Rounded Rectangle 69"/>
                  <p:cNvSpPr/>
                  <p:nvPr/>
                </p:nvSpPr>
                <p:spPr>
                  <a:xfrm>
                    <a:off x="3034994" y="4842839"/>
                    <a:ext cx="1259201" cy="1033141"/>
                  </a:xfrm>
                  <a:prstGeom prst="roundRect">
                    <a:avLst>
                      <a:gd name="adj" fmla="val 1246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08470" y="4918333"/>
                    <a:ext cx="1140819" cy="841248"/>
                  </a:xfrm>
                  <a:prstGeom prst="rect">
                    <a:avLst/>
                  </a:prstGeom>
                  <a:effectLst>
                    <a:outerShdw blurRad="63500" sx="101000" sy="101000" algn="ctr" rotWithShape="0">
                      <a:prstClr val="black">
                        <a:alpha val="40000"/>
                      </a:prstClr>
                    </a:outerShdw>
                  </a:effectLst>
                </p:spPr>
              </p:pic>
            </p:grpSp>
            <p:grpSp>
              <p:nvGrpSpPr>
                <p:cNvPr id="66" name="Group 65"/>
                <p:cNvGrpSpPr>
                  <a:grpSpLocks noChangeAspect="1"/>
                </p:cNvGrpSpPr>
                <p:nvPr/>
              </p:nvGrpSpPr>
              <p:grpSpPr>
                <a:xfrm>
                  <a:off x="7687591" y="3311276"/>
                  <a:ext cx="646397" cy="530352"/>
                  <a:chOff x="1005680" y="3122145"/>
                  <a:chExt cx="1882385" cy="1544448"/>
                </a:xfrm>
              </p:grpSpPr>
              <p:sp>
                <p:nvSpPr>
                  <p:cNvPr id="67" name="Rounded Rectangle 66"/>
                  <p:cNvSpPr/>
                  <p:nvPr/>
                </p:nvSpPr>
                <p:spPr>
                  <a:xfrm>
                    <a:off x="1005680" y="3122145"/>
                    <a:ext cx="1882385" cy="1544448"/>
                  </a:xfrm>
                  <a:prstGeom prst="roundRect">
                    <a:avLst>
                      <a:gd name="adj" fmla="val 12466"/>
                    </a:avLst>
                  </a:prstGeom>
                  <a:solidFill>
                    <a:srgbClr val="6B0B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2326" y="3250462"/>
                    <a:ext cx="1267845" cy="1266374"/>
                  </a:xfrm>
                  <a:prstGeom prst="rect">
                    <a:avLst/>
                  </a:prstGeom>
                  <a:effectLst>
                    <a:outerShdw blurRad="63500" sx="101000" sy="101000" algn="ctr" rotWithShape="0">
                      <a:prstClr val="black">
                        <a:alpha val="40000"/>
                      </a:prstClr>
                    </a:outerShdw>
                  </a:effectLst>
                </p:spPr>
              </p:pic>
              <p:pic>
                <p:nvPicPr>
                  <p:cNvPr id="69" name="Picture 6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2802" y="3231607"/>
                    <a:ext cx="1360896" cy="1287813"/>
                  </a:xfrm>
                  <a:prstGeom prst="rect">
                    <a:avLst/>
                  </a:prstGeom>
                  <a:effectLst>
                    <a:outerShdw blurRad="63500" sx="101000" sy="101000" algn="ctr" rotWithShape="0">
                      <a:prstClr val="black">
                        <a:alpha val="40000"/>
                      </a:prstClr>
                    </a:outerShdw>
                  </a:effectLst>
                </p:spPr>
              </p:pic>
            </p:grpSp>
          </p:grpSp>
          <p:pic>
            <p:nvPicPr>
              <p:cNvPr id="9" name="Picture 8" descr="Item Banks.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22160" y="5767026"/>
                <a:ext cx="1124330" cy="501693"/>
              </a:xfrm>
              <a:prstGeom prst="rect">
                <a:avLst/>
              </a:prstGeom>
            </p:spPr>
          </p:pic>
        </p:grpSp>
      </p:grpSp>
      <p:grpSp>
        <p:nvGrpSpPr>
          <p:cNvPr id="14" name="Group 13"/>
          <p:cNvGrpSpPr/>
          <p:nvPr/>
        </p:nvGrpSpPr>
        <p:grpSpPr>
          <a:xfrm>
            <a:off x="4328795" y="3710233"/>
            <a:ext cx="2139311" cy="2686531"/>
            <a:chOff x="4328795" y="3710233"/>
            <a:chExt cx="2139311" cy="2686531"/>
          </a:xfrm>
        </p:grpSpPr>
        <p:cxnSp>
          <p:nvCxnSpPr>
            <p:cNvPr id="44" name="Straight Connector 43"/>
            <p:cNvCxnSpPr/>
            <p:nvPr/>
          </p:nvCxnSpPr>
          <p:spPr>
            <a:xfrm flipH="1">
              <a:off x="4328795" y="4656922"/>
              <a:ext cx="994477"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574726" y="3710233"/>
              <a:ext cx="1893380" cy="2686531"/>
              <a:chOff x="4574726" y="3710233"/>
              <a:chExt cx="1893380" cy="2686531"/>
            </a:xfrm>
          </p:grpSpPr>
          <p:sp>
            <p:nvSpPr>
              <p:cNvPr id="58" name="Oval 57"/>
              <p:cNvSpPr/>
              <p:nvPr/>
            </p:nvSpPr>
            <p:spPr>
              <a:xfrm rot="16200000">
                <a:off x="4574726" y="3710233"/>
                <a:ext cx="1893380" cy="1893380"/>
              </a:xfrm>
              <a:prstGeom prst="ellipse">
                <a:avLst/>
              </a:prstGeom>
              <a:solidFill>
                <a:srgbClr val="FFE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77460" y="4018526"/>
                <a:ext cx="1309871" cy="1228808"/>
              </a:xfrm>
              <a:prstGeom prst="rect">
                <a:avLst/>
              </a:prstGeom>
              <a:effectLst>
                <a:outerShdw blurRad="63500" sx="101000" sy="101000" algn="ctr" rotWithShape="0">
                  <a:prstClr val="black">
                    <a:alpha val="40000"/>
                  </a:prstClr>
                </a:outerShdw>
              </a:effectLst>
            </p:spPr>
          </p:pic>
          <p:pic>
            <p:nvPicPr>
              <p:cNvPr id="10" name="Picture 9" descr="Curriculum Materials.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56840" y="5628640"/>
                <a:ext cx="988395" cy="768124"/>
              </a:xfrm>
              <a:prstGeom prst="rect">
                <a:avLst/>
              </a:prstGeom>
            </p:spPr>
          </p:pic>
        </p:grpSp>
      </p:grpSp>
      <p:grpSp>
        <p:nvGrpSpPr>
          <p:cNvPr id="7" name="Group 6"/>
          <p:cNvGrpSpPr/>
          <p:nvPr/>
        </p:nvGrpSpPr>
        <p:grpSpPr>
          <a:xfrm>
            <a:off x="2438273" y="3714887"/>
            <a:ext cx="1893379" cy="2564992"/>
            <a:chOff x="2438273" y="3714887"/>
            <a:chExt cx="1893379" cy="2564992"/>
          </a:xfrm>
        </p:grpSpPr>
        <p:sp>
          <p:nvSpPr>
            <p:cNvPr id="59" name="Rounded Rectangle 58"/>
            <p:cNvSpPr/>
            <p:nvPr/>
          </p:nvSpPr>
          <p:spPr>
            <a:xfrm rot="16200000">
              <a:off x="2438273" y="3714887"/>
              <a:ext cx="1893379" cy="1893379"/>
            </a:xfrm>
            <a:prstGeom prst="roundRect">
              <a:avLst>
                <a:gd name="adj" fmla="val 50000"/>
              </a:avLst>
            </a:prstGeom>
            <a:solidFill>
              <a:srgbClr val="FFE9C3"/>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47711" y="4208391"/>
              <a:ext cx="1242293" cy="897060"/>
            </a:xfrm>
            <a:prstGeom prst="rect">
              <a:avLst/>
            </a:prstGeom>
            <a:effectLst>
              <a:outerShdw blurRad="63500" sx="101000" sy="101000" algn="ctr" rotWithShape="0">
                <a:prstClr val="black">
                  <a:alpha val="40000"/>
                </a:prstClr>
              </a:outerShdw>
            </a:effectLst>
          </p:spPr>
        </p:pic>
        <p:pic>
          <p:nvPicPr>
            <p:cNvPr id="11" name="Picture 10" descr="New.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24692" y="5776959"/>
              <a:ext cx="483462" cy="502920"/>
            </a:xfrm>
            <a:prstGeom prst="rect">
              <a:avLst/>
            </a:prstGeom>
          </p:spPr>
        </p:pic>
      </p:grpSp>
    </p:spTree>
    <p:custDataLst>
      <p:tags r:id="rId1"/>
    </p:custDataLst>
    <p:extLst>
      <p:ext uri="{BB962C8B-B14F-4D97-AF65-F5344CB8AC3E}">
        <p14:creationId xmlns:p14="http://schemas.microsoft.com/office/powerpoint/2010/main" val="3130223198"/>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43"/>
        <p14:stopEvt time="48048" objId="43"/>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grpSp>
        <p:nvGrpSpPr>
          <p:cNvPr id="5" name="Group 4"/>
          <p:cNvGrpSpPr/>
          <p:nvPr/>
        </p:nvGrpSpPr>
        <p:grpSpPr>
          <a:xfrm>
            <a:off x="609627" y="2844173"/>
            <a:ext cx="7970674" cy="2382956"/>
            <a:chOff x="609627" y="3752536"/>
            <a:chExt cx="7970674" cy="2382956"/>
          </a:xfrm>
        </p:grpSpPr>
        <p:grpSp>
          <p:nvGrpSpPr>
            <p:cNvPr id="18" name="Group 17"/>
            <p:cNvGrpSpPr/>
            <p:nvPr/>
          </p:nvGrpSpPr>
          <p:grpSpPr>
            <a:xfrm>
              <a:off x="609627" y="3752536"/>
              <a:ext cx="7970674" cy="2382956"/>
              <a:chOff x="916768" y="3942498"/>
              <a:chExt cx="7335273" cy="2192993"/>
            </a:xfrm>
          </p:grpSpPr>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r="72206" b="-20837"/>
              <a:stretch/>
            </p:blipFill>
            <p:spPr>
              <a:xfrm rot="1982155">
                <a:off x="2313964" y="4432443"/>
                <a:ext cx="684997" cy="351849"/>
              </a:xfrm>
              <a:prstGeom prst="rect">
                <a:avLst/>
              </a:prstGeom>
            </p:spPr>
          </p:pic>
          <p:sp>
            <p:nvSpPr>
              <p:cNvPr id="23" name="Rectangle 22"/>
              <p:cNvSpPr/>
              <p:nvPr/>
            </p:nvSpPr>
            <p:spPr>
              <a:xfrm>
                <a:off x="916768" y="3942498"/>
                <a:ext cx="1435751" cy="116955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l="33140" t="1" r="40953" b="-3"/>
              <a:stretch/>
            </p:blipFill>
            <p:spPr>
              <a:xfrm rot="19030907" flipV="1">
                <a:off x="3484811" y="5374651"/>
                <a:ext cx="638477" cy="262790"/>
              </a:xfrm>
              <a:prstGeom prst="rect">
                <a:avLst/>
              </a:prstGeom>
            </p:spPr>
          </p:pic>
          <p:sp>
            <p:nvSpPr>
              <p:cNvPr id="25" name="Rectangle 24"/>
              <p:cNvSpPr/>
              <p:nvPr/>
            </p:nvSpPr>
            <p:spPr>
              <a:xfrm>
                <a:off x="3297208" y="3952774"/>
                <a:ext cx="1435752" cy="116955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117123" y="4965940"/>
                <a:ext cx="1435751" cy="116955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rotWithShape="1">
              <a:blip r:embed="rId5">
                <a:extLst>
                  <a:ext uri="{28A0092B-C50C-407E-A947-70E740481C1C}">
                    <a14:useLocalDpi xmlns:a14="http://schemas.microsoft.com/office/drawing/2010/main" val="0"/>
                  </a:ext>
                </a:extLst>
              </a:blip>
              <a:srcRect l="33140" t="1" r="40953" b="-3"/>
              <a:stretch/>
            </p:blipFill>
            <p:spPr>
              <a:xfrm rot="19030907" flipV="1">
                <a:off x="5849753" y="5372534"/>
                <a:ext cx="638477" cy="262790"/>
              </a:xfrm>
              <a:prstGeom prst="rect">
                <a:avLst/>
              </a:prstGeom>
            </p:spPr>
          </p:pic>
          <p:sp>
            <p:nvSpPr>
              <p:cNvPr id="28" name="Rectangle 27"/>
              <p:cNvSpPr/>
              <p:nvPr/>
            </p:nvSpPr>
            <p:spPr>
              <a:xfrm>
                <a:off x="5651825" y="3950657"/>
                <a:ext cx="1435752" cy="116955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482065" y="4963823"/>
                <a:ext cx="1435751" cy="116955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5">
                <a:extLst>
                  <a:ext uri="{28A0092B-C50C-407E-A947-70E740481C1C}">
                    <a14:useLocalDpi xmlns:a14="http://schemas.microsoft.com/office/drawing/2010/main" val="0"/>
                  </a:ext>
                </a:extLst>
              </a:blip>
              <a:srcRect r="72206" b="-20837"/>
              <a:stretch/>
            </p:blipFill>
            <p:spPr>
              <a:xfrm rot="1982155">
                <a:off x="4877664" y="4432443"/>
                <a:ext cx="684997" cy="351849"/>
              </a:xfrm>
              <a:prstGeom prst="rect">
                <a:avLst/>
              </a:prstGeom>
            </p:spPr>
          </p:pic>
          <p:sp>
            <p:nvSpPr>
              <p:cNvPr id="31" name="Rectangle 30"/>
              <p:cNvSpPr/>
              <p:nvPr/>
            </p:nvSpPr>
            <p:spPr>
              <a:xfrm>
                <a:off x="6816290" y="4963823"/>
                <a:ext cx="1435751" cy="1169551"/>
              </a:xfrm>
              <a:prstGeom prst="rect">
                <a:avLst/>
              </a:prstGeom>
              <a:solidFill>
                <a:schemeClr val="bg1"/>
              </a:solidFill>
              <a:ln>
                <a:noFill/>
              </a:ln>
              <a:effectLst>
                <a:outerShdw blurRad="88900" dist="127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rotWithShape="1">
              <a:blip r:embed="rId5">
                <a:extLst>
                  <a:ext uri="{28A0092B-C50C-407E-A947-70E740481C1C}">
                    <a14:useLocalDpi xmlns:a14="http://schemas.microsoft.com/office/drawing/2010/main" val="0"/>
                  </a:ext>
                </a:extLst>
              </a:blip>
              <a:srcRect r="72206" b="-20837"/>
              <a:stretch/>
            </p:blipFill>
            <p:spPr>
              <a:xfrm rot="1982155">
                <a:off x="7211889" y="4432443"/>
                <a:ext cx="684997" cy="351849"/>
              </a:xfrm>
              <a:prstGeom prst="rect">
                <a:avLst/>
              </a:prstGeom>
            </p:spPr>
          </p:pic>
        </p:grpSp>
        <p:pic>
          <p:nvPicPr>
            <p:cNvPr id="33" name="Picture 32" descr="Types 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063" y="4066995"/>
              <a:ext cx="1369040" cy="630767"/>
            </a:xfrm>
            <a:prstGeom prst="rect">
              <a:avLst/>
            </a:prstGeom>
          </p:spPr>
        </p:pic>
        <p:pic>
          <p:nvPicPr>
            <p:cNvPr id="34" name="Picture 33" descr="Port Assessment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0407" y="4086395"/>
              <a:ext cx="992292" cy="630767"/>
            </a:xfrm>
            <a:prstGeom prst="rect">
              <a:avLst/>
            </a:prstGeom>
          </p:spPr>
        </p:pic>
        <p:pic>
          <p:nvPicPr>
            <p:cNvPr id="35" name="Picture 34" descr="PT.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90474" y="5242842"/>
              <a:ext cx="944724" cy="630768"/>
            </a:xfrm>
            <a:prstGeom prst="rect">
              <a:avLst/>
            </a:prstGeom>
          </p:spPr>
        </p:pic>
        <p:pic>
          <p:nvPicPr>
            <p:cNvPr id="36" name="Picture 35" descr="CR Items 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8010" y="4163438"/>
              <a:ext cx="1570166" cy="554029"/>
            </a:xfrm>
            <a:prstGeom prst="rect">
              <a:avLst/>
            </a:prstGeom>
          </p:spPr>
        </p:pic>
        <p:pic>
          <p:nvPicPr>
            <p:cNvPr id="37" name="Picture 36" descr="SR items 1.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40914" y="5247734"/>
              <a:ext cx="1520310" cy="630767"/>
            </a:xfrm>
            <a:prstGeom prst="rect">
              <a:avLst/>
            </a:prstGeom>
          </p:spPr>
        </p:pic>
        <p:pic>
          <p:nvPicPr>
            <p:cNvPr id="38" name="Picture 37" descr="Writing 2.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08578" y="5060845"/>
              <a:ext cx="1402760" cy="890007"/>
            </a:xfrm>
            <a:prstGeom prst="rect">
              <a:avLst/>
            </a:prstGeom>
          </p:spPr>
        </p:pic>
      </p:grpSp>
    </p:spTree>
    <p:custDataLst>
      <p:tags r:id="rId2"/>
    </p:custDataLst>
    <p:extLst>
      <p:ext uri="{BB962C8B-B14F-4D97-AF65-F5344CB8AC3E}">
        <p14:creationId xmlns:p14="http://schemas.microsoft.com/office/powerpoint/2010/main" val="902435426"/>
      </p:ext>
    </p:extLst>
  </p:cSld>
  <p:clrMapOvr>
    <a:overrideClrMapping bg1="lt1" tx1="dk1" bg2="lt2" tx2="dk2" accent1="accent1" accent2="accent2" accent3="accent3" accent4="accent4" accent5="accent5" accent6="accent6" hlink="hlink" folHlink="folHlink"/>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23"/>
        <p14:stopEvt time="5327" objId="23"/>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004873" y="3233689"/>
            <a:ext cx="1228410" cy="1236853"/>
          </a:xfrm>
          <a:prstGeom prst="rect">
            <a:avLst/>
          </a:prstGeom>
        </p:spPr>
      </p:pic>
      <p:grpSp>
        <p:nvGrpSpPr>
          <p:cNvPr id="10" name="Group 9"/>
          <p:cNvGrpSpPr/>
          <p:nvPr/>
        </p:nvGrpSpPr>
        <p:grpSpPr>
          <a:xfrm>
            <a:off x="1199108" y="2953619"/>
            <a:ext cx="7491613" cy="1629276"/>
            <a:chOff x="1199108" y="2953619"/>
            <a:chExt cx="7491613" cy="1629276"/>
          </a:xfrm>
        </p:grpSpPr>
        <p:sp>
          <p:nvSpPr>
            <p:cNvPr id="11" name="Rounded Rectangle 10"/>
            <p:cNvSpPr/>
            <p:nvPr/>
          </p:nvSpPr>
          <p:spPr>
            <a:xfrm>
              <a:off x="2135695" y="3036006"/>
              <a:ext cx="6555026" cy="1546889"/>
            </a:xfrm>
            <a:prstGeom prst="roundRect">
              <a:avLst>
                <a:gd name="adj" fmla="val 3618"/>
              </a:avLst>
            </a:prstGeom>
            <a:noFill/>
            <a:ln w="38100">
              <a:noFill/>
              <a:prstDash val="sysDot"/>
            </a:ln>
            <a:effectLst/>
          </p:spPr>
          <p:style>
            <a:lnRef idx="2">
              <a:scrgbClr r="0" g="0" b="0"/>
            </a:lnRef>
            <a:fillRef idx="1">
              <a:scrgbClr r="0" g="0" b="0"/>
            </a:fillRef>
            <a:effectRef idx="0">
              <a:scrgbClr r="0" g="0" b="0"/>
            </a:effectRef>
            <a:fontRef idx="minor">
              <a:schemeClr val="lt1"/>
            </a:fontRef>
          </p:style>
          <p:txBody>
            <a:bodyPr spcFirstLastPara="0" vert="horz" wrap="square" lIns="262497" tIns="262497" rIns="262497" bIns="262497" numCol="1" spcCol="1270" anchor="ctr" anchorCtr="0">
              <a:noAutofit/>
            </a:bodyPr>
            <a:lstStyle/>
            <a:p>
              <a:pPr marL="119063" defTabSz="889000">
                <a:lnSpc>
                  <a:spcPct val="90000"/>
                </a:lnSpc>
                <a:spcBef>
                  <a:spcPct val="0"/>
                </a:spcBef>
              </a:pPr>
              <a:r>
                <a:rPr lang="en-US" sz="2800" dirty="0" smtClean="0">
                  <a:solidFill>
                    <a:srgbClr val="4B4B4B"/>
                  </a:solidFill>
                  <a:latin typeface="Calibri Light"/>
                  <a:cs typeface="Calibri Light"/>
                </a:rPr>
                <a:t>Identify, describe and tell the difference between three different </a:t>
              </a:r>
              <a:r>
                <a:rPr lang="en-US" sz="2800" b="1" dirty="0" smtClean="0">
                  <a:solidFill>
                    <a:schemeClr val="accent4"/>
                  </a:solidFill>
                  <a:latin typeface="Calibri Light"/>
                  <a:cs typeface="Calibri Light"/>
                </a:rPr>
                <a:t>TYPES OF ASSESSMENT ITEMS</a:t>
              </a:r>
              <a:endParaRPr lang="en-US" sz="2800" b="1" dirty="0">
                <a:solidFill>
                  <a:schemeClr val="accent4"/>
                </a:solidFill>
                <a:latin typeface="Calibri Light"/>
                <a:cs typeface="Calibri Ligh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9108" y="2953619"/>
              <a:ext cx="1402729" cy="1308712"/>
            </a:xfrm>
            <a:prstGeom prst="rect">
              <a:avLst/>
            </a:prstGeom>
          </p:spPr>
        </p:pic>
      </p:grpSp>
    </p:spTree>
    <p:custDataLst>
      <p:tags r:id="rId1"/>
    </p:custDataLst>
    <p:extLst>
      <p:ext uri="{BB962C8B-B14F-4D97-AF65-F5344CB8AC3E}">
        <p14:creationId xmlns:p14="http://schemas.microsoft.com/office/powerpoint/2010/main" val="3328501101"/>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 objId="7"/>
        <p14:stopEvt time="10302" objId="7"/>
      </p14:showEvt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pic>
        <p:nvPicPr>
          <p:cNvPr id="6" name="Picture 5" descr="Assessment It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890" y="3869751"/>
            <a:ext cx="5896220" cy="181051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7476" y="2269982"/>
            <a:ext cx="2089049" cy="1540476"/>
          </a:xfrm>
          <a:prstGeom prst="rect">
            <a:avLst/>
          </a:prstGeom>
          <a:effectLst>
            <a:outerShdw blurRad="63500" sx="101000" sy="101000" algn="ctr" rotWithShape="0">
              <a:prstClr val="black">
                <a:alpha val="40000"/>
              </a:prstClr>
            </a:outerShdw>
          </a:effectLst>
        </p:spPr>
      </p:pic>
    </p:spTree>
    <p:extLst>
      <p:ext uri="{BB962C8B-B14F-4D97-AF65-F5344CB8AC3E}">
        <p14:creationId xmlns:p14="http://schemas.microsoft.com/office/powerpoint/2010/main" val="2714810023"/>
      </p:ext>
    </p:extLst>
  </p:cSld>
  <p:clrMapOvr>
    <a:masterClrMapping/>
  </p:clrMapOvr>
  <p:transition advClick="0" advTm="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21" name="Rounded Rectangle 20"/>
          <p:cNvSpPr/>
          <p:nvPr/>
        </p:nvSpPr>
        <p:spPr>
          <a:xfrm>
            <a:off x="618671" y="2278743"/>
            <a:ext cx="7982404" cy="4022045"/>
          </a:xfrm>
          <a:prstGeom prst="roundRect">
            <a:avLst>
              <a:gd name="adj" fmla="val 3618"/>
            </a:avLst>
          </a:prstGeom>
          <a:noFill/>
          <a:ln w="38100">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74320" tIns="0" rIns="262497" bIns="262497" numCol="1" spcCol="1270" anchor="t" anchorCtr="0">
            <a:noAutofit/>
          </a:bodyPr>
          <a:lstStyle/>
          <a:p>
            <a:r>
              <a:rPr lang="en-US" sz="2100" dirty="0">
                <a:solidFill>
                  <a:srgbClr val="404040"/>
                </a:solidFill>
                <a:latin typeface="Calibri Light"/>
              </a:rPr>
              <a:t>Compare and contrast the three types of assessment items we discussed in this module according to how students demonstrate learning. </a:t>
            </a:r>
          </a:p>
        </p:txBody>
      </p:sp>
      <p:cxnSp>
        <p:nvCxnSpPr>
          <p:cNvPr id="12" name="Straight Connector 11"/>
          <p:cNvCxnSpPr/>
          <p:nvPr/>
        </p:nvCxnSpPr>
        <p:spPr>
          <a:xfrm>
            <a:off x="928437" y="6447172"/>
            <a:ext cx="702644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928437" y="3876228"/>
            <a:ext cx="7315200" cy="2262438"/>
            <a:chOff x="928437" y="3808496"/>
            <a:chExt cx="7315200" cy="2262438"/>
          </a:xfrm>
        </p:grpSpPr>
        <p:cxnSp>
          <p:nvCxnSpPr>
            <p:cNvPr id="6" name="Straight Connector 5"/>
            <p:cNvCxnSpPr/>
            <p:nvPr/>
          </p:nvCxnSpPr>
          <p:spPr>
            <a:xfrm>
              <a:off x="928437" y="3808496"/>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28437" y="4257675"/>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28437" y="4718384"/>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28437" y="5161046"/>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28437" y="5610225"/>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28437" y="6070934"/>
              <a:ext cx="7315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621397" y="1280253"/>
            <a:ext cx="7612158" cy="822960"/>
            <a:chOff x="621397" y="1280253"/>
            <a:chExt cx="7612158" cy="822960"/>
          </a:xfrm>
        </p:grpSpPr>
        <p:sp>
          <p:nvSpPr>
            <p:cNvPr id="17" name="Rectangle 16"/>
            <p:cNvSpPr/>
            <p:nvPr/>
          </p:nvSpPr>
          <p:spPr>
            <a:xfrm>
              <a:off x="1615531" y="1420292"/>
              <a:ext cx="6618024" cy="640080"/>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97" y="1280253"/>
              <a:ext cx="1116021" cy="822960"/>
            </a:xfrm>
            <a:prstGeom prst="rect">
              <a:avLst/>
            </a:prstGeom>
            <a:effectLst>
              <a:outerShdw blurRad="63500" sx="101000" sy="101000" algn="ctr" rotWithShape="0">
                <a:prstClr val="black">
                  <a:alpha val="40000"/>
                </a:prstClr>
              </a:outerShdw>
            </a:effectLst>
          </p:spPr>
        </p:pic>
        <p:pic>
          <p:nvPicPr>
            <p:cNvPr id="22" name="Picture 21" descr="Assessment Ite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8463" y="1437369"/>
              <a:ext cx="2082165" cy="640080"/>
            </a:xfrm>
            <a:prstGeom prst="rect">
              <a:avLst/>
            </a:prstGeom>
          </p:spPr>
        </p:pic>
      </p:grpSp>
    </p:spTree>
    <p:custDataLst>
      <p:tags r:id="rId1"/>
    </p:custDataLst>
    <p:extLst>
      <p:ext uri="{BB962C8B-B14F-4D97-AF65-F5344CB8AC3E}">
        <p14:creationId xmlns:p14="http://schemas.microsoft.com/office/powerpoint/2010/main" val="1034503682"/>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3"/>
        <p14:stopEvt time="18886"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3" name="Picture 2" descr="Types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4798" y="2412356"/>
            <a:ext cx="5894405" cy="2715768"/>
          </a:xfrm>
          <a:prstGeom prst="rect">
            <a:avLst/>
          </a:prstGeom>
        </p:spPr>
      </p:pic>
    </p:spTree>
    <p:custDataLst>
      <p:tags r:id="rId1"/>
    </p:custDataLst>
    <p:extLst>
      <p:ext uri="{BB962C8B-B14F-4D97-AF65-F5344CB8AC3E}">
        <p14:creationId xmlns:p14="http://schemas.microsoft.com/office/powerpoint/2010/main" val="120834973"/>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1" objId="5"/>
        <p14:stopEvt time="11006" objId="5"/>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grpSp>
        <p:nvGrpSpPr>
          <p:cNvPr id="8" name="Group 7"/>
          <p:cNvGrpSpPr/>
          <p:nvPr/>
        </p:nvGrpSpPr>
        <p:grpSpPr>
          <a:xfrm>
            <a:off x="621397" y="1280253"/>
            <a:ext cx="7612158" cy="822960"/>
            <a:chOff x="621397" y="1280253"/>
            <a:chExt cx="7612158" cy="822960"/>
          </a:xfrm>
        </p:grpSpPr>
        <p:sp>
          <p:nvSpPr>
            <p:cNvPr id="9" name="Rectangle 8"/>
            <p:cNvSpPr/>
            <p:nvPr/>
          </p:nvSpPr>
          <p:spPr>
            <a:xfrm>
              <a:off x="1615531" y="1420292"/>
              <a:ext cx="6618024" cy="640080"/>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397" y="1280253"/>
              <a:ext cx="1116021" cy="822960"/>
            </a:xfrm>
            <a:prstGeom prst="rect">
              <a:avLst/>
            </a:prstGeom>
            <a:effectLst>
              <a:outerShdw blurRad="63500" sx="101000" sy="101000" algn="ctr" rotWithShape="0">
                <a:prstClr val="black">
                  <a:alpha val="40000"/>
                </a:prstClr>
              </a:outerShdw>
            </a:effectLst>
          </p:spPr>
        </p:pic>
        <p:pic>
          <p:nvPicPr>
            <p:cNvPr id="11" name="Picture 10" descr="Assessment Ite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8463" y="1437369"/>
              <a:ext cx="2082165" cy="640080"/>
            </a:xfrm>
            <a:prstGeom prst="rect">
              <a:avLst/>
            </a:prstGeom>
          </p:spPr>
        </p:pic>
      </p:grpSp>
      <p:grpSp>
        <p:nvGrpSpPr>
          <p:cNvPr id="12" name="Group 11"/>
          <p:cNvGrpSpPr/>
          <p:nvPr/>
        </p:nvGrpSpPr>
        <p:grpSpPr>
          <a:xfrm>
            <a:off x="4940710" y="3351667"/>
            <a:ext cx="3503832" cy="2949592"/>
            <a:chOff x="4940710" y="3351667"/>
            <a:chExt cx="3503832" cy="2949592"/>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1401" y="3351667"/>
              <a:ext cx="3223141" cy="294959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0710" y="4922672"/>
              <a:ext cx="811121" cy="298263"/>
            </a:xfrm>
            <a:prstGeom prst="rect">
              <a:avLst/>
            </a:prstGeom>
          </p:spPr>
        </p:pic>
        <p:grpSp>
          <p:nvGrpSpPr>
            <p:cNvPr id="16" name="Group 15"/>
            <p:cNvGrpSpPr/>
            <p:nvPr/>
          </p:nvGrpSpPr>
          <p:grpSpPr>
            <a:xfrm>
              <a:off x="5848919" y="3594048"/>
              <a:ext cx="1968103" cy="1602980"/>
              <a:chOff x="3644293" y="1554311"/>
              <a:chExt cx="2020824" cy="1645920"/>
            </a:xfrm>
          </p:grpSpPr>
          <p:pic>
            <p:nvPicPr>
              <p:cNvPr id="18" name="Picture 17" descr="Module scree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7519" y="1567851"/>
                <a:ext cx="1974327" cy="1604903"/>
              </a:xfrm>
              <a:prstGeom prst="rect">
                <a:avLst/>
              </a:prstGeom>
            </p:spPr>
          </p:pic>
          <p:pic>
            <p:nvPicPr>
              <p:cNvPr id="19" name="Picture 18" descr="Green square.png"/>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644293" y="1554311"/>
                <a:ext cx="2020824" cy="1645920"/>
              </a:xfrm>
              <a:prstGeom prst="rect">
                <a:avLst/>
              </a:prstGeom>
            </p:spPr>
          </p:pic>
        </p:grpSp>
      </p:grpSp>
      <p:sp>
        <p:nvSpPr>
          <p:cNvPr id="20" name="Rounded Rectangle 19"/>
          <p:cNvSpPr/>
          <p:nvPr/>
        </p:nvSpPr>
        <p:spPr>
          <a:xfrm>
            <a:off x="618671" y="2278743"/>
            <a:ext cx="7982404" cy="4022045"/>
          </a:xfrm>
          <a:prstGeom prst="roundRect">
            <a:avLst>
              <a:gd name="adj" fmla="val 3618"/>
            </a:avLst>
          </a:prstGeom>
          <a:noFill/>
          <a:ln w="38100">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74320" tIns="0" rIns="262497" bIns="262497" numCol="1" spcCol="1270" anchor="t" anchorCtr="0">
            <a:noAutofit/>
          </a:bodyPr>
          <a:lstStyle/>
          <a:p>
            <a:r>
              <a:rPr lang="en-US" sz="2100" dirty="0">
                <a:solidFill>
                  <a:srgbClr val="404040"/>
                </a:solidFill>
                <a:latin typeface="Calibri Light"/>
              </a:rPr>
              <a:t>Compare and contrast the three types of assessment items we discussed in this module according to how students demonstrate learning. </a:t>
            </a:r>
          </a:p>
        </p:txBody>
      </p:sp>
      <p:pic>
        <p:nvPicPr>
          <p:cNvPr id="21" name="Picture 20" descr="Screen Shot 2015-04-11 at 3.02.15 PM.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8300" y="3749421"/>
            <a:ext cx="1645036" cy="1188720"/>
          </a:xfrm>
          <a:prstGeom prst="rect">
            <a:avLst/>
          </a:prstGeom>
        </p:spPr>
      </p:pic>
    </p:spTree>
    <p:extLst>
      <p:ext uri="{BB962C8B-B14F-4D97-AF65-F5344CB8AC3E}">
        <p14:creationId xmlns:p14="http://schemas.microsoft.com/office/powerpoint/2010/main" val="1264090624"/>
      </p:ext>
    </p:extLst>
  </p:cSld>
  <p:clrMapOvr>
    <a:masterClrMapping/>
  </p:clrMapOvr>
  <p:transition advClick="0" advTm="800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21" name="Rounded Rectangle 20"/>
          <p:cNvSpPr/>
          <p:nvPr/>
        </p:nvSpPr>
        <p:spPr>
          <a:xfrm>
            <a:off x="618671" y="2278743"/>
            <a:ext cx="7970286" cy="4022045"/>
          </a:xfrm>
          <a:prstGeom prst="roundRect">
            <a:avLst>
              <a:gd name="adj" fmla="val 3618"/>
            </a:avLst>
          </a:prstGeom>
          <a:noFill/>
          <a:ln w="38100">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262497" bIns="262497" numCol="1" spcCol="1270" anchor="t" anchorCtr="0">
            <a:noAutofit/>
          </a:bodyPr>
          <a:lstStyle/>
          <a:p>
            <a:pPr lvl="1"/>
            <a:r>
              <a:rPr lang="en-US" sz="2050" dirty="0">
                <a:solidFill>
                  <a:srgbClr val="404040"/>
                </a:solidFill>
                <a:latin typeface="Calibri Light"/>
              </a:rPr>
              <a:t>Compare and contrast the three types of assessment items we discussed in this module according to how students demonstrate learning. </a:t>
            </a:r>
          </a:p>
          <a:p>
            <a:endParaRPr lang="en-US" sz="2050" dirty="0">
              <a:solidFill>
                <a:srgbClr val="404040"/>
              </a:solidFill>
              <a:latin typeface="Calibri Light"/>
            </a:endParaRPr>
          </a:p>
          <a:p>
            <a:pPr lvl="1"/>
            <a:r>
              <a:rPr lang="en-US" sz="2050" i="1" dirty="0">
                <a:solidFill>
                  <a:schemeClr val="accent4">
                    <a:lumMod val="75000"/>
                  </a:schemeClr>
                </a:solidFill>
                <a:latin typeface="Calibri Light"/>
              </a:rPr>
              <a:t>A sample answer to the item would be: Selected-response items ask students to select the correct answer from a list of options included in the item, while constructed-response items ask students to write, or construct, the correct answer instead of selecting it. Constructed-response items are similar to written performance tasks, which ask students to create products or perform tasks to show their mastery of particular skills. Unlike constructed-response items, performance tasks can also include verbal or physical tasks.</a:t>
            </a:r>
          </a:p>
          <a:p>
            <a:endParaRPr lang="en-US" sz="2100" dirty="0">
              <a:solidFill>
                <a:srgbClr val="404040"/>
              </a:solidFill>
              <a:latin typeface="Calibri Light"/>
            </a:endParaRPr>
          </a:p>
        </p:txBody>
      </p:sp>
      <p:cxnSp>
        <p:nvCxnSpPr>
          <p:cNvPr id="12" name="Straight Connector 11"/>
          <p:cNvCxnSpPr/>
          <p:nvPr/>
        </p:nvCxnSpPr>
        <p:spPr>
          <a:xfrm>
            <a:off x="928437" y="6447172"/>
            <a:ext cx="702644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621397" y="1280253"/>
            <a:ext cx="7612158" cy="822960"/>
            <a:chOff x="621397" y="1280253"/>
            <a:chExt cx="7612158" cy="822960"/>
          </a:xfrm>
        </p:grpSpPr>
        <p:grpSp>
          <p:nvGrpSpPr>
            <p:cNvPr id="14" name="Group 13"/>
            <p:cNvGrpSpPr/>
            <p:nvPr/>
          </p:nvGrpSpPr>
          <p:grpSpPr>
            <a:xfrm>
              <a:off x="621397" y="1280253"/>
              <a:ext cx="7612158" cy="822960"/>
              <a:chOff x="621397" y="1280253"/>
              <a:chExt cx="7612158" cy="822960"/>
            </a:xfrm>
          </p:grpSpPr>
          <p:sp>
            <p:nvSpPr>
              <p:cNvPr id="16" name="Rectangle 15"/>
              <p:cNvSpPr/>
              <p:nvPr/>
            </p:nvSpPr>
            <p:spPr>
              <a:xfrm>
                <a:off x="1615531" y="1420292"/>
                <a:ext cx="6618024" cy="640080"/>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97" y="1280253"/>
                <a:ext cx="1116021" cy="822960"/>
              </a:xfrm>
              <a:prstGeom prst="rect">
                <a:avLst/>
              </a:prstGeom>
              <a:effectLst>
                <a:outerShdw blurRad="63500" sx="101000" sy="101000" algn="ctr" rotWithShape="0">
                  <a:prstClr val="black">
                    <a:alpha val="40000"/>
                  </a:prstClr>
                </a:outerShdw>
              </a:effectLst>
            </p:spPr>
          </p:pic>
        </p:grpSp>
        <p:pic>
          <p:nvPicPr>
            <p:cNvPr id="15" name="Picture 14" descr="Answ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1120" y="1452186"/>
              <a:ext cx="906779" cy="640080"/>
            </a:xfrm>
            <a:prstGeom prst="rect">
              <a:avLst/>
            </a:prstGeom>
          </p:spPr>
        </p:pic>
      </p:grpSp>
    </p:spTree>
    <p:custDataLst>
      <p:tags r:id="rId1"/>
    </p:custDataLst>
    <p:extLst>
      <p:ext uri="{BB962C8B-B14F-4D97-AF65-F5344CB8AC3E}">
        <p14:creationId xmlns:p14="http://schemas.microsoft.com/office/powerpoint/2010/main" val="1676905207"/>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11"/>
        <p14:playEvt time="25398" objId="19"/>
        <p14:stopEvt time="25464" objId="11"/>
        <p14:stopEvt time="29809" objId="19"/>
      </p14:showEvtLst>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71993" y="2167557"/>
            <a:ext cx="3991847" cy="3255343"/>
            <a:chOff x="2857500" y="1689100"/>
            <a:chExt cx="3441700" cy="2806700"/>
          </a:xfrm>
        </p:grpSpPr>
        <p:pic>
          <p:nvPicPr>
            <p:cNvPr id="14" name="Picture 13" descr="Module scree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6052" y="1720549"/>
              <a:ext cx="3365048" cy="2735402"/>
            </a:xfrm>
            <a:prstGeom prst="rect">
              <a:avLst/>
            </a:prstGeom>
          </p:spPr>
        </p:pic>
        <p:pic>
          <p:nvPicPr>
            <p:cNvPr id="19" name="Picture 18" descr="Blue squar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00" y="1689100"/>
              <a:ext cx="3441700" cy="2806700"/>
            </a:xfrm>
            <a:prstGeom prst="rect">
              <a:avLst/>
            </a:prstGeom>
          </p:spPr>
        </p:pic>
      </p:grpSp>
      <p:pic>
        <p:nvPicPr>
          <p:cNvPr id="3" name="Picture 2" descr="Screen Shot 2015-04-11 at 3.02.15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485" y="2486592"/>
            <a:ext cx="3327563" cy="2404532"/>
          </a:xfrm>
          <a:prstGeom prst="rect">
            <a:avLst/>
          </a:prstGeom>
        </p:spPr>
      </p:pic>
      <p:sp>
        <p:nvSpPr>
          <p:cNvPr id="2" name="Title 1"/>
          <p:cNvSpPr>
            <a:spLocks noGrp="1"/>
          </p:cNvSpPr>
          <p:nvPr>
            <p:ph type="title"/>
          </p:nvPr>
        </p:nvSpPr>
        <p:spPr/>
        <p:txBody>
          <a:bodyPr/>
          <a:lstStyle/>
          <a:p>
            <a:r>
              <a:rPr lang="en-US" dirty="0" smtClean="0"/>
              <a:t>CONCLUSION</a:t>
            </a:r>
            <a:endParaRPr lang="en-US" dirty="0"/>
          </a:p>
        </p:txBody>
      </p:sp>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2052" y="2509339"/>
            <a:ext cx="2701004" cy="2519971"/>
          </a:xfrm>
          <a:prstGeom prst="rect">
            <a:avLst/>
          </a:prstGeom>
        </p:spPr>
      </p:pic>
    </p:spTree>
    <p:custDataLst>
      <p:tags r:id="rId1"/>
    </p:custDataLst>
    <p:extLst>
      <p:ext uri="{BB962C8B-B14F-4D97-AF65-F5344CB8AC3E}">
        <p14:creationId xmlns:p14="http://schemas.microsoft.com/office/powerpoint/2010/main" val="3695775157"/>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13"/>
        <p14:stopEvt time="6010" objId="1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9" name="Picture 8" descr="Classroom Assessmen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0279" y="1192748"/>
            <a:ext cx="2512621" cy="1744810"/>
          </a:xfrm>
          <a:prstGeom prst="rect">
            <a:avLst/>
          </a:prstGeom>
        </p:spPr>
      </p:pic>
      <p:grpSp>
        <p:nvGrpSpPr>
          <p:cNvPr id="5" name="Group 4"/>
          <p:cNvGrpSpPr/>
          <p:nvPr/>
        </p:nvGrpSpPr>
        <p:grpSpPr>
          <a:xfrm>
            <a:off x="3058634" y="2790000"/>
            <a:ext cx="3509806" cy="1594111"/>
            <a:chOff x="3058634" y="2790000"/>
            <a:chExt cx="3509806" cy="1594111"/>
          </a:xfrm>
        </p:grpSpPr>
        <p:pic>
          <p:nvPicPr>
            <p:cNvPr id="28" name="Picture 27"/>
            <p:cNvPicPr>
              <a:picLocks noChangeAspect="1"/>
            </p:cNvPicPr>
            <p:nvPr/>
          </p:nvPicPr>
          <p:blipFill rotWithShape="1">
            <a:blip r:embed="rId5">
              <a:extLst>
                <a:ext uri="{28A0092B-C50C-407E-A947-70E740481C1C}">
                  <a14:useLocalDpi xmlns:a14="http://schemas.microsoft.com/office/drawing/2010/main" val="0"/>
                </a:ext>
              </a:extLst>
            </a:blip>
            <a:srcRect l="68607" t="-20884"/>
            <a:stretch/>
          </p:blipFill>
          <p:spPr>
            <a:xfrm rot="6836915" flipH="1">
              <a:off x="4227214" y="2957908"/>
              <a:ext cx="599928" cy="264111"/>
            </a:xfrm>
            <a:prstGeom prst="rect">
              <a:avLst/>
            </a:prstGeom>
          </p:spPr>
        </p:pic>
        <p:grpSp>
          <p:nvGrpSpPr>
            <p:cNvPr id="32" name="Group 31"/>
            <p:cNvGrpSpPr/>
            <p:nvPr/>
          </p:nvGrpSpPr>
          <p:grpSpPr>
            <a:xfrm>
              <a:off x="4381500" y="3383915"/>
              <a:ext cx="2186940" cy="1000196"/>
              <a:chOff x="2386014" y="3383915"/>
              <a:chExt cx="2186940" cy="1000196"/>
            </a:xfrm>
          </p:grpSpPr>
          <p:sp>
            <p:nvSpPr>
              <p:cNvPr id="33" name="Rounded Rectangular Callout 32"/>
              <p:cNvSpPr/>
              <p:nvPr/>
            </p:nvSpPr>
            <p:spPr>
              <a:xfrm>
                <a:off x="2386014" y="3552454"/>
                <a:ext cx="737937" cy="761747"/>
              </a:xfrm>
              <a:prstGeom prst="wedgeRoundRectCallout">
                <a:avLst>
                  <a:gd name="adj1" fmla="val 3785"/>
                  <a:gd name="adj2" fmla="val -89932"/>
                  <a:gd name="adj3" fmla="val 16667"/>
                </a:avLst>
              </a:prstGeom>
              <a:solidFill>
                <a:srgbClr val="65A7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cs typeface="Arial" panose="020B0604020202020204" pitchFamily="34" charset="0"/>
                  </a:rPr>
                  <a:t>?</a:t>
                </a:r>
                <a:endParaRPr lang="en-US" sz="4000" dirty="0">
                  <a:cs typeface="Arial" panose="020B0604020202020204" pitchFamily="34" charset="0"/>
                </a:endParaRPr>
              </a:p>
            </p:txBody>
          </p:sp>
          <p:sp>
            <p:nvSpPr>
              <p:cNvPr id="34" name="Rounded Rectangular Callout 33"/>
              <p:cNvSpPr/>
              <p:nvPr/>
            </p:nvSpPr>
            <p:spPr>
              <a:xfrm>
                <a:off x="2962594" y="3383915"/>
                <a:ext cx="700536" cy="762000"/>
              </a:xfrm>
              <a:prstGeom prst="wedgeRoundRectCallout">
                <a:avLst>
                  <a:gd name="adj1" fmla="val -12502"/>
                  <a:gd name="adj2" fmla="val -74643"/>
                  <a:gd name="adj3" fmla="val 16667"/>
                </a:avLst>
              </a:prstGeom>
              <a:solidFill>
                <a:srgbClr val="6B0B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cs typeface="Arial" panose="020B0604020202020204" pitchFamily="34" charset="0"/>
                  </a:rPr>
                  <a:t>?</a:t>
                </a:r>
                <a:endParaRPr lang="en-US" sz="4000" dirty="0">
                  <a:cs typeface="Arial" panose="020B0604020202020204" pitchFamily="34" charset="0"/>
                </a:endParaRPr>
              </a:p>
            </p:txBody>
          </p:sp>
          <p:sp>
            <p:nvSpPr>
              <p:cNvPr id="35" name="Rounded Rectangular Callout 34"/>
              <p:cNvSpPr/>
              <p:nvPr/>
            </p:nvSpPr>
            <p:spPr>
              <a:xfrm>
                <a:off x="3443869" y="3774691"/>
                <a:ext cx="507420" cy="533149"/>
              </a:xfrm>
              <a:prstGeom prst="wedgeRoundRectCallout">
                <a:avLst>
                  <a:gd name="adj1" fmla="val -22042"/>
                  <a:gd name="adj2" fmla="val -89900"/>
                  <a:gd name="adj3" fmla="val 16667"/>
                </a:avLst>
              </a:prstGeom>
              <a:solidFill>
                <a:srgbClr val="588D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cs typeface="Arial" panose="020B0604020202020204" pitchFamily="34" charset="0"/>
                  </a:rPr>
                  <a:t>?</a:t>
                </a:r>
                <a:endParaRPr lang="en-US" sz="4000" dirty="0">
                  <a:cs typeface="Arial" panose="020B0604020202020204" pitchFamily="34" charset="0"/>
                </a:endParaRPr>
              </a:p>
            </p:txBody>
          </p:sp>
          <p:sp>
            <p:nvSpPr>
              <p:cNvPr id="36" name="Rounded Rectangular Callout 35"/>
              <p:cNvSpPr/>
              <p:nvPr/>
            </p:nvSpPr>
            <p:spPr>
              <a:xfrm>
                <a:off x="3892320" y="3739992"/>
                <a:ext cx="680634" cy="644119"/>
              </a:xfrm>
              <a:prstGeom prst="wedgeRoundRectCallout">
                <a:avLst>
                  <a:gd name="adj1" fmla="val -45130"/>
                  <a:gd name="adj2" fmla="val -75103"/>
                  <a:gd name="adj3" fmla="val 16667"/>
                </a:avLst>
              </a:prstGeom>
              <a:solidFill>
                <a:srgbClr val="2048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cs typeface="Arial" panose="020B0604020202020204" pitchFamily="34" charset="0"/>
                  </a:rPr>
                  <a:t>?</a:t>
                </a:r>
                <a:endParaRPr lang="en-US" sz="4000" dirty="0">
                  <a:cs typeface="Arial" panose="020B0604020202020204" pitchFamily="34" charset="0"/>
                </a:endParaRPr>
              </a:p>
            </p:txBody>
          </p:sp>
        </p:grpSp>
        <p:pic>
          <p:nvPicPr>
            <p:cNvPr id="3" name="Picture 2" descr="Question.png"/>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058634" y="2815319"/>
              <a:ext cx="1194808" cy="600981"/>
            </a:xfrm>
            <a:prstGeom prst="rect">
              <a:avLst/>
            </a:prstGeom>
          </p:spPr>
        </p:pic>
      </p:grpSp>
      <p:grpSp>
        <p:nvGrpSpPr>
          <p:cNvPr id="6" name="Group 5"/>
          <p:cNvGrpSpPr/>
          <p:nvPr/>
        </p:nvGrpSpPr>
        <p:grpSpPr>
          <a:xfrm>
            <a:off x="2963192" y="3996501"/>
            <a:ext cx="5077946" cy="2311401"/>
            <a:chOff x="2963192" y="3996501"/>
            <a:chExt cx="5077946" cy="2311401"/>
          </a:xfrm>
        </p:grpSpPr>
        <p:grpSp>
          <p:nvGrpSpPr>
            <p:cNvPr id="11" name="Group 10"/>
            <p:cNvGrpSpPr/>
            <p:nvPr/>
          </p:nvGrpSpPr>
          <p:grpSpPr>
            <a:xfrm>
              <a:off x="2963192" y="4697670"/>
              <a:ext cx="1605998" cy="1605997"/>
              <a:chOff x="3065300" y="1341575"/>
              <a:chExt cx="2286000" cy="2286000"/>
            </a:xfrm>
          </p:grpSpPr>
          <p:sp>
            <p:nvSpPr>
              <p:cNvPr id="12" name="Rounded Rectangle 11"/>
              <p:cNvSpPr/>
              <p:nvPr/>
            </p:nvSpPr>
            <p:spPr>
              <a:xfrm>
                <a:off x="3065300" y="1341575"/>
                <a:ext cx="2286000" cy="2286000"/>
              </a:xfrm>
              <a:prstGeom prst="roundRect">
                <a:avLst>
                  <a:gd name="adj" fmla="val 8797"/>
                </a:avLst>
              </a:prstGeom>
              <a:solidFill>
                <a:srgbClr val="65A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2678" y="1671680"/>
                <a:ext cx="1612030" cy="1188721"/>
              </a:xfrm>
              <a:prstGeom prst="rect">
                <a:avLst/>
              </a:prstGeom>
              <a:effectLst>
                <a:outerShdw blurRad="63500" sx="101000" sy="101000" algn="ctr" rotWithShape="0">
                  <a:prstClr val="black">
                    <a:alpha val="40000"/>
                  </a:prstClr>
                </a:outerShdw>
              </a:effectLst>
            </p:spPr>
          </p:pic>
        </p:grpSp>
        <p:grpSp>
          <p:nvGrpSpPr>
            <p:cNvPr id="15" name="Group 14"/>
            <p:cNvGrpSpPr/>
            <p:nvPr/>
          </p:nvGrpSpPr>
          <p:grpSpPr>
            <a:xfrm>
              <a:off x="4701829" y="4701904"/>
              <a:ext cx="1605998" cy="1605998"/>
              <a:chOff x="5609236" y="1345809"/>
              <a:chExt cx="2286000" cy="2286000"/>
            </a:xfrm>
          </p:grpSpPr>
          <p:sp>
            <p:nvSpPr>
              <p:cNvPr id="16" name="Rounded Rectangle 15"/>
              <p:cNvSpPr/>
              <p:nvPr/>
            </p:nvSpPr>
            <p:spPr>
              <a:xfrm>
                <a:off x="5609236" y="1345809"/>
                <a:ext cx="2286000" cy="2286000"/>
              </a:xfrm>
              <a:prstGeom prst="roundRect">
                <a:avLst>
                  <a:gd name="adj" fmla="val 8797"/>
                </a:avLst>
              </a:prstGeom>
              <a:solidFill>
                <a:srgbClr val="5A8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53796" y="1667359"/>
                <a:ext cx="1612030" cy="1188720"/>
              </a:xfrm>
              <a:prstGeom prst="rect">
                <a:avLst/>
              </a:prstGeom>
              <a:effectLst>
                <a:outerShdw blurRad="63500" sx="101000" sy="101000" algn="ctr" rotWithShape="0">
                  <a:prstClr val="black">
                    <a:alpha val="40000"/>
                  </a:prstClr>
                </a:outerShdw>
              </a:effectLst>
            </p:spPr>
          </p:pic>
        </p:grpSp>
        <p:grpSp>
          <p:nvGrpSpPr>
            <p:cNvPr id="19" name="Group 18"/>
            <p:cNvGrpSpPr/>
            <p:nvPr/>
          </p:nvGrpSpPr>
          <p:grpSpPr>
            <a:xfrm>
              <a:off x="6435141" y="4698925"/>
              <a:ext cx="1605997" cy="1605998"/>
              <a:chOff x="3069533" y="3906975"/>
              <a:chExt cx="2286000" cy="2286000"/>
            </a:xfrm>
          </p:grpSpPr>
          <p:sp>
            <p:nvSpPr>
              <p:cNvPr id="20" name="Rounded Rectangle 19"/>
              <p:cNvSpPr/>
              <p:nvPr/>
            </p:nvSpPr>
            <p:spPr>
              <a:xfrm>
                <a:off x="3069533" y="3906975"/>
                <a:ext cx="2286000" cy="2286000"/>
              </a:xfrm>
              <a:prstGeom prst="roundRect">
                <a:avLst>
                  <a:gd name="adj" fmla="val 8797"/>
                </a:avLst>
              </a:prstGeom>
              <a:solidFill>
                <a:srgbClr val="204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79013" y="4218133"/>
                <a:ext cx="1528789" cy="1188720"/>
              </a:xfrm>
              <a:prstGeom prst="rect">
                <a:avLst/>
              </a:prstGeom>
              <a:effectLst>
                <a:outerShdw blurRad="63500" sx="101000" sy="101000" algn="ctr" rotWithShape="0">
                  <a:prstClr val="black">
                    <a:alpha val="40000"/>
                  </a:prstClr>
                </a:outerShdw>
              </a:effectLst>
            </p:spPr>
          </p:pic>
        </p:grpSp>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l="68607" t="-20884"/>
            <a:stretch/>
          </p:blipFill>
          <p:spPr>
            <a:xfrm rot="14763085">
              <a:off x="6543924" y="4164409"/>
              <a:ext cx="599928" cy="264111"/>
            </a:xfrm>
            <a:prstGeom prst="rect">
              <a:avLst/>
            </a:prstGeom>
          </p:spPr>
        </p:pic>
        <p:pic>
          <p:nvPicPr>
            <p:cNvPr id="4" name="Picture 3" descr="Item.png"/>
            <p:cNvPicPr>
              <a:picLocks noChangeAspect="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5989" y="4072619"/>
              <a:ext cx="685047" cy="600981"/>
            </a:xfrm>
            <a:prstGeom prst="rect">
              <a:avLst/>
            </a:prstGeom>
          </p:spPr>
        </p:pic>
      </p:grpSp>
      <p:pic>
        <p:nvPicPr>
          <p:cNvPr id="25" name="Picture 24" descr="Performance tasks white.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20033" y="5864656"/>
            <a:ext cx="1222413" cy="338328"/>
          </a:xfrm>
          <a:prstGeom prst="rect">
            <a:avLst/>
          </a:prstGeom>
        </p:spPr>
      </p:pic>
      <p:pic>
        <p:nvPicPr>
          <p:cNvPr id="26" name="Picture 25" descr="Constructed response.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56036" y="5864658"/>
            <a:ext cx="1512407" cy="338328"/>
          </a:xfrm>
          <a:prstGeom prst="rect">
            <a:avLst/>
          </a:prstGeom>
        </p:spPr>
      </p:pic>
      <p:pic>
        <p:nvPicPr>
          <p:cNvPr id="27" name="Picture 26" descr="Selected response whit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24998" y="5864656"/>
            <a:ext cx="1282828" cy="338328"/>
          </a:xfrm>
          <a:prstGeom prst="rect">
            <a:avLst/>
          </a:prstGeom>
        </p:spPr>
      </p:pic>
    </p:spTree>
    <p:custDataLst>
      <p:tags r:id="rId1"/>
    </p:custDataLst>
    <p:extLst>
      <p:ext uri="{BB962C8B-B14F-4D97-AF65-F5344CB8AC3E}">
        <p14:creationId xmlns:p14="http://schemas.microsoft.com/office/powerpoint/2010/main" val="3722399921"/>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7"/>
        <p14:stopEvt time="19726" objId="7"/>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CONCEPTS</a:t>
            </a:r>
            <a:endParaRPr lang="en-US" dirty="0"/>
          </a:p>
        </p:txBody>
      </p:sp>
      <p:grpSp>
        <p:nvGrpSpPr>
          <p:cNvPr id="16" name="Group 15"/>
          <p:cNvGrpSpPr/>
          <p:nvPr/>
        </p:nvGrpSpPr>
        <p:grpSpPr>
          <a:xfrm>
            <a:off x="3065300" y="1354943"/>
            <a:ext cx="4829936" cy="4851400"/>
            <a:chOff x="3065300" y="1354943"/>
            <a:chExt cx="4829936" cy="4851400"/>
          </a:xfrm>
        </p:grpSpPr>
        <p:grpSp>
          <p:nvGrpSpPr>
            <p:cNvPr id="17" name="Group 16"/>
            <p:cNvGrpSpPr/>
            <p:nvPr/>
          </p:nvGrpSpPr>
          <p:grpSpPr>
            <a:xfrm>
              <a:off x="3065300" y="1354943"/>
              <a:ext cx="2286000" cy="2286000"/>
              <a:chOff x="3065300" y="1341575"/>
              <a:chExt cx="2286000" cy="2286000"/>
            </a:xfrm>
          </p:grpSpPr>
          <p:sp>
            <p:nvSpPr>
              <p:cNvPr id="27" name="Rounded Rectangle 26"/>
              <p:cNvSpPr/>
              <p:nvPr/>
            </p:nvSpPr>
            <p:spPr>
              <a:xfrm>
                <a:off x="3065300" y="1341575"/>
                <a:ext cx="2286000" cy="2286000"/>
              </a:xfrm>
              <a:prstGeom prst="roundRect">
                <a:avLst>
                  <a:gd name="adj" fmla="val 8797"/>
                </a:avLst>
              </a:prstGeom>
              <a:solidFill>
                <a:srgbClr val="65A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2678" y="1671680"/>
                <a:ext cx="1612030" cy="1188721"/>
              </a:xfrm>
              <a:prstGeom prst="rect">
                <a:avLst/>
              </a:prstGeom>
              <a:effectLst>
                <a:outerShdw blurRad="63500" sx="101000" sy="101000" algn="ctr" rotWithShape="0">
                  <a:prstClr val="black">
                    <a:alpha val="40000"/>
                  </a:prstClr>
                </a:outerShdw>
              </a:effectLst>
            </p:spPr>
          </p:pic>
        </p:grpSp>
        <p:grpSp>
          <p:nvGrpSpPr>
            <p:cNvPr id="18" name="Group 17"/>
            <p:cNvGrpSpPr/>
            <p:nvPr/>
          </p:nvGrpSpPr>
          <p:grpSpPr>
            <a:xfrm>
              <a:off x="5609236" y="1359177"/>
              <a:ext cx="2286000" cy="2286000"/>
              <a:chOff x="5609236" y="1345809"/>
              <a:chExt cx="2286000" cy="2286000"/>
            </a:xfrm>
          </p:grpSpPr>
          <p:sp>
            <p:nvSpPr>
              <p:cNvPr id="25" name="Rounded Rectangle 24"/>
              <p:cNvSpPr/>
              <p:nvPr/>
            </p:nvSpPr>
            <p:spPr>
              <a:xfrm>
                <a:off x="5609236" y="1345809"/>
                <a:ext cx="2286000" cy="2286000"/>
              </a:xfrm>
              <a:prstGeom prst="roundRect">
                <a:avLst>
                  <a:gd name="adj" fmla="val 8797"/>
                </a:avLst>
              </a:prstGeom>
              <a:solidFill>
                <a:srgbClr val="5A8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3796" y="1667359"/>
                <a:ext cx="1612030" cy="1188720"/>
              </a:xfrm>
              <a:prstGeom prst="rect">
                <a:avLst/>
              </a:prstGeom>
              <a:effectLst>
                <a:outerShdw blurRad="63500" sx="101000" sy="101000" algn="ctr" rotWithShape="0">
                  <a:prstClr val="black">
                    <a:alpha val="40000"/>
                  </a:prstClr>
                </a:outerShdw>
              </a:effectLst>
            </p:spPr>
          </p:pic>
        </p:grpSp>
        <p:grpSp>
          <p:nvGrpSpPr>
            <p:cNvPr id="19" name="Group 18"/>
            <p:cNvGrpSpPr/>
            <p:nvPr/>
          </p:nvGrpSpPr>
          <p:grpSpPr>
            <a:xfrm>
              <a:off x="4322824" y="3920343"/>
              <a:ext cx="2286000" cy="2286000"/>
              <a:chOff x="3069533" y="3906975"/>
              <a:chExt cx="2286000" cy="2286000"/>
            </a:xfrm>
          </p:grpSpPr>
          <p:sp>
            <p:nvSpPr>
              <p:cNvPr id="23" name="Rounded Rectangle 22"/>
              <p:cNvSpPr/>
              <p:nvPr/>
            </p:nvSpPr>
            <p:spPr>
              <a:xfrm>
                <a:off x="3069533" y="3906975"/>
                <a:ext cx="2286000" cy="2286000"/>
              </a:xfrm>
              <a:prstGeom prst="roundRect">
                <a:avLst>
                  <a:gd name="adj" fmla="val 8797"/>
                </a:avLst>
              </a:prstGeom>
              <a:solidFill>
                <a:srgbClr val="204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9013" y="4218133"/>
                <a:ext cx="1528789" cy="1188720"/>
              </a:xfrm>
              <a:prstGeom prst="rect">
                <a:avLst/>
              </a:prstGeom>
              <a:effectLst>
                <a:outerShdw blurRad="63500" sx="101000" sy="101000" algn="ctr" rotWithShape="0">
                  <a:prstClr val="black">
                    <a:alpha val="40000"/>
                  </a:prstClr>
                </a:outerShdw>
              </a:effectLst>
            </p:spPr>
          </p:pic>
        </p:grpSp>
        <p:pic>
          <p:nvPicPr>
            <p:cNvPr id="20" name="Picture 19" descr="Performance tasks whit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8135" y="5597288"/>
              <a:ext cx="1651908" cy="457200"/>
            </a:xfrm>
            <a:prstGeom prst="rect">
              <a:avLst/>
            </a:prstGeom>
          </p:spPr>
        </p:pic>
        <p:pic>
          <p:nvPicPr>
            <p:cNvPr id="21" name="Picture 20" descr="Constructed respons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1929" y="3043921"/>
              <a:ext cx="2043793" cy="457200"/>
            </a:xfrm>
            <a:prstGeom prst="rect">
              <a:avLst/>
            </a:prstGeom>
          </p:spPr>
        </p:pic>
        <p:pic>
          <p:nvPicPr>
            <p:cNvPr id="22" name="Picture 21" descr="Selected response whit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38891" y="3043920"/>
              <a:ext cx="1733551" cy="457200"/>
            </a:xfrm>
            <a:prstGeom prst="rect">
              <a:avLst/>
            </a:prstGeom>
          </p:spPr>
        </p:pic>
      </p:grpSp>
    </p:spTree>
    <p:extLst>
      <p:ext uri="{BB962C8B-B14F-4D97-AF65-F5344CB8AC3E}">
        <p14:creationId xmlns:p14="http://schemas.microsoft.com/office/powerpoint/2010/main" val="2620605344"/>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0" objId="78"/>
        <p14:stopEvt time="10804" objId="78"/>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pic>
        <p:nvPicPr>
          <p:cNvPr id="4" name="Picture 3" descr="SR items 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151" y="2601936"/>
            <a:ext cx="6545699" cy="2715768"/>
          </a:xfrm>
          <a:prstGeom prst="rect">
            <a:avLst/>
          </a:prstGeom>
        </p:spPr>
      </p:pic>
    </p:spTree>
    <p:extLst>
      <p:ext uri="{BB962C8B-B14F-4D97-AF65-F5344CB8AC3E}">
        <p14:creationId xmlns:p14="http://schemas.microsoft.com/office/powerpoint/2010/main" val="1456015077"/>
      </p:ext>
    </p:extLst>
  </p:cSld>
  <p:clrMapOvr>
    <a:masterClrMapping/>
  </p:clrMapOvr>
  <p:transition advClick="0" advTm="2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CONCEPTS</a:t>
            </a:r>
            <a:endParaRPr lang="en-US" dirty="0"/>
          </a:p>
        </p:txBody>
      </p:sp>
      <p:pic>
        <p:nvPicPr>
          <p:cNvPr id="49" name="Picture 48" descr="Multiple choic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3739" y="3923162"/>
            <a:ext cx="3023621" cy="1470881"/>
          </a:xfrm>
          <a:prstGeom prst="rect">
            <a:avLst/>
          </a:prstGeom>
        </p:spPr>
      </p:pic>
      <p:pic>
        <p:nvPicPr>
          <p:cNvPr id="50" name="Picture 49" descr="True-fals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5872" y="2735136"/>
            <a:ext cx="2260864" cy="1100114"/>
          </a:xfrm>
          <a:prstGeom prst="rect">
            <a:avLst/>
          </a:prstGeom>
        </p:spPr>
      </p:pic>
      <p:pic>
        <p:nvPicPr>
          <p:cNvPr id="51" name="Picture 50" descr="Matching.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2086" y="1256213"/>
            <a:ext cx="2670609" cy="1299492"/>
          </a:xfrm>
          <a:prstGeom prst="rect">
            <a:avLst/>
          </a:prstGeom>
        </p:spPr>
      </p:pic>
      <p:grpSp>
        <p:nvGrpSpPr>
          <p:cNvPr id="57" name="Group 56"/>
          <p:cNvGrpSpPr/>
          <p:nvPr/>
        </p:nvGrpSpPr>
        <p:grpSpPr>
          <a:xfrm>
            <a:off x="2442968" y="4751163"/>
            <a:ext cx="1913132" cy="1535337"/>
            <a:chOff x="2442968" y="4751163"/>
            <a:chExt cx="1913132" cy="1535337"/>
          </a:xfrm>
        </p:grpSpPr>
        <p:grpSp>
          <p:nvGrpSpPr>
            <p:cNvPr id="58" name="Group 57"/>
            <p:cNvGrpSpPr/>
            <p:nvPr/>
          </p:nvGrpSpPr>
          <p:grpSpPr>
            <a:xfrm>
              <a:off x="2901629" y="4751163"/>
              <a:ext cx="1018438" cy="758286"/>
              <a:chOff x="2901629" y="4751163"/>
              <a:chExt cx="1018438" cy="758286"/>
            </a:xfrm>
          </p:grpSpPr>
          <p:cxnSp>
            <p:nvCxnSpPr>
              <p:cNvPr id="68" name="Straight Connector 67"/>
              <p:cNvCxnSpPr/>
              <p:nvPr/>
            </p:nvCxnSpPr>
            <p:spPr>
              <a:xfrm flipV="1">
                <a:off x="3399469" y="475116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2901629" y="518211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895242" y="5180843"/>
                <a:ext cx="0" cy="327336"/>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901629" y="5156200"/>
                <a:ext cx="1018438" cy="0"/>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2442968" y="5368224"/>
              <a:ext cx="914888" cy="914888"/>
              <a:chOff x="2442968" y="5368224"/>
              <a:chExt cx="914888" cy="914888"/>
            </a:xfrm>
          </p:grpSpPr>
          <p:sp>
            <p:nvSpPr>
              <p:cNvPr id="65" name="Rounded Rectangle 64"/>
              <p:cNvSpPr/>
              <p:nvPr/>
            </p:nvSpPr>
            <p:spPr>
              <a:xfrm>
                <a:off x="2442968" y="5368224"/>
                <a:ext cx="914888" cy="914888"/>
              </a:xfrm>
              <a:prstGeom prst="roundRect">
                <a:avLst>
                  <a:gd name="adj" fmla="val 8149"/>
                </a:avLst>
              </a:prstGeom>
              <a:solidFill>
                <a:srgbClr val="65A77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2369" y="5486641"/>
                <a:ext cx="617893" cy="553068"/>
              </a:xfrm>
              <a:prstGeom prst="rect">
                <a:avLst/>
              </a:prstGeom>
              <a:effectLst>
                <a:outerShdw blurRad="63500" sx="101000" sy="101000" algn="ctr" rotWithShape="0">
                  <a:prstClr val="black">
                    <a:alpha val="40000"/>
                  </a:prstClr>
                </a:outerShdw>
              </a:effectLst>
            </p:spPr>
          </p:pic>
          <p:pic>
            <p:nvPicPr>
              <p:cNvPr id="67" name="Picture 66" descr="Answer Key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80733" y="6014865"/>
                <a:ext cx="650877" cy="263488"/>
              </a:xfrm>
              <a:prstGeom prst="rect">
                <a:avLst/>
              </a:prstGeom>
            </p:spPr>
          </p:pic>
        </p:grpSp>
        <p:grpSp>
          <p:nvGrpSpPr>
            <p:cNvPr id="60" name="Group 59"/>
            <p:cNvGrpSpPr/>
            <p:nvPr/>
          </p:nvGrpSpPr>
          <p:grpSpPr>
            <a:xfrm>
              <a:off x="3441212" y="5371612"/>
              <a:ext cx="914888" cy="914888"/>
              <a:chOff x="3441212" y="5371612"/>
              <a:chExt cx="914888" cy="914888"/>
            </a:xfrm>
          </p:grpSpPr>
          <p:sp>
            <p:nvSpPr>
              <p:cNvPr id="61" name="Rounded Rectangle 60"/>
              <p:cNvSpPr/>
              <p:nvPr/>
            </p:nvSpPr>
            <p:spPr>
              <a:xfrm>
                <a:off x="3441212" y="5371612"/>
                <a:ext cx="914888" cy="914888"/>
              </a:xfrm>
              <a:prstGeom prst="roundRect">
                <a:avLst>
                  <a:gd name="adj" fmla="val 8149"/>
                </a:avLst>
              </a:prstGeom>
              <a:solidFill>
                <a:srgbClr val="5A8DC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3496023" y="5494427"/>
                <a:ext cx="812420" cy="783926"/>
                <a:chOff x="3496023" y="5494427"/>
                <a:chExt cx="812420" cy="783926"/>
              </a:xfrm>
            </p:grpSpPr>
            <p:pic>
              <p:nvPicPr>
                <p:cNvPr id="63" name="Picture 62" descr="Scoring Guides.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96023" y="6014865"/>
                  <a:ext cx="812420" cy="263488"/>
                </a:xfrm>
                <a:prstGeom prst="rect">
                  <a:avLst/>
                </a:prstGeom>
              </p:spPr>
            </p:pic>
            <p:pic>
              <p:nvPicPr>
                <p:cNvPr id="64" name="Picture 6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15813" y="5494427"/>
                  <a:ext cx="613273" cy="548933"/>
                </a:xfrm>
                <a:prstGeom prst="rect">
                  <a:avLst/>
                </a:prstGeom>
                <a:effectLst>
                  <a:outerShdw blurRad="63500" sx="101000" sy="101000" algn="ctr" rotWithShape="0">
                    <a:prstClr val="black">
                      <a:alpha val="40000"/>
                    </a:prstClr>
                  </a:outerShdw>
                </a:effectLst>
              </p:spPr>
            </p:pic>
          </p:grpSp>
        </p:grpSp>
      </p:grpSp>
      <p:grpSp>
        <p:nvGrpSpPr>
          <p:cNvPr id="72" name="Group 71"/>
          <p:cNvGrpSpPr/>
          <p:nvPr/>
        </p:nvGrpSpPr>
        <p:grpSpPr>
          <a:xfrm>
            <a:off x="2416200" y="3127633"/>
            <a:ext cx="1936057" cy="1742362"/>
            <a:chOff x="2416200" y="3127633"/>
            <a:chExt cx="1936057" cy="1742362"/>
          </a:xfrm>
        </p:grpSpPr>
        <p:cxnSp>
          <p:nvCxnSpPr>
            <p:cNvPr id="73" name="Straight Connector 72"/>
            <p:cNvCxnSpPr/>
            <p:nvPr/>
          </p:nvCxnSpPr>
          <p:spPr>
            <a:xfrm flipV="1">
              <a:off x="3383121" y="3127633"/>
              <a:ext cx="0" cy="387498"/>
            </a:xfrm>
            <a:prstGeom prst="line">
              <a:avLst/>
            </a:prstGeom>
            <a:ln w="41275" cap="rnd">
              <a:solidFill>
                <a:srgbClr val="7F7F7F"/>
              </a:solidFill>
              <a:prstDash val="sysDot"/>
              <a:round/>
            </a:ln>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2416200" y="3386143"/>
              <a:ext cx="1936057" cy="1483852"/>
            </a:xfrm>
            <a:prstGeom prst="roundRect">
              <a:avLst>
                <a:gd name="adj" fmla="val 11101"/>
              </a:avLst>
            </a:prstGeom>
            <a:solidFill>
              <a:srgbClr val="65A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rPr>
                <a:t>Students </a:t>
              </a:r>
              <a:r>
                <a:rPr lang="en-US" dirty="0" smtClean="0">
                  <a:solidFill>
                    <a:schemeClr val="lt1"/>
                  </a:solidFill>
                </a:rPr>
                <a:t>select a response</a:t>
              </a:r>
              <a:endParaRPr lang="en-US" dirty="0">
                <a:solidFill>
                  <a:schemeClr val="lt1"/>
                </a:solidFill>
              </a:endParaRPr>
            </a:p>
          </p:txBody>
        </p:sp>
      </p:grpSp>
      <p:grpSp>
        <p:nvGrpSpPr>
          <p:cNvPr id="52" name="Group 51"/>
          <p:cNvGrpSpPr/>
          <p:nvPr/>
        </p:nvGrpSpPr>
        <p:grpSpPr>
          <a:xfrm>
            <a:off x="2415085" y="1248616"/>
            <a:ext cx="1933068" cy="1933067"/>
            <a:chOff x="2963192" y="4697670"/>
            <a:chExt cx="1605998" cy="1605997"/>
          </a:xfrm>
        </p:grpSpPr>
        <p:grpSp>
          <p:nvGrpSpPr>
            <p:cNvPr id="53" name="Group 52"/>
            <p:cNvGrpSpPr/>
            <p:nvPr/>
          </p:nvGrpSpPr>
          <p:grpSpPr>
            <a:xfrm>
              <a:off x="2963192" y="4697670"/>
              <a:ext cx="1605998" cy="1605997"/>
              <a:chOff x="3065300" y="1341575"/>
              <a:chExt cx="2286000" cy="2286000"/>
            </a:xfrm>
          </p:grpSpPr>
          <p:sp>
            <p:nvSpPr>
              <p:cNvPr id="55" name="Rounded Rectangle 54"/>
              <p:cNvSpPr/>
              <p:nvPr/>
            </p:nvSpPr>
            <p:spPr>
              <a:xfrm>
                <a:off x="3065300" y="1341575"/>
                <a:ext cx="2286000" cy="2286000"/>
              </a:xfrm>
              <a:prstGeom prst="roundRect">
                <a:avLst>
                  <a:gd name="adj" fmla="val 8797"/>
                </a:avLst>
              </a:prstGeom>
              <a:solidFill>
                <a:srgbClr val="65A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82678" y="1671680"/>
                <a:ext cx="1612030" cy="1188721"/>
              </a:xfrm>
              <a:prstGeom prst="rect">
                <a:avLst/>
              </a:prstGeom>
              <a:effectLst>
                <a:outerShdw blurRad="63500" sx="101000" sy="101000" algn="ctr" rotWithShape="0">
                  <a:prstClr val="black">
                    <a:alpha val="40000"/>
                  </a:prstClr>
                </a:outerShdw>
              </a:effectLst>
            </p:spPr>
          </p:pic>
        </p:grpSp>
        <p:pic>
          <p:nvPicPr>
            <p:cNvPr id="54" name="Picture 53" descr="Selected response white.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24998" y="5864656"/>
              <a:ext cx="1282828" cy="338328"/>
            </a:xfrm>
            <a:prstGeom prst="rect">
              <a:avLst/>
            </a:prstGeom>
          </p:spPr>
        </p:pic>
      </p:grpSp>
      <p:sp>
        <p:nvSpPr>
          <p:cNvPr id="29" name="TextBox 28"/>
          <p:cNvSpPr txBox="1"/>
          <p:nvPr/>
        </p:nvSpPr>
        <p:spPr>
          <a:xfrm>
            <a:off x="4496537" y="5503830"/>
            <a:ext cx="4248320" cy="861774"/>
          </a:xfrm>
          <a:prstGeom prst="rect">
            <a:avLst/>
          </a:prstGeom>
          <a:noFill/>
        </p:spPr>
        <p:txBody>
          <a:bodyPr wrap="square" rtlCol="0" anchor="t">
            <a:spAutoFit/>
          </a:bodyPr>
          <a:lstStyle/>
          <a:p>
            <a:pPr lvl="0"/>
            <a:r>
              <a:rPr lang="en-US" sz="1000" b="1" dirty="0" smtClean="0">
                <a:ea typeface="Corbel" panose="020B0503020204020204" pitchFamily="34" charset="0"/>
                <a:cs typeface="Calibri"/>
              </a:rPr>
              <a:t>Sources</a:t>
            </a:r>
            <a:r>
              <a:rPr lang="en-US" sz="1000" dirty="0" smtClean="0">
                <a:ea typeface="Corbel" panose="020B0503020204020204" pitchFamily="34" charset="0"/>
                <a:cs typeface="Calibri"/>
              </a:rPr>
              <a:t>: </a:t>
            </a:r>
            <a:r>
              <a:rPr lang="en-US" sz="1000" dirty="0">
                <a:cs typeface="Calibri"/>
              </a:rPr>
              <a:t>Kansas State Department of Education, Assessment Literacy Project; Ohio Department of Education, “How to Design and Select Quality Assessments;” Relay Graduate School of Education, </a:t>
            </a:r>
            <a:r>
              <a:rPr lang="en-US" sz="1000" i="1" dirty="0">
                <a:cs typeface="Calibri"/>
              </a:rPr>
              <a:t>Designing and Evaluating Assessments </a:t>
            </a:r>
            <a:r>
              <a:rPr lang="en-US" sz="1000" dirty="0">
                <a:cs typeface="Calibri"/>
              </a:rPr>
              <a:t>(2014); Rhode Island Department of Education, “Deepening Assessment Literacy.” </a:t>
            </a:r>
            <a:endParaRPr lang="en-US" sz="1000" dirty="0">
              <a:ea typeface="Corbel" panose="020B0503020204020204" pitchFamily="34" charset="0"/>
              <a:cs typeface="Calibri"/>
            </a:endParaRPr>
          </a:p>
        </p:txBody>
      </p:sp>
    </p:spTree>
    <p:custDataLst>
      <p:tags r:id="rId1"/>
    </p:custDataLst>
    <p:extLst>
      <p:ext uri="{BB962C8B-B14F-4D97-AF65-F5344CB8AC3E}">
        <p14:creationId xmlns:p14="http://schemas.microsoft.com/office/powerpoint/2010/main" val="2303275676"/>
      </p:ext>
    </p:extLst>
  </p:cSld>
  <p:clrMapOvr>
    <a:masterClrMapping/>
  </p:clrMapOvr>
  <p:transition advClick="0" advTm="0">
    <p:fade/>
  </p:transition>
  <p:timing>
    <p:tnLst>
      <p:par>
        <p:cTn id="1" dur="indefinite" restart="never" nodeType="tmRoot"/>
      </p:par>
    </p:tnLst>
  </p:timing>
  <p:extLst mod="1">
    <p:ext uri="{E180D4A7-C9FB-4DFB-919C-405C955672EB}">
      <p14:showEvtLst xmlns:p14="http://schemas.microsoft.com/office/powerpoint/2010/main">
        <p14:playEvt time="1" objId="29"/>
        <p14:stopEvt time="40293" objId="29"/>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CONCEPTS</a:t>
            </a:r>
            <a:endParaRPr lang="en-US" dirty="0"/>
          </a:p>
        </p:txBody>
      </p:sp>
      <p:pic>
        <p:nvPicPr>
          <p:cNvPr id="4" name="Picture 3" descr="Multiple choic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1482" y="4632932"/>
            <a:ext cx="3023621" cy="1470881"/>
          </a:xfrm>
          <a:prstGeom prst="rect">
            <a:avLst/>
          </a:prstGeom>
        </p:spPr>
      </p:pic>
      <p:grpSp>
        <p:nvGrpSpPr>
          <p:cNvPr id="5" name="Group 4"/>
          <p:cNvGrpSpPr/>
          <p:nvPr/>
        </p:nvGrpSpPr>
        <p:grpSpPr>
          <a:xfrm>
            <a:off x="2391020" y="1216967"/>
            <a:ext cx="6230097" cy="481176"/>
            <a:chOff x="2162062" y="4304911"/>
            <a:chExt cx="11023975" cy="851426"/>
          </a:xfrm>
        </p:grpSpPr>
        <p:grpSp>
          <p:nvGrpSpPr>
            <p:cNvPr id="6" name="Group 5"/>
            <p:cNvGrpSpPr/>
            <p:nvPr/>
          </p:nvGrpSpPr>
          <p:grpSpPr>
            <a:xfrm>
              <a:off x="2573668" y="4420742"/>
              <a:ext cx="10612369" cy="669012"/>
              <a:chOff x="2513275" y="2896152"/>
              <a:chExt cx="10612369" cy="669012"/>
            </a:xfrm>
          </p:grpSpPr>
          <p:sp>
            <p:nvSpPr>
              <p:cNvPr id="8" name="Rectangle 7"/>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ssessment Ite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10" name="TextBox 9"/>
          <p:cNvSpPr txBox="1"/>
          <p:nvPr/>
        </p:nvSpPr>
        <p:spPr>
          <a:xfrm>
            <a:off x="2549646" y="1728016"/>
            <a:ext cx="6225336" cy="2169825"/>
          </a:xfrm>
          <a:prstGeom prst="rect">
            <a:avLst/>
          </a:prstGeom>
          <a:noFill/>
        </p:spPr>
        <p:txBody>
          <a:bodyPr wrap="square" rtlCol="0">
            <a:spAutoFit/>
          </a:bodyPr>
          <a:lstStyle/>
          <a:p>
            <a:r>
              <a:rPr lang="en-US" sz="2000" dirty="0">
                <a:solidFill>
                  <a:srgbClr val="4B4B4B"/>
                </a:solidFill>
                <a:latin typeface="Calibri Light"/>
                <a:ea typeface="Corbel" panose="020B0503020204020204" pitchFamily="34" charset="0"/>
                <a:cs typeface="Times New Roman" panose="02020603050405020304" pitchFamily="18" charset="0"/>
              </a:rPr>
              <a:t>What kind of an animal is a chameleon? </a:t>
            </a:r>
          </a:p>
          <a:p>
            <a:r>
              <a:rPr lang="en-US" sz="2000" dirty="0">
                <a:solidFill>
                  <a:srgbClr val="4B4B4B"/>
                </a:solidFill>
                <a:latin typeface="Calibri Light"/>
                <a:ea typeface="Corbel" panose="020B0503020204020204" pitchFamily="34" charset="0"/>
                <a:cs typeface="Times New Roman" panose="02020603050405020304" pitchFamily="18" charset="0"/>
              </a:rPr>
              <a:t> </a:t>
            </a: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mammal </a:t>
            </a: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reptile</a:t>
            </a: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bird</a:t>
            </a:r>
          </a:p>
          <a:p>
            <a:pPr marL="800100" lvl="1" indent="-342900">
              <a:spcAft>
                <a:spcPts val="600"/>
              </a:spcAft>
              <a:buFont typeface="+mj-lt"/>
              <a:buAutoNum type="alphaLcPeriod"/>
            </a:pPr>
            <a:r>
              <a:rPr lang="en-US" sz="2000" dirty="0">
                <a:solidFill>
                  <a:srgbClr val="4B4B4B"/>
                </a:solidFill>
                <a:latin typeface="Calibri Light"/>
                <a:ea typeface="Corbel" panose="020B0503020204020204" pitchFamily="34" charset="0"/>
                <a:cs typeface="Times New Roman" panose="02020603050405020304" pitchFamily="18" charset="0"/>
              </a:rPr>
              <a:t>insect</a:t>
            </a:r>
          </a:p>
        </p:txBody>
      </p:sp>
    </p:spTree>
    <p:extLst>
      <p:ext uri="{BB962C8B-B14F-4D97-AF65-F5344CB8AC3E}">
        <p14:creationId xmlns:p14="http://schemas.microsoft.com/office/powerpoint/2010/main" val="1581545007"/>
      </p:ext>
    </p:extLst>
  </p:cSld>
  <p:clrMapOvr>
    <a:masterClrMapping/>
  </p:clrMapOvr>
  <p:transition advClick="0" advTm="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CONCEPTS</a:t>
            </a:r>
            <a:endParaRPr lang="en-US" dirty="0"/>
          </a:p>
        </p:txBody>
      </p:sp>
      <p:grpSp>
        <p:nvGrpSpPr>
          <p:cNvPr id="4" name="Group 3"/>
          <p:cNvGrpSpPr/>
          <p:nvPr/>
        </p:nvGrpSpPr>
        <p:grpSpPr>
          <a:xfrm>
            <a:off x="2391020" y="1216967"/>
            <a:ext cx="6230097" cy="481176"/>
            <a:chOff x="2162062" y="4304911"/>
            <a:chExt cx="11023975" cy="851426"/>
          </a:xfrm>
        </p:grpSpPr>
        <p:grpSp>
          <p:nvGrpSpPr>
            <p:cNvPr id="5" name="Group 4"/>
            <p:cNvGrpSpPr/>
            <p:nvPr/>
          </p:nvGrpSpPr>
          <p:grpSpPr>
            <a:xfrm>
              <a:off x="2573668" y="4420742"/>
              <a:ext cx="10612369" cy="669012"/>
              <a:chOff x="2513275" y="2896152"/>
              <a:chExt cx="10612369" cy="669012"/>
            </a:xfrm>
          </p:grpSpPr>
          <p:sp>
            <p:nvSpPr>
              <p:cNvPr id="7" name="Rectangle 6"/>
              <p:cNvSpPr/>
              <p:nvPr/>
            </p:nvSpPr>
            <p:spPr>
              <a:xfrm>
                <a:off x="2513275" y="2896152"/>
                <a:ext cx="10612369" cy="640079"/>
              </a:xfrm>
              <a:prstGeom prst="rect">
                <a:avLst/>
              </a:prstGeom>
              <a:gradFill flip="none" rotWithShape="1">
                <a:gsLst>
                  <a:gs pos="77000">
                    <a:srgbClr val="FFF6E6"/>
                  </a:gs>
                  <a:gs pos="26000">
                    <a:srgbClr val="FFE9C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ssessment Ite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189" y="2925084"/>
                <a:ext cx="2082165" cy="640080"/>
              </a:xfrm>
              <a:prstGeom prst="rect">
                <a:avLst/>
              </a:prstGeom>
            </p:spPr>
          </p:pic>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062" y="4304911"/>
              <a:ext cx="1154622" cy="851426"/>
            </a:xfrm>
            <a:prstGeom prst="rect">
              <a:avLst/>
            </a:prstGeom>
            <a:effectLst>
              <a:outerShdw blurRad="63500" sx="101000" sy="101000" algn="ctr" rotWithShape="0">
                <a:prstClr val="black">
                  <a:alpha val="40000"/>
                </a:prstClr>
              </a:outerShdw>
            </a:effectLst>
          </p:spPr>
        </p:pic>
      </p:grpSp>
      <p:sp>
        <p:nvSpPr>
          <p:cNvPr id="9" name="TextBox 8"/>
          <p:cNvSpPr txBox="1"/>
          <p:nvPr/>
        </p:nvSpPr>
        <p:spPr>
          <a:xfrm>
            <a:off x="2549646" y="1728016"/>
            <a:ext cx="6225336" cy="1015663"/>
          </a:xfrm>
          <a:prstGeom prst="rect">
            <a:avLst/>
          </a:prstGeom>
          <a:noFill/>
        </p:spPr>
        <p:txBody>
          <a:bodyPr wrap="square" rtlCol="0">
            <a:spAutoFit/>
          </a:bodyPr>
          <a:lstStyle/>
          <a:p>
            <a:r>
              <a:rPr lang="en-US" sz="2000" dirty="0">
                <a:solidFill>
                  <a:srgbClr val="4B4B4B"/>
                </a:solidFill>
                <a:latin typeface="Calibri Light"/>
                <a:ea typeface="Corbel" panose="020B0503020204020204" pitchFamily="34" charset="0"/>
                <a:cs typeface="Times New Roman" panose="02020603050405020304" pitchFamily="18" charset="0"/>
              </a:rPr>
              <a:t>Is the following statement true or false?</a:t>
            </a:r>
          </a:p>
          <a:p>
            <a:r>
              <a:rPr lang="en-US" sz="2000" dirty="0">
                <a:solidFill>
                  <a:srgbClr val="4B4B4B"/>
                </a:solidFill>
                <a:latin typeface="Calibri Light"/>
                <a:ea typeface="Corbel" panose="020B0503020204020204" pitchFamily="34" charset="0"/>
                <a:cs typeface="Times New Roman" panose="02020603050405020304" pitchFamily="18" charset="0"/>
              </a:rPr>
              <a:t> </a:t>
            </a:r>
          </a:p>
          <a:p>
            <a:r>
              <a:rPr lang="en-US" sz="2000" dirty="0">
                <a:solidFill>
                  <a:srgbClr val="4B4B4B"/>
                </a:solidFill>
                <a:latin typeface="Calibri Light"/>
                <a:ea typeface="Corbel" panose="020B0503020204020204" pitchFamily="34" charset="0"/>
                <a:cs typeface="Times New Roman" panose="02020603050405020304" pitchFamily="18" charset="0"/>
              </a:rPr>
              <a:t>A chameleon is a type of lizard.</a:t>
            </a:r>
          </a:p>
        </p:txBody>
      </p:sp>
      <p:pic>
        <p:nvPicPr>
          <p:cNvPr id="10" name="Picture 9" descr="True-fals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0439" y="4872338"/>
            <a:ext cx="2670609" cy="1299492"/>
          </a:xfrm>
          <a:prstGeom prst="rect">
            <a:avLst/>
          </a:prstGeom>
        </p:spPr>
      </p:pic>
    </p:spTree>
    <p:extLst>
      <p:ext uri="{BB962C8B-B14F-4D97-AF65-F5344CB8AC3E}">
        <p14:creationId xmlns:p14="http://schemas.microsoft.com/office/powerpoint/2010/main" val="1353757090"/>
      </p:ext>
    </p:extLst>
  </p:cSld>
  <p:clrMapOvr>
    <a:masterClrMapping/>
  </p:clrMapOvr>
  <p:transition advClick="0" advTm="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
</p:tagLst>
</file>

<file path=ppt/tags/tag10.xml><?xml version="1.0" encoding="utf-8"?>
<p:tagLst xmlns:a="http://schemas.openxmlformats.org/drawingml/2006/main" xmlns:r="http://schemas.openxmlformats.org/officeDocument/2006/relationships" xmlns:p="http://schemas.openxmlformats.org/presentationml/2006/main">
  <p:tag name="TIMING" val="|0.7"/>
</p:tagLst>
</file>

<file path=ppt/tags/tag11.xml><?xml version="1.0" encoding="utf-8"?>
<p:tagLst xmlns:a="http://schemas.openxmlformats.org/drawingml/2006/main" xmlns:r="http://schemas.openxmlformats.org/officeDocument/2006/relationships" xmlns:p="http://schemas.openxmlformats.org/presentationml/2006/main">
  <p:tag name="TIMING" val="|1.2|7.1|2.7|0.8|1.2|1.6"/>
</p:tagLst>
</file>

<file path=ppt/tags/tag12.xml><?xml version="1.0" encoding="utf-8"?>
<p:tagLst xmlns:a="http://schemas.openxmlformats.org/drawingml/2006/main" xmlns:r="http://schemas.openxmlformats.org/officeDocument/2006/relationships" xmlns:p="http://schemas.openxmlformats.org/presentationml/2006/main">
  <p:tag name="TIMING" val="|6.2|4.5|10.3|4.7"/>
</p:tagLst>
</file>

<file path=ppt/tags/tag13.xml><?xml version="1.0" encoding="utf-8"?>
<p:tagLst xmlns:a="http://schemas.openxmlformats.org/drawingml/2006/main" xmlns:r="http://schemas.openxmlformats.org/officeDocument/2006/relationships" xmlns:p="http://schemas.openxmlformats.org/presentationml/2006/main">
  <p:tag name="TIMING" val="|0.7"/>
</p:tagLst>
</file>

<file path=ppt/tags/tag14.xml><?xml version="1.0" encoding="utf-8"?>
<p:tagLst xmlns:a="http://schemas.openxmlformats.org/drawingml/2006/main" xmlns:r="http://schemas.openxmlformats.org/officeDocument/2006/relationships" xmlns:p="http://schemas.openxmlformats.org/presentationml/2006/main">
  <p:tag name="TIMING" val="|2.8"/>
</p:tagLst>
</file>

<file path=ppt/tags/tag15.xml><?xml version="1.0" encoding="utf-8"?>
<p:tagLst xmlns:a="http://schemas.openxmlformats.org/drawingml/2006/main" xmlns:r="http://schemas.openxmlformats.org/officeDocument/2006/relationships" xmlns:p="http://schemas.openxmlformats.org/presentationml/2006/main">
  <p:tag name="TIMING" val="|0.8"/>
</p:tagLst>
</file>

<file path=ppt/tags/tag16.xml><?xml version="1.0" encoding="utf-8"?>
<p:tagLst xmlns:a="http://schemas.openxmlformats.org/drawingml/2006/main" xmlns:r="http://schemas.openxmlformats.org/officeDocument/2006/relationships" xmlns:p="http://schemas.openxmlformats.org/presentationml/2006/main">
  <p:tag name="TIMING" val="|2.5|22.8"/>
</p:tagLst>
</file>

<file path=ppt/tags/tag17.xml><?xml version="1.0" encoding="utf-8"?>
<p:tagLst xmlns:a="http://schemas.openxmlformats.org/drawingml/2006/main" xmlns:r="http://schemas.openxmlformats.org/officeDocument/2006/relationships" xmlns:p="http://schemas.openxmlformats.org/presentationml/2006/main">
  <p:tag name="TIMING" val="|0.2|0.7|0.8|0.9"/>
</p:tagLst>
</file>

<file path=ppt/tags/tag2.xml><?xml version="1.0" encoding="utf-8"?>
<p:tagLst xmlns:a="http://schemas.openxmlformats.org/drawingml/2006/main" xmlns:r="http://schemas.openxmlformats.org/officeDocument/2006/relationships" xmlns:p="http://schemas.openxmlformats.org/presentationml/2006/main">
  <p:tag name="TIMING" val="|3.1|1.4|5.1|0.9|0.7|0.7|0.6|0.8"/>
</p:tagLst>
</file>

<file path=ppt/tags/tag3.xml><?xml version="1.0" encoding="utf-8"?>
<p:tagLst xmlns:a="http://schemas.openxmlformats.org/drawingml/2006/main" xmlns:r="http://schemas.openxmlformats.org/officeDocument/2006/relationships" xmlns:p="http://schemas.openxmlformats.org/presentationml/2006/main">
  <p:tag name="TIMING" val="|3.6|7.6"/>
</p:tagLst>
</file>

<file path=ppt/tags/tag4.xml><?xml version="1.0" encoding="utf-8"?>
<p:tagLst xmlns:a="http://schemas.openxmlformats.org/drawingml/2006/main" xmlns:r="http://schemas.openxmlformats.org/officeDocument/2006/relationships" xmlns:p="http://schemas.openxmlformats.org/presentationml/2006/main">
  <p:tag name="TIMING" val="|2|8.5|1.1|1.1|23.9"/>
</p:tagLst>
</file>

<file path=ppt/tags/tag5.xml><?xml version="1.0" encoding="utf-8"?>
<p:tagLst xmlns:a="http://schemas.openxmlformats.org/drawingml/2006/main" xmlns:r="http://schemas.openxmlformats.org/officeDocument/2006/relationships" xmlns:p="http://schemas.openxmlformats.org/presentationml/2006/main">
  <p:tag name="TIMING" val="|2.6|4.8|0.8|2.9|10.5|4.7"/>
</p:tagLst>
</file>

<file path=ppt/tags/tag6.xml><?xml version="1.0" encoding="utf-8"?>
<p:tagLst xmlns:a="http://schemas.openxmlformats.org/drawingml/2006/main" xmlns:r="http://schemas.openxmlformats.org/officeDocument/2006/relationships" xmlns:p="http://schemas.openxmlformats.org/presentationml/2006/main">
  <p:tag name="TIMING" val="|2.6|4.8|0.8|2.9|10.5|4.7"/>
</p:tagLst>
</file>

<file path=ppt/tags/tag7.xml><?xml version="1.0" encoding="utf-8"?>
<p:tagLst xmlns:a="http://schemas.openxmlformats.org/drawingml/2006/main" xmlns:r="http://schemas.openxmlformats.org/officeDocument/2006/relationships" xmlns:p="http://schemas.openxmlformats.org/presentationml/2006/main">
  <p:tag name="TIMING" val="|2|10.7|1.6|5.1|1.4|1.3|2.6"/>
</p:tagLst>
</file>

<file path=ppt/tags/tag8.xml><?xml version="1.0" encoding="utf-8"?>
<p:tagLst xmlns:a="http://schemas.openxmlformats.org/drawingml/2006/main" xmlns:r="http://schemas.openxmlformats.org/officeDocument/2006/relationships" xmlns:p="http://schemas.openxmlformats.org/presentationml/2006/main">
  <p:tag name="TIMING" val="|9|2|1.3|2.8|1.5|1.2"/>
</p:tagLst>
</file>

<file path=ppt/tags/tag9.xml><?xml version="1.0" encoding="utf-8"?>
<p:tagLst xmlns:a="http://schemas.openxmlformats.org/drawingml/2006/main" xmlns:r="http://schemas.openxmlformats.org/officeDocument/2006/relationships" xmlns:p="http://schemas.openxmlformats.org/presentationml/2006/main">
  <p:tag name="TIMING" val="|9|2|1.3|2.8|1.5|1.2"/>
</p:tagLst>
</file>

<file path=ppt/theme/theme1.xml><?xml version="1.0" encoding="utf-8"?>
<a:theme xmlns:a="http://schemas.openxmlformats.org/drawingml/2006/main" name="1_Office Theme">
  <a:themeElements>
    <a:clrScheme name="Custom 1">
      <a:dk1>
        <a:srgbClr val="404040"/>
      </a:dk1>
      <a:lt1>
        <a:sysClr val="window" lastClr="FFFFFF"/>
      </a:lt1>
      <a:dk2>
        <a:srgbClr val="FFFFFF"/>
      </a:dk2>
      <a:lt2>
        <a:srgbClr val="FFFFFF"/>
      </a:lt2>
      <a:accent1>
        <a:srgbClr val="830711"/>
      </a:accent1>
      <a:accent2>
        <a:srgbClr val="1B4873"/>
      </a:accent2>
      <a:accent3>
        <a:srgbClr val="9BBB59"/>
      </a:accent3>
      <a:accent4>
        <a:srgbClr val="588DC1"/>
      </a:accent4>
      <a:accent5>
        <a:srgbClr val="8FBAE5"/>
      </a:accent5>
      <a:accent6>
        <a:srgbClr val="D2E4D6"/>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6">
      <a:dk1>
        <a:srgbClr val="404040"/>
      </a:dk1>
      <a:lt1>
        <a:sysClr val="window" lastClr="FFFFFF"/>
      </a:lt1>
      <a:dk2>
        <a:srgbClr val="FFFFFF"/>
      </a:dk2>
      <a:lt2>
        <a:srgbClr val="FFFFFF"/>
      </a:lt2>
      <a:accent1>
        <a:srgbClr val="830711"/>
      </a:accent1>
      <a:accent2>
        <a:srgbClr val="1B4873"/>
      </a:accent2>
      <a:accent3>
        <a:srgbClr val="65A770"/>
      </a:accent3>
      <a:accent4>
        <a:srgbClr val="588DC1"/>
      </a:accent4>
      <a:accent5>
        <a:srgbClr val="8FBAE5"/>
      </a:accent5>
      <a:accent6>
        <a:srgbClr val="D2E4D6"/>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Custom 30">
      <a:dk1>
        <a:srgbClr val="404040"/>
      </a:dk1>
      <a:lt1>
        <a:sysClr val="window" lastClr="FFFFFF"/>
      </a:lt1>
      <a:dk2>
        <a:srgbClr val="FFFFFF"/>
      </a:dk2>
      <a:lt2>
        <a:srgbClr val="FFFFFF"/>
      </a:lt2>
      <a:accent1>
        <a:srgbClr val="830711"/>
      </a:accent1>
      <a:accent2>
        <a:srgbClr val="1B4873"/>
      </a:accent2>
      <a:accent3>
        <a:srgbClr val="65A770"/>
      </a:accent3>
      <a:accent4>
        <a:srgbClr val="5A8DC0"/>
      </a:accent4>
      <a:accent5>
        <a:srgbClr val="8FBAE5"/>
      </a:accent5>
      <a:accent6>
        <a:srgbClr val="D2E4D6"/>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6">
    <a:dk1>
      <a:srgbClr val="404040"/>
    </a:dk1>
    <a:lt1>
      <a:sysClr val="window" lastClr="FFFFFF"/>
    </a:lt1>
    <a:dk2>
      <a:srgbClr val="FFFFFF"/>
    </a:dk2>
    <a:lt2>
      <a:srgbClr val="FFFFFF"/>
    </a:lt2>
    <a:accent1>
      <a:srgbClr val="830711"/>
    </a:accent1>
    <a:accent2>
      <a:srgbClr val="1B4873"/>
    </a:accent2>
    <a:accent3>
      <a:srgbClr val="65A770"/>
    </a:accent3>
    <a:accent4>
      <a:srgbClr val="588DC1"/>
    </a:accent4>
    <a:accent5>
      <a:srgbClr val="8FBAE5"/>
    </a:accent5>
    <a:accent6>
      <a:srgbClr val="D2E4D6"/>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24462</TotalTime>
  <Words>1390</Words>
  <Application>Microsoft Office PowerPoint</Application>
  <PresentationFormat>On-screen Show (4:3)</PresentationFormat>
  <Paragraphs>140</Paragraphs>
  <Slides>32</Slides>
  <Notes>32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Arial</vt:lpstr>
      <vt:lpstr>Calibri</vt:lpstr>
      <vt:lpstr>Calibri Light</vt:lpstr>
      <vt:lpstr>Corbel</vt:lpstr>
      <vt:lpstr>Symbol</vt:lpstr>
      <vt:lpstr>Times New Roman</vt:lpstr>
      <vt:lpstr>1_Office Theme</vt:lpstr>
      <vt:lpstr>2_Office Theme</vt:lpstr>
      <vt:lpstr>6_Office Theme</vt:lpstr>
      <vt:lpstr>PowerPoint Presentation</vt:lpstr>
      <vt:lpstr>INTRODUCTION &amp; PURPOSE</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KEY CONCEPTS</vt:lpstr>
      <vt:lpstr>PowerPoint Presentation</vt:lpstr>
      <vt:lpstr>PowerPoint Presentation</vt:lpstr>
      <vt:lpstr>KEY CONCEPTS</vt:lpstr>
      <vt:lpstr>KEY CONCEPTS</vt:lpstr>
      <vt:lpstr>KEY CONCEPTS</vt:lpstr>
      <vt:lpstr>KEY CONCEPTS</vt:lpstr>
      <vt:lpstr>KEY CONCEPTS</vt:lpstr>
      <vt:lpstr>CHECK FOR UNDERSTANDING</vt:lpstr>
      <vt:lpstr>CHECK FOR UNDERSTANDING</vt:lpstr>
      <vt:lpstr>CHECK FOR UNDERSTANDING</vt:lpstr>
      <vt:lpstr>CHECK FOR UNDERSTANDING</vt:lpstr>
      <vt:lpstr>CHECK FOR UNDERSTANDING</vt:lpstr>
      <vt:lpstr>CHECK FOR UNDERSTANDING</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Assessment Literacy</dc:title>
  <dc:creator>Amanda Huffman</dc:creator>
  <cp:lastModifiedBy>Amanda Huffman</cp:lastModifiedBy>
  <cp:revision>580</cp:revision>
  <cp:lastPrinted>2015-01-21T11:43:30Z</cp:lastPrinted>
  <dcterms:created xsi:type="dcterms:W3CDTF">2014-09-28T00:47:01Z</dcterms:created>
  <dcterms:modified xsi:type="dcterms:W3CDTF">2015-05-13T13:48:35Z</dcterms:modified>
</cp:coreProperties>
</file>