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1" r:id="rId2"/>
    <p:sldMasterId id="2147483654" r:id="rId3"/>
  </p:sldMasterIdLst>
  <p:notesMasterIdLst>
    <p:notesMasterId r:id="rId42"/>
  </p:notesMasterIdLst>
  <p:handoutMasterIdLst>
    <p:handoutMasterId r:id="rId43"/>
  </p:handoutMasterIdLst>
  <p:sldIdLst>
    <p:sldId id="257" r:id="rId4"/>
    <p:sldId id="373" r:id="rId5"/>
    <p:sldId id="260" r:id="rId6"/>
    <p:sldId id="334" r:id="rId7"/>
    <p:sldId id="374" r:id="rId8"/>
    <p:sldId id="300" r:id="rId9"/>
    <p:sldId id="375" r:id="rId10"/>
    <p:sldId id="339" r:id="rId11"/>
    <p:sldId id="366" r:id="rId12"/>
    <p:sldId id="376" r:id="rId13"/>
    <p:sldId id="345" r:id="rId14"/>
    <p:sldId id="348" r:id="rId15"/>
    <p:sldId id="347" r:id="rId16"/>
    <p:sldId id="353" r:id="rId17"/>
    <p:sldId id="349" r:id="rId18"/>
    <p:sldId id="350" r:id="rId19"/>
    <p:sldId id="352" r:id="rId20"/>
    <p:sldId id="377" r:id="rId21"/>
    <p:sldId id="369" r:id="rId22"/>
    <p:sldId id="370" r:id="rId23"/>
    <p:sldId id="357" r:id="rId24"/>
    <p:sldId id="378" r:id="rId25"/>
    <p:sldId id="333" r:id="rId26"/>
    <p:sldId id="355" r:id="rId27"/>
    <p:sldId id="379" r:id="rId28"/>
    <p:sldId id="360" r:id="rId29"/>
    <p:sldId id="371" r:id="rId30"/>
    <p:sldId id="268" r:id="rId31"/>
    <p:sldId id="278" r:id="rId32"/>
    <p:sldId id="273" r:id="rId33"/>
    <p:sldId id="380" r:id="rId34"/>
    <p:sldId id="280" r:id="rId35"/>
    <p:sldId id="282" r:id="rId36"/>
    <p:sldId id="283" r:id="rId37"/>
    <p:sldId id="361" r:id="rId38"/>
    <p:sldId id="372" r:id="rId39"/>
    <p:sldId id="309" r:id="rId40"/>
    <p:sldId id="262" r:id="rId41"/>
  </p:sldIdLst>
  <p:sldSz cx="9144000" cy="6858000" type="screen4x3"/>
  <p:notesSz cx="6858000" cy="93122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95959"/>
    <a:srgbClr val="BB9F76"/>
    <a:srgbClr val="F7AF2B"/>
    <a:srgbClr val="F7982B"/>
    <a:srgbClr val="F77A25"/>
    <a:srgbClr val="43A0CD"/>
    <a:srgbClr val="79C4C7"/>
    <a:srgbClr val="90C56A"/>
    <a:srgbClr val="60B94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876" autoAdjust="0"/>
    <p:restoredTop sz="94660"/>
  </p:normalViewPr>
  <p:slideViewPr>
    <p:cSldViewPr snapToGrid="0" snapToObjects="1">
      <p:cViewPr varScale="1">
        <p:scale>
          <a:sx n="81" d="100"/>
          <a:sy n="81" d="100"/>
        </p:scale>
        <p:origin x="1440" y="62"/>
      </p:cViewPr>
      <p:guideLst>
        <p:guide orient="horz" pos="2160"/>
        <p:guide pos="2880"/>
      </p:guideLst>
    </p:cSldViewPr>
  </p:slideViewPr>
  <p:notesTextViewPr>
    <p:cViewPr>
      <p:scale>
        <a:sx n="100" d="100"/>
        <a:sy n="100" d="100"/>
      </p:scale>
      <p:origin x="0" y="0"/>
    </p:cViewPr>
  </p:notesTextViewPr>
  <p:sorterViewPr>
    <p:cViewPr>
      <p:scale>
        <a:sx n="33" d="100"/>
        <a:sy n="33" d="100"/>
      </p:scale>
      <p:origin x="0" y="-237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44C09C7-17AC-4A88-97AA-718F4188CE08}" type="doc">
      <dgm:prSet loTypeId="urn:microsoft.com/office/officeart/2005/8/layout/default" loCatId="list" qsTypeId="urn:microsoft.com/office/officeart/2005/8/quickstyle/simple3" qsCatId="simple" csTypeId="urn:microsoft.com/office/officeart/2005/8/colors/colorful5" csCatId="colorful" phldr="1"/>
      <dgm:spPr/>
      <dgm:t>
        <a:bodyPr/>
        <a:lstStyle/>
        <a:p>
          <a:endParaRPr lang="en-US"/>
        </a:p>
      </dgm:t>
    </dgm:pt>
    <dgm:pt modelId="{927415AB-73DA-4C5A-AAC5-9B7735B0663B}">
      <dgm:prSet phldrT="[Text]" custT="1"/>
      <dgm:spPr/>
      <dgm:t>
        <a:bodyPr/>
        <a:lstStyle/>
        <a:p>
          <a:pPr>
            <a:buFont typeface="Arial" panose="020B0604020202020204" pitchFamily="34" charset="0"/>
            <a:buChar char="•"/>
          </a:pPr>
          <a:r>
            <a:rPr lang="en-US" sz="1600" b="1" dirty="0"/>
            <a:t>Provide a definition for “languages other than English that are present to a significant extent in the participating student population</a:t>
          </a:r>
        </a:p>
      </dgm:t>
    </dgm:pt>
    <dgm:pt modelId="{36B08195-2A6D-4E18-9FE8-36B4331C7385}" type="parTrans" cxnId="{4B4C669F-306D-4D8F-932E-8303514D1FC7}">
      <dgm:prSet/>
      <dgm:spPr/>
      <dgm:t>
        <a:bodyPr/>
        <a:lstStyle/>
        <a:p>
          <a:endParaRPr lang="en-US"/>
        </a:p>
      </dgm:t>
    </dgm:pt>
    <dgm:pt modelId="{62C2BD35-3202-4E8A-B726-E5893F9CA720}" type="sibTrans" cxnId="{4B4C669F-306D-4D8F-932E-8303514D1FC7}">
      <dgm:prSet/>
      <dgm:spPr/>
      <dgm:t>
        <a:bodyPr/>
        <a:lstStyle/>
        <a:p>
          <a:endParaRPr lang="en-US"/>
        </a:p>
      </dgm:t>
    </dgm:pt>
    <dgm:pt modelId="{A2A5B8F5-E0E5-40CA-A041-E58181F24F14}">
      <dgm:prSet phldrT="[Text]" custT="1"/>
      <dgm:spPr/>
      <dgm:t>
        <a:bodyPr/>
        <a:lstStyle/>
        <a:p>
          <a:r>
            <a:rPr lang="en-US" sz="1600" b="1" dirty="0"/>
            <a:t>Identify specific languages that meet that definition</a:t>
          </a:r>
        </a:p>
      </dgm:t>
    </dgm:pt>
    <dgm:pt modelId="{F53C9EE2-B8B5-469B-9EDB-9D88770AD3F0}" type="parTrans" cxnId="{D9F7E100-C978-4132-BC9E-D5719AA7AFD4}">
      <dgm:prSet/>
      <dgm:spPr/>
      <dgm:t>
        <a:bodyPr/>
        <a:lstStyle/>
        <a:p>
          <a:endParaRPr lang="en-US"/>
        </a:p>
      </dgm:t>
    </dgm:pt>
    <dgm:pt modelId="{A4B1B01A-63F8-4B17-96C1-99942160A7BD}" type="sibTrans" cxnId="{D9F7E100-C978-4132-BC9E-D5719AA7AFD4}">
      <dgm:prSet/>
      <dgm:spPr/>
      <dgm:t>
        <a:bodyPr/>
        <a:lstStyle/>
        <a:p>
          <a:endParaRPr lang="en-US"/>
        </a:p>
      </dgm:t>
    </dgm:pt>
    <dgm:pt modelId="{7DFD4E3F-3987-4F46-8307-0CC684E8922C}">
      <dgm:prSet phldrT="[Text]" custT="1"/>
      <dgm:spPr/>
      <dgm:t>
        <a:bodyPr/>
        <a:lstStyle/>
        <a:p>
          <a:r>
            <a:rPr lang="en-US" sz="1600" b="1" dirty="0"/>
            <a:t>Identify existing native language assessments in the state and specify the grades and content areas for which those assessments are available</a:t>
          </a:r>
        </a:p>
      </dgm:t>
    </dgm:pt>
    <dgm:pt modelId="{AD569EE2-B389-48F8-996D-7AF58F38CA93}" type="parTrans" cxnId="{03B6D6F0-CC96-4DC2-BD50-56DC4AFB4FC6}">
      <dgm:prSet/>
      <dgm:spPr/>
      <dgm:t>
        <a:bodyPr/>
        <a:lstStyle/>
        <a:p>
          <a:endParaRPr lang="en-US"/>
        </a:p>
      </dgm:t>
    </dgm:pt>
    <dgm:pt modelId="{D59D6F87-CA3E-4F07-8B1D-F5B47644E3CC}" type="sibTrans" cxnId="{03B6D6F0-CC96-4DC2-BD50-56DC4AFB4FC6}">
      <dgm:prSet/>
      <dgm:spPr/>
      <dgm:t>
        <a:bodyPr/>
        <a:lstStyle/>
        <a:p>
          <a:endParaRPr lang="en-US"/>
        </a:p>
      </dgm:t>
    </dgm:pt>
    <dgm:pt modelId="{07AE5674-5798-462B-9EC3-A6A91CEA49DE}">
      <dgm:prSet phldrT="[Text]" custT="1"/>
      <dgm:spPr/>
      <dgm:t>
        <a:bodyPr/>
        <a:lstStyle/>
        <a:p>
          <a:pPr>
            <a:spcAft>
              <a:spcPts val="0"/>
            </a:spcAft>
          </a:pPr>
          <a:r>
            <a:rPr lang="en-US" sz="1600" b="1" dirty="0"/>
            <a:t>Identify languages other than English for which annual academic assessments are unavailable and are needed</a:t>
          </a:r>
        </a:p>
      </dgm:t>
    </dgm:pt>
    <dgm:pt modelId="{856D6C83-632E-444F-98E7-1E27B6FCE7F3}" type="parTrans" cxnId="{A0452440-FE6F-4AA0-866F-359286345B98}">
      <dgm:prSet/>
      <dgm:spPr/>
      <dgm:t>
        <a:bodyPr/>
        <a:lstStyle/>
        <a:p>
          <a:endParaRPr lang="en-US"/>
        </a:p>
      </dgm:t>
    </dgm:pt>
    <dgm:pt modelId="{58017782-897E-469D-B520-AF499919FBF5}" type="sibTrans" cxnId="{A0452440-FE6F-4AA0-866F-359286345B98}">
      <dgm:prSet/>
      <dgm:spPr/>
      <dgm:t>
        <a:bodyPr/>
        <a:lstStyle/>
        <a:p>
          <a:endParaRPr lang="en-US"/>
        </a:p>
      </dgm:t>
    </dgm:pt>
    <dgm:pt modelId="{16508C72-1B2D-43A6-96CC-5E3ADDD43A3B}">
      <dgm:prSet phldrT="[Text]" custT="1"/>
      <dgm:spPr/>
      <dgm:t>
        <a:bodyPr/>
        <a:lstStyle/>
        <a:p>
          <a:pPr>
            <a:buFont typeface="Arial" panose="020B0604020202020204" pitchFamily="34" charset="0"/>
            <a:buChar char="•"/>
          </a:pPr>
          <a:r>
            <a:rPr lang="en-US" sz="1500" b="1" dirty="0"/>
            <a:t>Describe how the state will make every effort to develop annual academic assessments in native languages that are present to a significant extent in the state’s participating student population (or explain why the state is unable to develop such assessments despite having made every effort)</a:t>
          </a:r>
        </a:p>
      </dgm:t>
    </dgm:pt>
    <dgm:pt modelId="{BB9070E7-4BF7-4E2C-BDFD-ED021C12473C}" type="parTrans" cxnId="{2E7173E3-66E0-44CC-8196-AAA4AC10087B}">
      <dgm:prSet/>
      <dgm:spPr/>
      <dgm:t>
        <a:bodyPr/>
        <a:lstStyle/>
        <a:p>
          <a:endParaRPr lang="en-US"/>
        </a:p>
      </dgm:t>
    </dgm:pt>
    <dgm:pt modelId="{D296767A-0B70-4393-8BCB-6BCC791715FB}" type="sibTrans" cxnId="{2E7173E3-66E0-44CC-8196-AAA4AC10087B}">
      <dgm:prSet/>
      <dgm:spPr/>
      <dgm:t>
        <a:bodyPr/>
        <a:lstStyle/>
        <a:p>
          <a:endParaRPr lang="en-US"/>
        </a:p>
      </dgm:t>
    </dgm:pt>
    <dgm:pt modelId="{14EED159-B282-4511-8909-704AB8DF5C59}" type="pres">
      <dgm:prSet presAssocID="{444C09C7-17AC-4A88-97AA-718F4188CE08}" presName="diagram" presStyleCnt="0">
        <dgm:presLayoutVars>
          <dgm:dir/>
          <dgm:resizeHandles val="exact"/>
        </dgm:presLayoutVars>
      </dgm:prSet>
      <dgm:spPr/>
    </dgm:pt>
    <dgm:pt modelId="{1FF398FB-9D74-4A01-AFCD-4BD115B2C677}" type="pres">
      <dgm:prSet presAssocID="{927415AB-73DA-4C5A-AAC5-9B7735B0663B}" presName="node" presStyleLbl="node1" presStyleIdx="0" presStyleCnt="5" custLinFactNeighborX="-47272" custLinFactNeighborY="31049">
        <dgm:presLayoutVars>
          <dgm:bulletEnabled val="1"/>
        </dgm:presLayoutVars>
      </dgm:prSet>
      <dgm:spPr/>
    </dgm:pt>
    <dgm:pt modelId="{3CAAA276-6256-4F0B-B875-06E42CB0CDF2}" type="pres">
      <dgm:prSet presAssocID="{62C2BD35-3202-4E8A-B726-E5893F9CA720}" presName="sibTrans" presStyleCnt="0"/>
      <dgm:spPr/>
    </dgm:pt>
    <dgm:pt modelId="{651817D6-2FB3-4EEE-8E92-8BC885A72F72}" type="pres">
      <dgm:prSet presAssocID="{A2A5B8F5-E0E5-40CA-A041-E58181F24F14}" presName="node" presStyleLbl="node1" presStyleIdx="1" presStyleCnt="5" custLinFactNeighborX="-53278" custLinFactNeighborY="31049">
        <dgm:presLayoutVars>
          <dgm:bulletEnabled val="1"/>
        </dgm:presLayoutVars>
      </dgm:prSet>
      <dgm:spPr/>
    </dgm:pt>
    <dgm:pt modelId="{DFBA9098-BC85-41E3-B219-886E915AB64C}" type="pres">
      <dgm:prSet presAssocID="{A4B1B01A-63F8-4B17-96C1-99942160A7BD}" presName="sibTrans" presStyleCnt="0"/>
      <dgm:spPr/>
    </dgm:pt>
    <dgm:pt modelId="{3465F1DC-0B7D-4A86-BB52-F7864DFB8D42}" type="pres">
      <dgm:prSet presAssocID="{7DFD4E3F-3987-4F46-8307-0CC684E8922C}" presName="node" presStyleLbl="node1" presStyleIdx="2" presStyleCnt="5" custLinFactX="62781" custLinFactNeighborX="100000" custLinFactNeighborY="-85618">
        <dgm:presLayoutVars>
          <dgm:bulletEnabled val="1"/>
        </dgm:presLayoutVars>
      </dgm:prSet>
      <dgm:spPr/>
    </dgm:pt>
    <dgm:pt modelId="{96533AAF-B24D-434F-ACDF-86C9558D1E70}" type="pres">
      <dgm:prSet presAssocID="{D59D6F87-CA3E-4F07-8B1D-F5B47644E3CC}" presName="sibTrans" presStyleCnt="0"/>
      <dgm:spPr/>
    </dgm:pt>
    <dgm:pt modelId="{A6189386-C76B-43A0-AF72-3462AA1877FC}" type="pres">
      <dgm:prSet presAssocID="{07AE5674-5798-462B-9EC3-A6A91CEA49DE}" presName="node" presStyleLbl="node1" presStyleIdx="3" presStyleCnt="5" custLinFactX="-34298" custLinFactNeighborX="-100000" custLinFactNeighborY="25786">
        <dgm:presLayoutVars>
          <dgm:bulletEnabled val="1"/>
        </dgm:presLayoutVars>
      </dgm:prSet>
      <dgm:spPr/>
    </dgm:pt>
    <dgm:pt modelId="{C653867F-4108-42BF-87B2-7D3A77EFDA6D}" type="pres">
      <dgm:prSet presAssocID="{58017782-897E-469D-B520-AF499919FBF5}" presName="sibTrans" presStyleCnt="0"/>
      <dgm:spPr/>
    </dgm:pt>
    <dgm:pt modelId="{088162AA-D3E2-4B5F-87DD-08AB1830654B}" type="pres">
      <dgm:prSet presAssocID="{16508C72-1B2D-43A6-96CC-5E3ADDD43A3B}" presName="node" presStyleLbl="node1" presStyleIdx="4" presStyleCnt="5" custScaleX="158608" custLinFactNeighborX="66146" custLinFactNeighborY="-90881">
        <dgm:presLayoutVars>
          <dgm:bulletEnabled val="1"/>
        </dgm:presLayoutVars>
      </dgm:prSet>
      <dgm:spPr/>
    </dgm:pt>
  </dgm:ptLst>
  <dgm:cxnLst>
    <dgm:cxn modelId="{D9F7E100-C978-4132-BC9E-D5719AA7AFD4}" srcId="{444C09C7-17AC-4A88-97AA-718F4188CE08}" destId="{A2A5B8F5-E0E5-40CA-A041-E58181F24F14}" srcOrd="1" destOrd="0" parTransId="{F53C9EE2-B8B5-469B-9EDB-9D88770AD3F0}" sibTransId="{A4B1B01A-63F8-4B17-96C1-99942160A7BD}"/>
    <dgm:cxn modelId="{A0452440-FE6F-4AA0-866F-359286345B98}" srcId="{444C09C7-17AC-4A88-97AA-718F4188CE08}" destId="{07AE5674-5798-462B-9EC3-A6A91CEA49DE}" srcOrd="3" destOrd="0" parTransId="{856D6C83-632E-444F-98E7-1E27B6FCE7F3}" sibTransId="{58017782-897E-469D-B520-AF499919FBF5}"/>
    <dgm:cxn modelId="{9F1E4E43-7918-4EC7-95A7-AA7675E06B16}" type="presOf" srcId="{444C09C7-17AC-4A88-97AA-718F4188CE08}" destId="{14EED159-B282-4511-8909-704AB8DF5C59}" srcOrd="0" destOrd="0" presId="urn:microsoft.com/office/officeart/2005/8/layout/default"/>
    <dgm:cxn modelId="{87114849-30DA-4665-9C14-BF6DE4500C2B}" type="presOf" srcId="{16508C72-1B2D-43A6-96CC-5E3ADDD43A3B}" destId="{088162AA-D3E2-4B5F-87DD-08AB1830654B}" srcOrd="0" destOrd="0" presId="urn:microsoft.com/office/officeart/2005/8/layout/default"/>
    <dgm:cxn modelId="{75B54F86-53CF-47BA-865A-700BC8BE734F}" type="presOf" srcId="{A2A5B8F5-E0E5-40CA-A041-E58181F24F14}" destId="{651817D6-2FB3-4EEE-8E92-8BC885A72F72}" srcOrd="0" destOrd="0" presId="urn:microsoft.com/office/officeart/2005/8/layout/default"/>
    <dgm:cxn modelId="{4B4C669F-306D-4D8F-932E-8303514D1FC7}" srcId="{444C09C7-17AC-4A88-97AA-718F4188CE08}" destId="{927415AB-73DA-4C5A-AAC5-9B7735B0663B}" srcOrd="0" destOrd="0" parTransId="{36B08195-2A6D-4E18-9FE8-36B4331C7385}" sibTransId="{62C2BD35-3202-4E8A-B726-E5893F9CA720}"/>
    <dgm:cxn modelId="{B25891B1-2386-4579-A8FC-FB293F03DA8E}" type="presOf" srcId="{07AE5674-5798-462B-9EC3-A6A91CEA49DE}" destId="{A6189386-C76B-43A0-AF72-3462AA1877FC}" srcOrd="0" destOrd="0" presId="urn:microsoft.com/office/officeart/2005/8/layout/default"/>
    <dgm:cxn modelId="{4C222BD1-0B19-40EF-832B-2B7084199E45}" type="presOf" srcId="{927415AB-73DA-4C5A-AAC5-9B7735B0663B}" destId="{1FF398FB-9D74-4A01-AFCD-4BD115B2C677}" srcOrd="0" destOrd="0" presId="urn:microsoft.com/office/officeart/2005/8/layout/default"/>
    <dgm:cxn modelId="{EF9266D5-DA28-4B9B-ABCB-1BF29B014943}" type="presOf" srcId="{7DFD4E3F-3987-4F46-8307-0CC684E8922C}" destId="{3465F1DC-0B7D-4A86-BB52-F7864DFB8D42}" srcOrd="0" destOrd="0" presId="urn:microsoft.com/office/officeart/2005/8/layout/default"/>
    <dgm:cxn modelId="{2E7173E3-66E0-44CC-8196-AAA4AC10087B}" srcId="{444C09C7-17AC-4A88-97AA-718F4188CE08}" destId="{16508C72-1B2D-43A6-96CC-5E3ADDD43A3B}" srcOrd="4" destOrd="0" parTransId="{BB9070E7-4BF7-4E2C-BDFD-ED021C12473C}" sibTransId="{D296767A-0B70-4393-8BCB-6BCC791715FB}"/>
    <dgm:cxn modelId="{03B6D6F0-CC96-4DC2-BD50-56DC4AFB4FC6}" srcId="{444C09C7-17AC-4A88-97AA-718F4188CE08}" destId="{7DFD4E3F-3987-4F46-8307-0CC684E8922C}" srcOrd="2" destOrd="0" parTransId="{AD569EE2-B389-48F8-996D-7AF58F38CA93}" sibTransId="{D59D6F87-CA3E-4F07-8B1D-F5B47644E3CC}"/>
    <dgm:cxn modelId="{D84190F3-C360-4E10-8CD3-56DD49F2C2E8}" type="presParOf" srcId="{14EED159-B282-4511-8909-704AB8DF5C59}" destId="{1FF398FB-9D74-4A01-AFCD-4BD115B2C677}" srcOrd="0" destOrd="0" presId="urn:microsoft.com/office/officeart/2005/8/layout/default"/>
    <dgm:cxn modelId="{988FAA9E-2AAF-4E4D-8EC2-8E2C016562B1}" type="presParOf" srcId="{14EED159-B282-4511-8909-704AB8DF5C59}" destId="{3CAAA276-6256-4F0B-B875-06E42CB0CDF2}" srcOrd="1" destOrd="0" presId="urn:microsoft.com/office/officeart/2005/8/layout/default"/>
    <dgm:cxn modelId="{F4AF05D1-BC8B-4008-821F-3AD812C9AB66}" type="presParOf" srcId="{14EED159-B282-4511-8909-704AB8DF5C59}" destId="{651817D6-2FB3-4EEE-8E92-8BC885A72F72}" srcOrd="2" destOrd="0" presId="urn:microsoft.com/office/officeart/2005/8/layout/default"/>
    <dgm:cxn modelId="{7827CC22-3BD5-4C20-86CA-7B7C2D8D3202}" type="presParOf" srcId="{14EED159-B282-4511-8909-704AB8DF5C59}" destId="{DFBA9098-BC85-41E3-B219-886E915AB64C}" srcOrd="3" destOrd="0" presId="urn:microsoft.com/office/officeart/2005/8/layout/default"/>
    <dgm:cxn modelId="{8A820945-1B2E-4A74-9643-BD0F908EB30B}" type="presParOf" srcId="{14EED159-B282-4511-8909-704AB8DF5C59}" destId="{3465F1DC-0B7D-4A86-BB52-F7864DFB8D42}" srcOrd="4" destOrd="0" presId="urn:microsoft.com/office/officeart/2005/8/layout/default"/>
    <dgm:cxn modelId="{66EBCE96-50B2-47A6-98B9-FD784DAD5094}" type="presParOf" srcId="{14EED159-B282-4511-8909-704AB8DF5C59}" destId="{96533AAF-B24D-434F-ACDF-86C9558D1E70}" srcOrd="5" destOrd="0" presId="urn:microsoft.com/office/officeart/2005/8/layout/default"/>
    <dgm:cxn modelId="{5032BF38-C609-468B-97A0-58C6F22909D3}" type="presParOf" srcId="{14EED159-B282-4511-8909-704AB8DF5C59}" destId="{A6189386-C76B-43A0-AF72-3462AA1877FC}" srcOrd="6" destOrd="0" presId="urn:microsoft.com/office/officeart/2005/8/layout/default"/>
    <dgm:cxn modelId="{7ABE392E-996F-44AE-8721-55422F928BE5}" type="presParOf" srcId="{14EED159-B282-4511-8909-704AB8DF5C59}" destId="{C653867F-4108-42BF-87B2-7D3A77EFDA6D}" srcOrd="7" destOrd="0" presId="urn:microsoft.com/office/officeart/2005/8/layout/default"/>
    <dgm:cxn modelId="{DD028A82-E976-43B6-809E-22A028C42F3E}" type="presParOf" srcId="{14EED159-B282-4511-8909-704AB8DF5C59}" destId="{088162AA-D3E2-4B5F-87DD-08AB1830654B}"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F398FB-9D74-4A01-AFCD-4BD115B2C677}">
      <dsp:nvSpPr>
        <dsp:cNvPr id="0" name=""/>
        <dsp:cNvSpPr/>
      </dsp:nvSpPr>
      <dsp:spPr>
        <a:xfrm>
          <a:off x="144322" y="491175"/>
          <a:ext cx="2619657" cy="1571794"/>
        </a:xfrm>
        <a:prstGeom prst="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Font typeface="Arial" panose="020B0604020202020204" pitchFamily="34" charset="0"/>
            <a:buNone/>
          </a:pPr>
          <a:r>
            <a:rPr lang="en-US" sz="1600" b="1" kern="1200" dirty="0"/>
            <a:t>Provide a definition for “languages other than English that are present to a significant extent in the participating student population</a:t>
          </a:r>
        </a:p>
      </dsp:txBody>
      <dsp:txXfrm>
        <a:off x="144322" y="491175"/>
        <a:ext cx="2619657" cy="1571794"/>
      </dsp:txXfrm>
    </dsp:sp>
    <dsp:sp modelId="{651817D6-2FB3-4EEE-8E92-8BC885A72F72}">
      <dsp:nvSpPr>
        <dsp:cNvPr id="0" name=""/>
        <dsp:cNvSpPr/>
      </dsp:nvSpPr>
      <dsp:spPr>
        <a:xfrm>
          <a:off x="2868608" y="491175"/>
          <a:ext cx="2619657" cy="1571794"/>
        </a:xfrm>
        <a:prstGeom prst="rect">
          <a:avLst/>
        </a:prstGeom>
        <a:gradFill rotWithShape="0">
          <a:gsLst>
            <a:gs pos="0">
              <a:schemeClr val="accent5">
                <a:hueOff val="-2483469"/>
                <a:satOff val="9953"/>
                <a:lumOff val="2157"/>
                <a:alphaOff val="0"/>
                <a:tint val="50000"/>
                <a:satMod val="300000"/>
              </a:schemeClr>
            </a:gs>
            <a:gs pos="35000">
              <a:schemeClr val="accent5">
                <a:hueOff val="-2483469"/>
                <a:satOff val="9953"/>
                <a:lumOff val="2157"/>
                <a:alphaOff val="0"/>
                <a:tint val="37000"/>
                <a:satMod val="300000"/>
              </a:schemeClr>
            </a:gs>
            <a:gs pos="100000">
              <a:schemeClr val="accent5">
                <a:hueOff val="-2483469"/>
                <a:satOff val="9953"/>
                <a:lumOff val="2157"/>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t>Identify specific languages that meet that definition</a:t>
          </a:r>
        </a:p>
      </dsp:txBody>
      <dsp:txXfrm>
        <a:off x="2868608" y="491175"/>
        <a:ext cx="2619657" cy="1571794"/>
      </dsp:txXfrm>
    </dsp:sp>
    <dsp:sp modelId="{3465F1DC-0B7D-4A86-BB52-F7864DFB8D42}">
      <dsp:nvSpPr>
        <dsp:cNvPr id="0" name=""/>
        <dsp:cNvSpPr/>
      </dsp:nvSpPr>
      <dsp:spPr>
        <a:xfrm>
          <a:off x="5646991" y="491169"/>
          <a:ext cx="2619657" cy="1571794"/>
        </a:xfrm>
        <a:prstGeom prst="rect">
          <a:avLst/>
        </a:prstGeom>
        <a:gradFill rotWithShape="0">
          <a:gsLst>
            <a:gs pos="0">
              <a:schemeClr val="accent5">
                <a:hueOff val="-4966938"/>
                <a:satOff val="19906"/>
                <a:lumOff val="4314"/>
                <a:alphaOff val="0"/>
                <a:tint val="50000"/>
                <a:satMod val="300000"/>
              </a:schemeClr>
            </a:gs>
            <a:gs pos="35000">
              <a:schemeClr val="accent5">
                <a:hueOff val="-4966938"/>
                <a:satOff val="19906"/>
                <a:lumOff val="4314"/>
                <a:alphaOff val="0"/>
                <a:tint val="37000"/>
                <a:satMod val="300000"/>
              </a:schemeClr>
            </a:gs>
            <a:gs pos="100000">
              <a:schemeClr val="accent5">
                <a:hueOff val="-4966938"/>
                <a:satOff val="19906"/>
                <a:lumOff val="4314"/>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t>Identify existing native language assessments in the state and specify the grades and content areas for which those assessments are available</a:t>
          </a:r>
        </a:p>
      </dsp:txBody>
      <dsp:txXfrm>
        <a:off x="5646991" y="491169"/>
        <a:ext cx="2619657" cy="1571794"/>
      </dsp:txXfrm>
    </dsp:sp>
    <dsp:sp modelId="{A6189386-C76B-43A0-AF72-3462AA1877FC}">
      <dsp:nvSpPr>
        <dsp:cNvPr id="0" name=""/>
        <dsp:cNvSpPr/>
      </dsp:nvSpPr>
      <dsp:spPr>
        <a:xfrm>
          <a:off x="746162" y="2242211"/>
          <a:ext cx="2619657" cy="1571794"/>
        </a:xfrm>
        <a:prstGeom prst="rect">
          <a:avLst/>
        </a:prstGeom>
        <a:gradFill rotWithShape="0">
          <a:gsLst>
            <a:gs pos="0">
              <a:schemeClr val="accent5">
                <a:hueOff val="-7450407"/>
                <a:satOff val="29858"/>
                <a:lumOff val="6471"/>
                <a:alphaOff val="0"/>
                <a:tint val="50000"/>
                <a:satMod val="300000"/>
              </a:schemeClr>
            </a:gs>
            <a:gs pos="35000">
              <a:schemeClr val="accent5">
                <a:hueOff val="-7450407"/>
                <a:satOff val="29858"/>
                <a:lumOff val="6471"/>
                <a:alphaOff val="0"/>
                <a:tint val="37000"/>
                <a:satMod val="300000"/>
              </a:schemeClr>
            </a:gs>
            <a:gs pos="100000">
              <a:schemeClr val="accent5">
                <a:hueOff val="-7450407"/>
                <a:satOff val="29858"/>
                <a:lumOff val="6471"/>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ts val="0"/>
            </a:spcAft>
            <a:buNone/>
          </a:pPr>
          <a:r>
            <a:rPr lang="en-US" sz="1600" b="1" kern="1200" dirty="0"/>
            <a:t>Identify languages other than English for which annual academic assessments are unavailable and are needed</a:t>
          </a:r>
        </a:p>
      </dsp:txBody>
      <dsp:txXfrm>
        <a:off x="746162" y="2242211"/>
        <a:ext cx="2619657" cy="1571794"/>
      </dsp:txXfrm>
    </dsp:sp>
    <dsp:sp modelId="{088162AA-D3E2-4B5F-87DD-08AB1830654B}">
      <dsp:nvSpPr>
        <dsp:cNvPr id="0" name=""/>
        <dsp:cNvSpPr/>
      </dsp:nvSpPr>
      <dsp:spPr>
        <a:xfrm>
          <a:off x="3788632" y="2242206"/>
          <a:ext cx="4154986" cy="1571794"/>
        </a:xfrm>
        <a:prstGeom prst="rect">
          <a:avLst/>
        </a:prstGeom>
        <a:gradFill rotWithShape="0">
          <a:gsLst>
            <a:gs pos="0">
              <a:schemeClr val="accent5">
                <a:hueOff val="-9933876"/>
                <a:satOff val="39811"/>
                <a:lumOff val="8628"/>
                <a:alphaOff val="0"/>
                <a:tint val="50000"/>
                <a:satMod val="300000"/>
              </a:schemeClr>
            </a:gs>
            <a:gs pos="35000">
              <a:schemeClr val="accent5">
                <a:hueOff val="-9933876"/>
                <a:satOff val="39811"/>
                <a:lumOff val="8628"/>
                <a:alphaOff val="0"/>
                <a:tint val="37000"/>
                <a:satMod val="300000"/>
              </a:schemeClr>
            </a:gs>
            <a:gs pos="100000">
              <a:schemeClr val="accent5">
                <a:hueOff val="-9933876"/>
                <a:satOff val="39811"/>
                <a:lumOff val="862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Font typeface="Arial" panose="020B0604020202020204" pitchFamily="34" charset="0"/>
            <a:buNone/>
          </a:pPr>
          <a:r>
            <a:rPr lang="en-US" sz="1500" b="1" kern="1200" dirty="0"/>
            <a:t>Describe how the state will make every effort to develop annual academic assessments in native languages that are present to a significant extent in the state’s participating student population (or explain why the state is unable to develop such assessments despite having made every effort)</a:t>
          </a:r>
        </a:p>
      </dsp:txBody>
      <dsp:txXfrm>
        <a:off x="3788632" y="2242206"/>
        <a:ext cx="4154986" cy="1571794"/>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14"/>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65614"/>
          </a:xfrm>
          <a:prstGeom prst="rect">
            <a:avLst/>
          </a:prstGeom>
        </p:spPr>
        <p:txBody>
          <a:bodyPr vert="horz" lIns="91440" tIns="45720" rIns="91440" bIns="45720" rtlCol="0"/>
          <a:lstStyle>
            <a:lvl1pPr algn="r">
              <a:defRPr sz="1200"/>
            </a:lvl1pPr>
          </a:lstStyle>
          <a:p>
            <a:fld id="{3DAB59C2-384C-B045-A76C-501F2C62D8D4}" type="datetimeFigureOut">
              <a:rPr lang="en-US" smtClean="0"/>
              <a:pPr/>
              <a:t>9/4/2019</a:t>
            </a:fld>
            <a:endParaRPr lang="en-US" dirty="0"/>
          </a:p>
        </p:txBody>
      </p:sp>
      <p:sp>
        <p:nvSpPr>
          <p:cNvPr id="4" name="Footer Placeholder 3"/>
          <p:cNvSpPr>
            <a:spLocks noGrp="1"/>
          </p:cNvSpPr>
          <p:nvPr>
            <p:ph type="ftr" sz="quarter" idx="2"/>
          </p:nvPr>
        </p:nvSpPr>
        <p:spPr>
          <a:xfrm>
            <a:off x="0" y="8845045"/>
            <a:ext cx="2971800" cy="465614"/>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45045"/>
            <a:ext cx="2971800" cy="465614"/>
          </a:xfrm>
          <a:prstGeom prst="rect">
            <a:avLst/>
          </a:prstGeom>
        </p:spPr>
        <p:txBody>
          <a:bodyPr vert="horz" lIns="91440" tIns="45720" rIns="91440" bIns="45720" rtlCol="0" anchor="b"/>
          <a:lstStyle>
            <a:lvl1pPr algn="r">
              <a:defRPr sz="1200"/>
            </a:lvl1pPr>
          </a:lstStyle>
          <a:p>
            <a:fld id="{C6151BEC-F5A9-EA4E-BDA7-6DB6A6F618D9}" type="slidenum">
              <a:rPr lang="en-US" smtClean="0"/>
              <a:pPr/>
              <a:t>‹#›</a:t>
            </a:fld>
            <a:endParaRPr lang="en-US" dirty="0"/>
          </a:p>
        </p:txBody>
      </p:sp>
    </p:spTree>
    <p:extLst>
      <p:ext uri="{BB962C8B-B14F-4D97-AF65-F5344CB8AC3E}">
        <p14:creationId xmlns:p14="http://schemas.microsoft.com/office/powerpoint/2010/main" val="298453967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14"/>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5614"/>
          </a:xfrm>
          <a:prstGeom prst="rect">
            <a:avLst/>
          </a:prstGeom>
        </p:spPr>
        <p:txBody>
          <a:bodyPr vert="horz" lIns="91440" tIns="45720" rIns="91440" bIns="45720" rtlCol="0"/>
          <a:lstStyle>
            <a:lvl1pPr algn="r">
              <a:defRPr sz="1200"/>
            </a:lvl1pPr>
          </a:lstStyle>
          <a:p>
            <a:fld id="{A0D135C1-AFF4-9F4C-A858-EE738F94C4D0}" type="datetimeFigureOut">
              <a:rPr lang="en-US" smtClean="0"/>
              <a:pPr/>
              <a:t>9/4/2019</a:t>
            </a:fld>
            <a:endParaRPr lang="en-US" dirty="0"/>
          </a:p>
        </p:txBody>
      </p:sp>
      <p:sp>
        <p:nvSpPr>
          <p:cNvPr id="4" name="Slide Image Placeholder 3"/>
          <p:cNvSpPr>
            <a:spLocks noGrp="1" noRot="1" noChangeAspect="1"/>
          </p:cNvSpPr>
          <p:nvPr>
            <p:ph type="sldImg" idx="2"/>
          </p:nvPr>
        </p:nvSpPr>
        <p:spPr>
          <a:xfrm>
            <a:off x="1101725" y="698500"/>
            <a:ext cx="4654550" cy="34925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23331"/>
            <a:ext cx="5486400" cy="419052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5045"/>
            <a:ext cx="2971800" cy="465614"/>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45045"/>
            <a:ext cx="2971800" cy="465614"/>
          </a:xfrm>
          <a:prstGeom prst="rect">
            <a:avLst/>
          </a:prstGeom>
        </p:spPr>
        <p:txBody>
          <a:bodyPr vert="horz" lIns="91440" tIns="45720" rIns="91440" bIns="45720" rtlCol="0" anchor="b"/>
          <a:lstStyle>
            <a:lvl1pPr algn="r">
              <a:defRPr sz="1200"/>
            </a:lvl1pPr>
          </a:lstStyle>
          <a:p>
            <a:fld id="{67B87B56-6694-AF47-8B20-75ADA005EE15}" type="slidenum">
              <a:rPr lang="en-US" smtClean="0"/>
              <a:pPr/>
              <a:t>‹#›</a:t>
            </a:fld>
            <a:endParaRPr lang="en-US" dirty="0"/>
          </a:p>
        </p:txBody>
      </p:sp>
    </p:spTree>
    <p:extLst>
      <p:ext uri="{BB962C8B-B14F-4D97-AF65-F5344CB8AC3E}">
        <p14:creationId xmlns:p14="http://schemas.microsoft.com/office/powerpoint/2010/main" val="3859188287"/>
      </p:ext>
    </p:extLst>
  </p:cSld>
  <p:clrMap bg1="lt1" tx1="dk1" bg2="lt2" tx2="dk2" accent1="accent1" accent2="accent2" accent3="accent3" accent4="accent4" accent5="accent5" accent6="accent6" hlink="hlink" folHlink="folHlink"/>
  <p:hf sldNum="0"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6619230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398584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145964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9911586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2470464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378962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833405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371531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7845330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9834235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9655524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3053720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7763425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78831545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88010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4490061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0845575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708099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5180435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867671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2017950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778278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lide 1 Line Header">
    <p:spTree>
      <p:nvGrpSpPr>
        <p:cNvPr id="1" name=""/>
        <p:cNvGrpSpPr/>
        <p:nvPr/>
      </p:nvGrpSpPr>
      <p:grpSpPr>
        <a:xfrm>
          <a:off x="0" y="0"/>
          <a:ext cx="0" cy="0"/>
          <a:chOff x="0" y="0"/>
          <a:chExt cx="0" cy="0"/>
        </a:xfrm>
      </p:grpSpPr>
      <p:sp>
        <p:nvSpPr>
          <p:cNvPr id="4" name="Text Placeholder 2"/>
          <p:cNvSpPr>
            <a:spLocks noGrp="1"/>
          </p:cNvSpPr>
          <p:nvPr>
            <p:ph type="body" sz="quarter" idx="10" hasCustomPrompt="1"/>
          </p:nvPr>
        </p:nvSpPr>
        <p:spPr>
          <a:xfrm>
            <a:off x="523240" y="340360"/>
            <a:ext cx="7442200" cy="660400"/>
          </a:xfrm>
          <a:prstGeom prst="rect">
            <a:avLst/>
          </a:prstGeom>
        </p:spPr>
        <p:txBody>
          <a:bodyPr vert="horz"/>
          <a:lstStyle>
            <a:lvl1pPr marL="0" indent="0">
              <a:buNone/>
              <a:defRPr b="1" baseline="0">
                <a:solidFill>
                  <a:schemeClr val="tx1">
                    <a:lumMod val="65000"/>
                    <a:lumOff val="35000"/>
                  </a:schemeClr>
                </a:solidFill>
                <a:latin typeface="Helvetica"/>
                <a:cs typeface="Helvetica"/>
              </a:defRPr>
            </a:lvl1pPr>
          </a:lstStyle>
          <a:p>
            <a:pPr lvl="0"/>
            <a:r>
              <a:rPr lang="en-US" dirty="0"/>
              <a:t>Type Header Text Here</a:t>
            </a:r>
          </a:p>
        </p:txBody>
      </p:sp>
      <p:sp>
        <p:nvSpPr>
          <p:cNvPr id="2" name="Slide Number Placeholder 1">
            <a:extLst>
              <a:ext uri="{FF2B5EF4-FFF2-40B4-BE49-F238E27FC236}">
                <a16:creationId xmlns:a16="http://schemas.microsoft.com/office/drawing/2014/main" id="{1112FD4B-655E-4947-94FB-76FD447AC7CF}"/>
              </a:ext>
            </a:extLst>
          </p:cNvPr>
          <p:cNvSpPr>
            <a:spLocks noGrp="1"/>
          </p:cNvSpPr>
          <p:nvPr>
            <p:ph type="sldNum" sz="quarter" idx="11"/>
          </p:nvPr>
        </p:nvSpPr>
        <p:spPr/>
        <p:txBody>
          <a:bodyPr/>
          <a:lstStyle/>
          <a:p>
            <a:fld id="{E9110D91-6885-41B8-9182-DC3234FBD545}" type="slidenum">
              <a:rPr lang="en-US" smtClean="0"/>
              <a:t>‹#›</a:t>
            </a:fld>
            <a:endParaRPr lang="en-US" dirty="0"/>
          </a:p>
        </p:txBody>
      </p:sp>
    </p:spTree>
    <p:extLst>
      <p:ext uri="{BB962C8B-B14F-4D97-AF65-F5344CB8AC3E}">
        <p14:creationId xmlns:p14="http://schemas.microsoft.com/office/powerpoint/2010/main" val="1502781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aragraph text">
    <p:spTree>
      <p:nvGrpSpPr>
        <p:cNvPr id="1" name=""/>
        <p:cNvGrpSpPr/>
        <p:nvPr/>
      </p:nvGrpSpPr>
      <p:grpSpPr>
        <a:xfrm>
          <a:off x="0" y="0"/>
          <a:ext cx="0" cy="0"/>
          <a:chOff x="0" y="0"/>
          <a:chExt cx="0" cy="0"/>
        </a:xfrm>
      </p:grpSpPr>
      <p:sp>
        <p:nvSpPr>
          <p:cNvPr id="8" name="Text Placeholder 7"/>
          <p:cNvSpPr>
            <a:spLocks noGrp="1"/>
          </p:cNvSpPr>
          <p:nvPr>
            <p:ph type="body" sz="quarter" idx="11" hasCustomPrompt="1"/>
          </p:nvPr>
        </p:nvSpPr>
        <p:spPr>
          <a:xfrm>
            <a:off x="873760" y="1300163"/>
            <a:ext cx="7101840" cy="4125912"/>
          </a:xfrm>
          <a:prstGeom prst="rect">
            <a:avLst/>
          </a:prstGeom>
        </p:spPr>
        <p:txBody>
          <a:bodyPr vert="horz"/>
          <a:lstStyle>
            <a:lvl1pPr marL="0" indent="0">
              <a:buNone/>
              <a:defRPr sz="1800" baseline="0">
                <a:solidFill>
                  <a:srgbClr val="595959"/>
                </a:solidFill>
                <a:latin typeface="Helvetica"/>
                <a:cs typeface="Helvetica"/>
              </a:defRPr>
            </a:lvl1pPr>
          </a:lstStyle>
          <a:p>
            <a:pPr lvl="0"/>
            <a:r>
              <a:rPr lang="en-US" dirty="0"/>
              <a:t>Sample paragraph text.</a:t>
            </a:r>
          </a:p>
        </p:txBody>
      </p:sp>
      <p:sp>
        <p:nvSpPr>
          <p:cNvPr id="9" name="Text Placeholder 2"/>
          <p:cNvSpPr>
            <a:spLocks noGrp="1"/>
          </p:cNvSpPr>
          <p:nvPr>
            <p:ph type="body" sz="quarter" idx="10" hasCustomPrompt="1"/>
          </p:nvPr>
        </p:nvSpPr>
        <p:spPr>
          <a:xfrm>
            <a:off x="523240" y="340360"/>
            <a:ext cx="7442200" cy="660400"/>
          </a:xfrm>
          <a:prstGeom prst="rect">
            <a:avLst/>
          </a:prstGeom>
        </p:spPr>
        <p:txBody>
          <a:bodyPr vert="horz"/>
          <a:lstStyle>
            <a:lvl1pPr marL="0" indent="0">
              <a:buNone/>
              <a:defRPr b="1" baseline="0">
                <a:solidFill>
                  <a:schemeClr val="tx1">
                    <a:lumMod val="65000"/>
                    <a:lumOff val="35000"/>
                  </a:schemeClr>
                </a:solidFill>
                <a:latin typeface="Helvetica"/>
                <a:cs typeface="Helvetica"/>
              </a:defRPr>
            </a:lvl1pPr>
          </a:lstStyle>
          <a:p>
            <a:pPr lvl="0"/>
            <a:r>
              <a:rPr lang="en-US" dirty="0"/>
              <a:t>Type Header Text Here</a:t>
            </a:r>
          </a:p>
        </p:txBody>
      </p:sp>
      <p:sp>
        <p:nvSpPr>
          <p:cNvPr id="3" name="Slide Number Placeholder 2">
            <a:extLst>
              <a:ext uri="{FF2B5EF4-FFF2-40B4-BE49-F238E27FC236}">
                <a16:creationId xmlns:a16="http://schemas.microsoft.com/office/drawing/2014/main" id="{3D960691-107C-4E6C-89B2-6874F3B4ED8E}"/>
              </a:ext>
            </a:extLst>
          </p:cNvPr>
          <p:cNvSpPr>
            <a:spLocks noGrp="1"/>
          </p:cNvSpPr>
          <p:nvPr>
            <p:ph type="sldNum" sz="quarter" idx="12"/>
          </p:nvPr>
        </p:nvSpPr>
        <p:spPr/>
        <p:txBody>
          <a:bodyPr/>
          <a:lstStyle/>
          <a:p>
            <a:fld id="{E9110D91-6885-41B8-9182-DC3234FBD545}" type="slidenum">
              <a:rPr lang="en-US" smtClean="0"/>
              <a:t>‹#›</a:t>
            </a:fld>
            <a:endParaRPr lang="en-US" dirty="0"/>
          </a:p>
        </p:txBody>
      </p:sp>
    </p:spTree>
    <p:extLst>
      <p:ext uri="{BB962C8B-B14F-4D97-AF65-F5344CB8AC3E}">
        <p14:creationId xmlns:p14="http://schemas.microsoft.com/office/powerpoint/2010/main" val="16918968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mage + RHS bullets">
    <p:spTree>
      <p:nvGrpSpPr>
        <p:cNvPr id="1" name=""/>
        <p:cNvGrpSpPr/>
        <p:nvPr/>
      </p:nvGrpSpPr>
      <p:grpSpPr>
        <a:xfrm>
          <a:off x="0" y="0"/>
          <a:ext cx="0" cy="0"/>
          <a:chOff x="0" y="0"/>
          <a:chExt cx="0" cy="0"/>
        </a:xfrm>
      </p:grpSpPr>
      <p:sp>
        <p:nvSpPr>
          <p:cNvPr id="3" name="Rectangle 2"/>
          <p:cNvSpPr/>
          <p:nvPr userDrawn="1"/>
        </p:nvSpPr>
        <p:spPr>
          <a:xfrm>
            <a:off x="579120" y="1361440"/>
            <a:ext cx="2966720" cy="4216400"/>
          </a:xfrm>
          <a:prstGeom prst="rect">
            <a:avLst/>
          </a:prstGeom>
          <a:solidFill>
            <a:schemeClr val="bg1"/>
          </a:solidFill>
          <a:ln w="38100" cmpd="sng">
            <a:noFill/>
          </a:ln>
          <a:effectLst>
            <a:outerShdw blurRad="63500" dist="38100" dir="2700000" algn="tl" rotWithShape="0">
              <a:srgbClr val="000000">
                <a:alpha val="10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Text Placeholder 4"/>
          <p:cNvSpPr>
            <a:spLocks noGrp="1"/>
          </p:cNvSpPr>
          <p:nvPr>
            <p:ph type="body" sz="quarter" idx="10" hasCustomPrompt="1"/>
          </p:nvPr>
        </p:nvSpPr>
        <p:spPr>
          <a:xfrm>
            <a:off x="3881438" y="1362075"/>
            <a:ext cx="4764087" cy="4216400"/>
          </a:xfrm>
          <a:prstGeom prst="rect">
            <a:avLst/>
          </a:prstGeom>
        </p:spPr>
        <p:txBody>
          <a:bodyPr vert="horz"/>
          <a:lstStyle>
            <a:lvl1pPr marL="342900" marR="0" indent="-342900" algn="l" defTabSz="457200" rtl="0" eaLnBrk="1" fontAlgn="auto" latinLnBrk="0" hangingPunct="1">
              <a:lnSpc>
                <a:spcPct val="100000"/>
              </a:lnSpc>
              <a:spcBef>
                <a:spcPct val="20000"/>
              </a:spcBef>
              <a:spcAft>
                <a:spcPts val="0"/>
              </a:spcAft>
              <a:buClr>
                <a:srgbClr val="90C56A"/>
              </a:buClr>
              <a:buSzTx/>
              <a:buFont typeface="Wingdings" charset="2"/>
              <a:buChar char="§"/>
              <a:tabLst/>
              <a:defRPr sz="2400" b="1" baseline="0">
                <a:solidFill>
                  <a:srgbClr val="595959"/>
                </a:solidFill>
                <a:latin typeface="Helvetica"/>
                <a:cs typeface="Helvetica"/>
              </a:defRPr>
            </a:lvl1pPr>
            <a:lvl2pPr>
              <a:defRPr b="1">
                <a:solidFill>
                  <a:srgbClr val="595959"/>
                </a:solidFill>
                <a:latin typeface="Helvetica"/>
                <a:cs typeface="Helvetica"/>
              </a:defRPr>
            </a:lvl2pPr>
            <a:lvl3pPr marL="1143000" indent="-228600">
              <a:buClr>
                <a:srgbClr val="90C56A"/>
              </a:buClr>
              <a:buSzPct val="100000"/>
              <a:buFont typeface="Wingdings" charset="2"/>
              <a:buChar char="§"/>
              <a:defRPr sz="1800" b="1">
                <a:solidFill>
                  <a:srgbClr val="595959"/>
                </a:solidFill>
                <a:latin typeface="Helvetica"/>
                <a:cs typeface="Helvetica"/>
              </a:defRPr>
            </a:lvl3pPr>
            <a:lvl4pPr marL="1600200" indent="-228600">
              <a:buClr>
                <a:srgbClr val="90C56A"/>
              </a:buClr>
              <a:buFont typeface="Wingdings" charset="2"/>
              <a:buChar char="§"/>
              <a:defRPr sz="1600" b="1">
                <a:solidFill>
                  <a:srgbClr val="595959"/>
                </a:solidFill>
                <a:latin typeface="Helvetica"/>
                <a:cs typeface="Helvetica"/>
              </a:defRPr>
            </a:lvl4pPr>
            <a:lvl5pPr>
              <a:defRPr b="1">
                <a:solidFill>
                  <a:srgbClr val="595959"/>
                </a:solidFill>
                <a:latin typeface="Helvetica"/>
                <a:cs typeface="Helvetica"/>
              </a:defRPr>
            </a:lvl5pPr>
          </a:lstStyle>
          <a:p>
            <a:pPr lvl="0"/>
            <a:r>
              <a:rPr lang="en-US" dirty="0"/>
              <a:t>Click to add bullet</a:t>
            </a:r>
          </a:p>
          <a:p>
            <a:pPr marL="342900" marR="0" lvl="0" indent="-342900" algn="l" defTabSz="457200" rtl="0" eaLnBrk="1" fontAlgn="auto" latinLnBrk="0" hangingPunct="1">
              <a:lnSpc>
                <a:spcPct val="100000"/>
              </a:lnSpc>
              <a:spcBef>
                <a:spcPct val="20000"/>
              </a:spcBef>
              <a:spcAft>
                <a:spcPts val="0"/>
              </a:spcAft>
              <a:buClr>
                <a:srgbClr val="90C56A"/>
              </a:buClr>
              <a:buSzTx/>
              <a:buFont typeface="Wingdings" charset="2"/>
              <a:buChar char="§"/>
              <a:tabLst/>
              <a:defRPr/>
            </a:pPr>
            <a:r>
              <a:rPr lang="en-US" dirty="0"/>
              <a:t>Click to add bullet</a:t>
            </a:r>
          </a:p>
          <a:p>
            <a:pPr lvl="0"/>
            <a:r>
              <a:rPr lang="en-US" dirty="0"/>
              <a:t>Click to add bullet</a:t>
            </a:r>
          </a:p>
          <a:p>
            <a:pPr lvl="2"/>
            <a:r>
              <a:rPr lang="en-US" dirty="0"/>
              <a:t>Third level bullet</a:t>
            </a:r>
          </a:p>
          <a:p>
            <a:pPr lvl="3"/>
            <a:r>
              <a:rPr lang="en-US" dirty="0"/>
              <a:t>Fourth level bullet</a:t>
            </a:r>
          </a:p>
        </p:txBody>
      </p:sp>
      <p:sp>
        <p:nvSpPr>
          <p:cNvPr id="7" name="Text Placeholder 2"/>
          <p:cNvSpPr>
            <a:spLocks noGrp="1"/>
          </p:cNvSpPr>
          <p:nvPr>
            <p:ph type="body" sz="quarter" idx="11" hasCustomPrompt="1"/>
          </p:nvPr>
        </p:nvSpPr>
        <p:spPr>
          <a:xfrm>
            <a:off x="523240" y="340360"/>
            <a:ext cx="7442200" cy="660400"/>
          </a:xfrm>
          <a:prstGeom prst="rect">
            <a:avLst/>
          </a:prstGeom>
        </p:spPr>
        <p:txBody>
          <a:bodyPr vert="horz"/>
          <a:lstStyle>
            <a:lvl1pPr marL="0" indent="0">
              <a:buNone/>
              <a:defRPr b="1" baseline="0">
                <a:solidFill>
                  <a:schemeClr val="tx1">
                    <a:lumMod val="65000"/>
                    <a:lumOff val="35000"/>
                  </a:schemeClr>
                </a:solidFill>
                <a:latin typeface="Helvetica"/>
                <a:cs typeface="Helvetica"/>
              </a:defRPr>
            </a:lvl1pPr>
          </a:lstStyle>
          <a:p>
            <a:pPr lvl="0"/>
            <a:r>
              <a:rPr lang="en-US" dirty="0"/>
              <a:t>Type Header Text Here</a:t>
            </a:r>
          </a:p>
        </p:txBody>
      </p:sp>
    </p:spTree>
    <p:extLst>
      <p:ext uri="{BB962C8B-B14F-4D97-AF65-F5344CB8AC3E}">
        <p14:creationId xmlns:p14="http://schemas.microsoft.com/office/powerpoint/2010/main" val="2151170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2 Line Header">
    <p:spTree>
      <p:nvGrpSpPr>
        <p:cNvPr id="1" name=""/>
        <p:cNvGrpSpPr/>
        <p:nvPr/>
      </p:nvGrpSpPr>
      <p:grpSpPr>
        <a:xfrm>
          <a:off x="0" y="0"/>
          <a:ext cx="0" cy="0"/>
          <a:chOff x="0" y="0"/>
          <a:chExt cx="0" cy="0"/>
        </a:xfrm>
      </p:grpSpPr>
      <p:sp>
        <p:nvSpPr>
          <p:cNvPr id="11" name="Text Placeholder 9"/>
          <p:cNvSpPr>
            <a:spLocks noGrp="1"/>
          </p:cNvSpPr>
          <p:nvPr>
            <p:ph type="body" sz="quarter" idx="10" hasCustomPrompt="1"/>
          </p:nvPr>
        </p:nvSpPr>
        <p:spPr>
          <a:xfrm>
            <a:off x="523240" y="335598"/>
            <a:ext cx="6650038" cy="1121728"/>
          </a:xfrm>
          <a:prstGeom prst="rect">
            <a:avLst/>
          </a:prstGeom>
        </p:spPr>
        <p:txBody>
          <a:bodyPr vert="horz"/>
          <a:lstStyle>
            <a:lvl1pPr marL="0" indent="0">
              <a:lnSpc>
                <a:spcPct val="100000"/>
              </a:lnSpc>
              <a:buNone/>
              <a:defRPr b="1">
                <a:solidFill>
                  <a:srgbClr val="595959"/>
                </a:solidFill>
                <a:latin typeface="Helvetica"/>
                <a:cs typeface="Helvetica"/>
              </a:defRPr>
            </a:lvl1pPr>
          </a:lstStyle>
          <a:p>
            <a:r>
              <a:rPr lang="en-US" dirty="0"/>
              <a:t>Type Header Text Here</a:t>
            </a:r>
          </a:p>
          <a:p>
            <a:r>
              <a:rPr lang="en-US" dirty="0"/>
              <a:t>Second line here</a:t>
            </a:r>
          </a:p>
        </p:txBody>
      </p:sp>
    </p:spTree>
    <p:extLst>
      <p:ext uri="{BB962C8B-B14F-4D97-AF65-F5344CB8AC3E}">
        <p14:creationId xmlns:p14="http://schemas.microsoft.com/office/powerpoint/2010/main" val="1234651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2 Line Head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224274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Line Header">
    <p:spTree>
      <p:nvGrpSpPr>
        <p:cNvPr id="1" name=""/>
        <p:cNvGrpSpPr/>
        <p:nvPr/>
      </p:nvGrpSpPr>
      <p:grpSpPr>
        <a:xfrm>
          <a:off x="0" y="0"/>
          <a:ext cx="0" cy="0"/>
          <a:chOff x="0" y="0"/>
          <a:chExt cx="0" cy="0"/>
        </a:xfrm>
      </p:grpSpPr>
      <p:sp>
        <p:nvSpPr>
          <p:cNvPr id="11" name="Text Placeholder 9"/>
          <p:cNvSpPr>
            <a:spLocks noGrp="1"/>
          </p:cNvSpPr>
          <p:nvPr>
            <p:ph type="body" sz="quarter" idx="10" hasCustomPrompt="1"/>
          </p:nvPr>
        </p:nvSpPr>
        <p:spPr>
          <a:xfrm>
            <a:off x="523240" y="335598"/>
            <a:ext cx="6650038" cy="1121728"/>
          </a:xfrm>
          <a:prstGeom prst="rect">
            <a:avLst/>
          </a:prstGeom>
        </p:spPr>
        <p:txBody>
          <a:bodyPr vert="horz"/>
          <a:lstStyle>
            <a:lvl1pPr marL="0" indent="0">
              <a:lnSpc>
                <a:spcPct val="100000"/>
              </a:lnSpc>
              <a:buNone/>
              <a:defRPr b="1">
                <a:solidFill>
                  <a:srgbClr val="595959"/>
                </a:solidFill>
                <a:latin typeface="Helvetica"/>
                <a:cs typeface="Helvetica"/>
              </a:defRPr>
            </a:lvl1pPr>
          </a:lstStyle>
          <a:p>
            <a:r>
              <a:rPr lang="en-US" dirty="0"/>
              <a:t>Type Header Text Here</a:t>
            </a:r>
          </a:p>
          <a:p>
            <a:r>
              <a:rPr lang="en-US" dirty="0"/>
              <a:t>Second line here</a:t>
            </a:r>
          </a:p>
        </p:txBody>
      </p:sp>
    </p:spTree>
    <p:extLst>
      <p:ext uri="{BB962C8B-B14F-4D97-AF65-F5344CB8AC3E}">
        <p14:creationId xmlns:p14="http://schemas.microsoft.com/office/powerpoint/2010/main" val="3790270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Line Head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1787999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6.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3.xml"/><Relationship Id="rId1" Type="http://schemas.openxmlformats.org/officeDocument/2006/relationships/slideLayout" Target="../slideLayouts/slideLayout7.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background.jpg"/>
          <p:cNvPicPr>
            <a:picLocks noChangeAspect="1"/>
          </p:cNvPicPr>
          <p:nvPr userDrawn="1"/>
        </p:nvPicPr>
        <p:blipFill>
          <a:blip r:embed="rId7" cstate="email">
            <a:alphaModFix amt="44000"/>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8" name="Picture 7" descr="logoBar_02.png"/>
          <p:cNvPicPr>
            <a:picLocks noChangeAspect="1"/>
          </p:cNvPicPr>
          <p:nvPr userDrawn="1"/>
        </p:nvPicPr>
        <p:blipFill>
          <a:blip r:embed="rId8" cstate="email">
            <a:extLst>
              <a:ext uri="{28A0092B-C50C-407E-A947-70E740481C1C}">
                <a14:useLocalDpi xmlns:a14="http://schemas.microsoft.com/office/drawing/2010/main" val="0"/>
              </a:ext>
            </a:extLst>
          </a:blip>
          <a:stretch>
            <a:fillRect/>
          </a:stretch>
        </p:blipFill>
        <p:spPr>
          <a:xfrm>
            <a:off x="-7840" y="5893123"/>
            <a:ext cx="9144000" cy="880872"/>
          </a:xfrm>
          <a:prstGeom prst="rect">
            <a:avLst/>
          </a:prstGeom>
        </p:spPr>
      </p:pic>
      <p:cxnSp>
        <p:nvCxnSpPr>
          <p:cNvPr id="9" name="Straight Connector 8"/>
          <p:cNvCxnSpPr/>
          <p:nvPr userDrawn="1"/>
        </p:nvCxnSpPr>
        <p:spPr>
          <a:xfrm>
            <a:off x="533098" y="1029794"/>
            <a:ext cx="8176780" cy="0"/>
          </a:xfrm>
          <a:prstGeom prst="line">
            <a:avLst/>
          </a:prstGeom>
          <a:ln w="12700" cmpd="sng">
            <a:solidFill>
              <a:srgbClr val="90C56A"/>
            </a:solidFill>
          </a:ln>
          <a:effectLst/>
        </p:spPr>
        <p:style>
          <a:lnRef idx="2">
            <a:schemeClr val="accent1"/>
          </a:lnRef>
          <a:fillRef idx="0">
            <a:schemeClr val="accent1"/>
          </a:fillRef>
          <a:effectRef idx="1">
            <a:schemeClr val="accent1"/>
          </a:effectRef>
          <a:fontRef idx="minor">
            <a:schemeClr val="tx1"/>
          </a:fontRef>
        </p:style>
      </p:cxnSp>
      <p:sp>
        <p:nvSpPr>
          <p:cNvPr id="10" name="Text Placeholder 7"/>
          <p:cNvSpPr txBox="1">
            <a:spLocks/>
          </p:cNvSpPr>
          <p:nvPr userDrawn="1"/>
        </p:nvSpPr>
        <p:spPr>
          <a:xfrm>
            <a:off x="8166100" y="6184900"/>
            <a:ext cx="850900" cy="342900"/>
          </a:xfrm>
          <a:prstGeom prst="rect">
            <a:avLst/>
          </a:prstGeom>
        </p:spPr>
        <p:txBody>
          <a:bodyPr vert="horz"/>
          <a:lstStyle>
            <a:lvl1pPr marL="0" indent="0" algn="l" defTabSz="457200" rtl="0" eaLnBrk="1" latinLnBrk="0" hangingPunct="1">
              <a:spcBef>
                <a:spcPct val="20000"/>
              </a:spcBef>
              <a:buFont typeface="Arial"/>
              <a:buNone/>
              <a:defRPr sz="1400" kern="1200">
                <a:solidFill>
                  <a:srgbClr val="595959"/>
                </a:solidFill>
                <a:latin typeface="Helvetica"/>
                <a:ea typeface="+mn-ea"/>
                <a:cs typeface="Helvetica"/>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sz="1300" dirty="0"/>
          </a:p>
        </p:txBody>
      </p:sp>
      <p:sp>
        <p:nvSpPr>
          <p:cNvPr id="2" name="Slide Number Placeholder 1">
            <a:extLst>
              <a:ext uri="{FF2B5EF4-FFF2-40B4-BE49-F238E27FC236}">
                <a16:creationId xmlns:a16="http://schemas.microsoft.com/office/drawing/2014/main" id="{B26A97C5-44D8-46F0-BCD6-6E24871DFD3A}"/>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110D91-6885-41B8-9182-DC3234FBD545}" type="slidenum">
              <a:rPr lang="en-US" smtClean="0"/>
              <a:t>‹#›</a:t>
            </a:fld>
            <a:endParaRPr lang="en-US" dirty="0"/>
          </a:p>
        </p:txBody>
      </p:sp>
    </p:spTree>
    <p:extLst>
      <p:ext uri="{BB962C8B-B14F-4D97-AF65-F5344CB8AC3E}">
        <p14:creationId xmlns:p14="http://schemas.microsoft.com/office/powerpoint/2010/main" val="462622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3" r:id="rId3"/>
    <p:sldLayoutId id="2147483656" r:id="rId4"/>
    <p:sldLayoutId id="2147483657" r:id="rId5"/>
  </p:sldLayoutIdLst>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background.jpg"/>
          <p:cNvPicPr>
            <a:picLocks noChangeAspect="1"/>
          </p:cNvPicPr>
          <p:nvPr userDrawn="1"/>
        </p:nvPicPr>
        <p:blipFill>
          <a:blip r:embed="rId3" cstate="email">
            <a:alphaModFix amt="44000"/>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8" name="Picture 7" descr="logoBar_02.png"/>
          <p:cNvPicPr>
            <a:picLocks noChangeAspect="1"/>
          </p:cNvPicPr>
          <p:nvPr userDrawn="1"/>
        </p:nvPicPr>
        <p:blipFill>
          <a:blip r:embed="rId4" cstate="email">
            <a:extLst>
              <a:ext uri="{28A0092B-C50C-407E-A947-70E740481C1C}">
                <a14:useLocalDpi xmlns:a14="http://schemas.microsoft.com/office/drawing/2010/main" val="0"/>
              </a:ext>
            </a:extLst>
          </a:blip>
          <a:stretch>
            <a:fillRect/>
          </a:stretch>
        </p:blipFill>
        <p:spPr>
          <a:xfrm>
            <a:off x="-7840" y="5893123"/>
            <a:ext cx="9144000" cy="880872"/>
          </a:xfrm>
          <a:prstGeom prst="rect">
            <a:avLst/>
          </a:prstGeom>
        </p:spPr>
      </p:pic>
      <p:cxnSp>
        <p:nvCxnSpPr>
          <p:cNvPr id="9" name="Straight Connector 8"/>
          <p:cNvCxnSpPr/>
          <p:nvPr userDrawn="1"/>
        </p:nvCxnSpPr>
        <p:spPr>
          <a:xfrm>
            <a:off x="533098" y="1524000"/>
            <a:ext cx="8176780" cy="0"/>
          </a:xfrm>
          <a:prstGeom prst="line">
            <a:avLst/>
          </a:prstGeom>
          <a:ln w="12700" cmpd="sng">
            <a:solidFill>
              <a:srgbClr val="90C56A"/>
            </a:solidFill>
          </a:ln>
          <a:effectLst/>
        </p:spPr>
        <p:style>
          <a:lnRef idx="2">
            <a:schemeClr val="accent1"/>
          </a:lnRef>
          <a:fillRef idx="0">
            <a:schemeClr val="accent1"/>
          </a:fillRef>
          <a:effectRef idx="1">
            <a:schemeClr val="accent1"/>
          </a:effectRef>
          <a:fontRef idx="minor">
            <a:schemeClr val="tx1"/>
          </a:fontRef>
        </p:style>
      </p:cxnSp>
      <p:sp>
        <p:nvSpPr>
          <p:cNvPr id="10" name="Text Placeholder 7"/>
          <p:cNvSpPr txBox="1">
            <a:spLocks/>
          </p:cNvSpPr>
          <p:nvPr userDrawn="1"/>
        </p:nvSpPr>
        <p:spPr>
          <a:xfrm>
            <a:off x="8166100" y="6184900"/>
            <a:ext cx="850900" cy="342900"/>
          </a:xfrm>
          <a:prstGeom prst="rect">
            <a:avLst/>
          </a:prstGeom>
        </p:spPr>
        <p:txBody>
          <a:bodyPr vert="horz"/>
          <a:lstStyle>
            <a:lvl1pPr marL="0" indent="0" algn="l" defTabSz="457200" rtl="0" eaLnBrk="1" latinLnBrk="0" hangingPunct="1">
              <a:spcBef>
                <a:spcPct val="20000"/>
              </a:spcBef>
              <a:buFont typeface="Arial"/>
              <a:buNone/>
              <a:defRPr sz="1400" kern="1200">
                <a:solidFill>
                  <a:srgbClr val="595959"/>
                </a:solidFill>
                <a:latin typeface="Helvetica"/>
                <a:ea typeface="+mn-ea"/>
                <a:cs typeface="Helvetica"/>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sz="1300" dirty="0"/>
          </a:p>
        </p:txBody>
      </p:sp>
      <p:sp>
        <p:nvSpPr>
          <p:cNvPr id="2" name="Slide Number Placeholder 1">
            <a:extLst>
              <a:ext uri="{FF2B5EF4-FFF2-40B4-BE49-F238E27FC236}">
                <a16:creationId xmlns:a16="http://schemas.microsoft.com/office/drawing/2014/main" id="{6185788B-3806-4260-B799-D95BFEA6E7B3}"/>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EAD435-C19C-4D16-BEE0-2FD1011CD219}" type="slidenum">
              <a:rPr lang="en-US" smtClean="0"/>
              <a:t>‹#›</a:t>
            </a:fld>
            <a:endParaRPr lang="en-US" dirty="0"/>
          </a:p>
        </p:txBody>
      </p:sp>
    </p:spTree>
    <p:extLst>
      <p:ext uri="{BB962C8B-B14F-4D97-AF65-F5344CB8AC3E}">
        <p14:creationId xmlns:p14="http://schemas.microsoft.com/office/powerpoint/2010/main" val="2973268782"/>
      </p:ext>
    </p:extLst>
  </p:cSld>
  <p:clrMap bg1="lt1" tx1="dk1" bg2="lt2" tx2="dk2" accent1="accent1" accent2="accent2" accent3="accent3" accent4="accent4" accent5="accent5" accent6="accent6" hlink="hlink" folHlink="folHlink"/>
  <p:sldLayoutIdLst>
    <p:sldLayoutId id="2147483652" r:id="rId1"/>
  </p:sldLayoutIdLst>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descr="endSlideBackground.pn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5" name="Picture 4" descr="endSlideLogo_02.png"/>
          <p:cNvPicPr>
            <a:picLocks noChangeAspect="1"/>
          </p:cNvPicPr>
          <p:nvPr userDrawn="1"/>
        </p:nvPicPr>
        <p:blipFill>
          <a:blip r:embed="rId4" cstate="email">
            <a:extLst>
              <a:ext uri="{28A0092B-C50C-407E-A947-70E740481C1C}">
                <a14:useLocalDpi xmlns:a14="http://schemas.microsoft.com/office/drawing/2010/main" val="0"/>
              </a:ext>
            </a:extLst>
          </a:blip>
          <a:stretch>
            <a:fillRect/>
          </a:stretch>
        </p:blipFill>
        <p:spPr>
          <a:xfrm>
            <a:off x="0" y="2801620"/>
            <a:ext cx="9144000" cy="4023360"/>
          </a:xfrm>
          <a:prstGeom prst="rect">
            <a:avLst/>
          </a:prstGeom>
        </p:spPr>
      </p:pic>
    </p:spTree>
    <p:extLst>
      <p:ext uri="{BB962C8B-B14F-4D97-AF65-F5344CB8AC3E}">
        <p14:creationId xmlns:p14="http://schemas.microsoft.com/office/powerpoint/2010/main" val="2237371548"/>
      </p:ext>
    </p:extLst>
  </p:cSld>
  <p:clrMap bg1="lt1" tx1="dk1" bg2="lt2" tx2="dk2" accent1="accent1" accent2="accent2" accent3="accent3" accent4="accent4" accent5="accent5" accent6="accent6" hlink="hlink" folHlink="folHlink"/>
  <p:sldLayoutIdLst>
    <p:sldLayoutId id="2147483655" r:id="rId1"/>
  </p:sldLayoutIdLst>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hyperlink" Target="mailto:bhember@wested.org" TargetMode="External"/><Relationship Id="rId2" Type="http://schemas.openxmlformats.org/officeDocument/2006/relationships/hyperlink" Target="mailto:dsigman@wested.org" TargetMode="External"/><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3" Type="http://schemas.openxmlformats.org/officeDocument/2006/relationships/hyperlink" Target="mailto:bhember@wested.org" TargetMode="External"/><Relationship Id="rId2" Type="http://schemas.openxmlformats.org/officeDocument/2006/relationships/hyperlink" Target="mailto:dsigman@wested.org"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ackground.jpg"/>
          <p:cNvPicPr>
            <a:picLocks noChangeAspect="1"/>
          </p:cNvPicPr>
          <p:nvPr/>
        </p:nvPicPr>
        <p:blipFill>
          <a:blip r:embed="rId2" cstate="email">
            <a:alphaModFix/>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1" name="Picture 10" descr="titleSlide.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extBox 5"/>
          <p:cNvSpPr txBox="1"/>
          <p:nvPr/>
        </p:nvSpPr>
        <p:spPr>
          <a:xfrm>
            <a:off x="622300" y="708178"/>
            <a:ext cx="7721600" cy="2308324"/>
          </a:xfrm>
          <a:prstGeom prst="rect">
            <a:avLst/>
          </a:prstGeom>
          <a:noFill/>
          <a:effectLst>
            <a:outerShdw blurRad="38100" dist="25400" dir="2700000" algn="tl" rotWithShape="0">
              <a:srgbClr val="000000">
                <a:alpha val="15000"/>
              </a:srgbClr>
            </a:outerShdw>
          </a:effectLst>
        </p:spPr>
        <p:txBody>
          <a:bodyPr wrap="square" rtlCol="0">
            <a:spAutoFit/>
          </a:bodyPr>
          <a:lstStyle/>
          <a:p>
            <a:pPr algn="r"/>
            <a:r>
              <a:rPr lang="en-US" sz="4800" b="1" dirty="0">
                <a:solidFill>
                  <a:srgbClr val="595959"/>
                </a:solidFill>
                <a:latin typeface="Helvetica"/>
                <a:cs typeface="Helvetica"/>
              </a:rPr>
              <a:t>ESSA Requirements Related to English Learners</a:t>
            </a:r>
          </a:p>
        </p:txBody>
      </p:sp>
      <p:sp>
        <p:nvSpPr>
          <p:cNvPr id="10" name="TextBox 9"/>
          <p:cNvSpPr txBox="1"/>
          <p:nvPr/>
        </p:nvSpPr>
        <p:spPr>
          <a:xfrm>
            <a:off x="2134755" y="4325701"/>
            <a:ext cx="6464300" cy="486608"/>
          </a:xfrm>
          <a:prstGeom prst="rect">
            <a:avLst/>
          </a:prstGeom>
          <a:noFill/>
          <a:effectLst>
            <a:outerShdw blurRad="38100" dist="25400" dir="2700000" algn="tl" rotWithShape="0">
              <a:srgbClr val="000000">
                <a:alpha val="15000"/>
              </a:srgbClr>
            </a:outerShdw>
          </a:effectLst>
        </p:spPr>
        <p:txBody>
          <a:bodyPr wrap="square" rtlCol="0">
            <a:spAutoFit/>
          </a:bodyPr>
          <a:lstStyle/>
          <a:p>
            <a:pPr algn="r">
              <a:lnSpc>
                <a:spcPct val="130000"/>
              </a:lnSpc>
            </a:pPr>
            <a:r>
              <a:rPr lang="en-US" sz="2200" dirty="0">
                <a:solidFill>
                  <a:srgbClr val="595959"/>
                </a:solidFill>
                <a:latin typeface="Helvetica"/>
                <a:cs typeface="Helvetica"/>
              </a:rPr>
              <a:t>January 2019</a:t>
            </a:r>
            <a:endParaRPr lang="en-US" dirty="0">
              <a:solidFill>
                <a:srgbClr val="595959"/>
              </a:solidFill>
              <a:latin typeface="Helvetica"/>
              <a:cs typeface="Helvetica"/>
            </a:endParaRPr>
          </a:p>
        </p:txBody>
      </p:sp>
    </p:spTree>
    <p:extLst>
      <p:ext uri="{BB962C8B-B14F-4D97-AF65-F5344CB8AC3E}">
        <p14:creationId xmlns:p14="http://schemas.microsoft.com/office/powerpoint/2010/main" val="6810376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3C23D4B5-3867-4EE4-A4ED-04A1B56B9313}"/>
              </a:ext>
            </a:extLst>
          </p:cNvPr>
          <p:cNvSpPr>
            <a:spLocks noGrp="1"/>
          </p:cNvSpPr>
          <p:nvPr>
            <p:ph type="body" sz="quarter" idx="11"/>
          </p:nvPr>
        </p:nvSpPr>
        <p:spPr/>
        <p:txBody>
          <a:bodyPr anchor="ctr"/>
          <a:lstStyle/>
          <a:p>
            <a:pPr algn="ctr"/>
            <a:r>
              <a:rPr lang="en-US" sz="3600" b="1" dirty="0"/>
              <a:t>English Language </a:t>
            </a:r>
          </a:p>
          <a:p>
            <a:pPr algn="ctr"/>
            <a:r>
              <a:rPr lang="en-US" sz="3600" b="1" dirty="0"/>
              <a:t>Proficiency Standards</a:t>
            </a:r>
          </a:p>
        </p:txBody>
      </p:sp>
      <p:sp>
        <p:nvSpPr>
          <p:cNvPr id="5" name="Text Placeholder 4">
            <a:extLst>
              <a:ext uri="{FF2B5EF4-FFF2-40B4-BE49-F238E27FC236}">
                <a16:creationId xmlns:a16="http://schemas.microsoft.com/office/drawing/2014/main" id="{8E4BF61D-7FBF-4BA3-8362-F2BAF4967925}"/>
              </a:ext>
            </a:extLst>
          </p:cNvPr>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13898361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1"/>
          </p:nvPr>
        </p:nvSpPr>
        <p:spPr>
          <a:xfrm>
            <a:off x="397165" y="1145310"/>
            <a:ext cx="8405090" cy="4763120"/>
          </a:xfrm>
        </p:spPr>
        <p:txBody>
          <a:bodyPr anchor="t"/>
          <a:lstStyle/>
          <a:p>
            <a:pPr marL="285750" indent="-285750">
              <a:buFont typeface="Arial" panose="020B0604020202020204" pitchFamily="34" charset="0"/>
              <a:buChar char="•"/>
            </a:pPr>
            <a:r>
              <a:rPr lang="en-US" dirty="0"/>
              <a:t>Note on terminology: Some common terms for these standards are English language proficiency (ELP) standards and English language development (ELD) standards.</a:t>
            </a:r>
          </a:p>
          <a:p>
            <a:pPr marL="285750" indent="-285750">
              <a:buFont typeface="Arial" panose="020B0604020202020204" pitchFamily="34" charset="0"/>
              <a:buChar char="•"/>
            </a:pPr>
            <a:r>
              <a:rPr lang="en-US" dirty="0"/>
              <a:t>Language proficiency standards set guidelines for students' language development and are chosen at the state level. </a:t>
            </a:r>
          </a:p>
          <a:p>
            <a:pPr marL="285750" indent="-285750">
              <a:buFont typeface="Arial" panose="020B0604020202020204" pitchFamily="34" charset="0"/>
              <a:buChar char="•"/>
            </a:pPr>
            <a:r>
              <a:rPr lang="en-US" dirty="0"/>
              <a:t>These standards are the foundation for language instruction and assessment.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i="1" dirty="0"/>
              <a:t>As you begin to think about fulfilling this requirement, consider:</a:t>
            </a:r>
          </a:p>
          <a:p>
            <a:pPr marL="1028700" lvl="1">
              <a:buFont typeface="Arial" panose="020B0604020202020204" pitchFamily="34" charset="0"/>
              <a:buChar char="•"/>
            </a:pPr>
            <a:r>
              <a:rPr lang="en-US" sz="1800" dirty="0">
                <a:solidFill>
                  <a:srgbClr val="595959"/>
                </a:solidFill>
                <a:latin typeface="Helvetica" panose="020B0604020202020204" pitchFamily="34" charset="0"/>
                <a:cs typeface="Helvetica" panose="020B0604020202020204" pitchFamily="34" charset="0"/>
              </a:rPr>
              <a:t>What is a student at a beginning level of learning a new language able to do?  How about a student who is more advanced?  </a:t>
            </a:r>
          </a:p>
          <a:p>
            <a:pPr lvl="1" indent="0">
              <a:buNone/>
            </a:pPr>
            <a:endParaRPr lang="en-US" sz="1800" dirty="0">
              <a:solidFill>
                <a:srgbClr val="595959"/>
              </a:solidFill>
              <a:latin typeface="Helvetica" panose="020B0604020202020204" pitchFamily="34" charset="0"/>
              <a:cs typeface="Helvetica" panose="020B0604020202020204" pitchFamily="34" charset="0"/>
            </a:endParaRPr>
          </a:p>
        </p:txBody>
      </p:sp>
      <p:sp>
        <p:nvSpPr>
          <p:cNvPr id="7" name="Text Placeholder 6"/>
          <p:cNvSpPr>
            <a:spLocks noGrp="1"/>
          </p:cNvSpPr>
          <p:nvPr>
            <p:ph type="body" sz="quarter" idx="10"/>
          </p:nvPr>
        </p:nvSpPr>
        <p:spPr>
          <a:xfrm>
            <a:off x="523239" y="340360"/>
            <a:ext cx="8526631" cy="660400"/>
          </a:xfrm>
        </p:spPr>
        <p:txBody>
          <a:bodyPr anchor="ctr"/>
          <a:lstStyle/>
          <a:p>
            <a:r>
              <a:rPr lang="en-US" sz="2400" dirty="0"/>
              <a:t>English Language Proficiency Standards</a:t>
            </a:r>
          </a:p>
        </p:txBody>
      </p:sp>
      <p:sp>
        <p:nvSpPr>
          <p:cNvPr id="4" name="Slide Number Placeholder 3">
            <a:extLst>
              <a:ext uri="{FF2B5EF4-FFF2-40B4-BE49-F238E27FC236}">
                <a16:creationId xmlns:a16="http://schemas.microsoft.com/office/drawing/2014/main" id="{5D1DD181-3BA0-4662-A264-751A376D83C3}"/>
              </a:ext>
            </a:extLst>
          </p:cNvPr>
          <p:cNvSpPr>
            <a:spLocks noGrp="1"/>
          </p:cNvSpPr>
          <p:nvPr>
            <p:ph type="sldNum" sz="quarter" idx="12"/>
          </p:nvPr>
        </p:nvSpPr>
        <p:spPr/>
        <p:txBody>
          <a:bodyPr/>
          <a:lstStyle/>
          <a:p>
            <a:fld id="{E9110D91-6885-41B8-9182-DC3234FBD545}" type="slidenum">
              <a:rPr lang="en-US" smtClean="0"/>
              <a:t>11</a:t>
            </a:fld>
            <a:endParaRPr lang="en-US" dirty="0"/>
          </a:p>
        </p:txBody>
      </p:sp>
    </p:spTree>
    <p:extLst>
      <p:ext uri="{BB962C8B-B14F-4D97-AF65-F5344CB8AC3E}">
        <p14:creationId xmlns:p14="http://schemas.microsoft.com/office/powerpoint/2010/main" val="1519963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1"/>
          </p:nvPr>
        </p:nvSpPr>
        <p:spPr>
          <a:xfrm>
            <a:off x="397165" y="1272026"/>
            <a:ext cx="8405090" cy="4636403"/>
          </a:xfrm>
        </p:spPr>
        <p:txBody>
          <a:bodyPr/>
          <a:lstStyle/>
          <a:p>
            <a:pPr marL="285750" indent="-285750">
              <a:buFont typeface="Arial" panose="020B0604020202020204" pitchFamily="34" charset="0"/>
              <a:buChar char="•"/>
            </a:pPr>
            <a:r>
              <a:rPr lang="en-US" dirty="0"/>
              <a:t>ESEA requires that “each State plan shall demonstrate that the State has adopted English language proficiency standards that: </a:t>
            </a:r>
          </a:p>
          <a:p>
            <a:pPr marL="857250" lvl="1" indent="-400050">
              <a:buFont typeface="+mj-lt"/>
              <a:buAutoNum type="romanLcPeriod"/>
            </a:pPr>
            <a:r>
              <a:rPr lang="en-US" sz="1800" dirty="0">
                <a:solidFill>
                  <a:srgbClr val="595959"/>
                </a:solidFill>
                <a:latin typeface="Helvetica" panose="020B0604020202020204" pitchFamily="34" charset="0"/>
                <a:cs typeface="Helvetica" panose="020B0604020202020204" pitchFamily="34" charset="0"/>
              </a:rPr>
              <a:t>are derived from the 4 recognized domains of speaking, listening, reading, and writing; </a:t>
            </a:r>
          </a:p>
          <a:p>
            <a:pPr marL="857250" lvl="1" indent="-400050">
              <a:buFont typeface="+mj-lt"/>
              <a:buAutoNum type="romanLcPeriod"/>
            </a:pPr>
            <a:r>
              <a:rPr lang="en-US" sz="1800" dirty="0">
                <a:solidFill>
                  <a:srgbClr val="595959"/>
                </a:solidFill>
                <a:latin typeface="Helvetica" panose="020B0604020202020204" pitchFamily="34" charset="0"/>
                <a:cs typeface="Helvetica" panose="020B0604020202020204" pitchFamily="34" charset="0"/>
              </a:rPr>
              <a:t>address the different proficiency levels of English learners; and </a:t>
            </a:r>
          </a:p>
          <a:p>
            <a:pPr marL="857250" lvl="1" indent="-400050">
              <a:buFont typeface="+mj-lt"/>
              <a:buAutoNum type="romanLcPeriod"/>
            </a:pPr>
            <a:r>
              <a:rPr lang="en-US" sz="1800" dirty="0">
                <a:solidFill>
                  <a:srgbClr val="595959"/>
                </a:solidFill>
                <a:latin typeface="Helvetica" panose="020B0604020202020204" pitchFamily="34" charset="0"/>
                <a:cs typeface="Helvetica" panose="020B0604020202020204" pitchFamily="34" charset="0"/>
              </a:rPr>
              <a:t>are aligned with the challenging State academic standards.” </a:t>
            </a:r>
          </a:p>
          <a:p>
            <a:pPr marL="285750" indent="-285750">
              <a:buFont typeface="Arial" panose="020B0604020202020204" pitchFamily="34" charset="0"/>
              <a:buChar char="•"/>
            </a:pPr>
            <a:r>
              <a:rPr lang="en-US" dirty="0"/>
              <a:t>A State’s ELP standards must be aligned with the challenging academic standards in the content areas of reading/language arts, mathematics, and science. </a:t>
            </a:r>
          </a:p>
          <a:p>
            <a:pPr marL="285750" indent="-285750">
              <a:buFont typeface="Arial" panose="020B0604020202020204" pitchFamily="34" charset="0"/>
              <a:buChar char="•"/>
            </a:pPr>
            <a:r>
              <a:rPr lang="en-US" dirty="0"/>
              <a:t>If a State establishes other challenging academic standards then the State’s ELP standards should also be aligned with those standards. </a:t>
            </a:r>
          </a:p>
          <a:p>
            <a:pPr marL="1028700" lvl="1">
              <a:buFont typeface="Arial" panose="020B0604020202020204" pitchFamily="34" charset="0"/>
              <a:buChar char="•"/>
            </a:pPr>
            <a:r>
              <a:rPr lang="en-US" sz="1800" dirty="0">
                <a:solidFill>
                  <a:srgbClr val="595959"/>
                </a:solidFill>
                <a:latin typeface="Helvetica" panose="020B0604020202020204" pitchFamily="34" charset="0"/>
                <a:cs typeface="Helvetica" panose="020B0604020202020204" pitchFamily="34" charset="0"/>
              </a:rPr>
              <a:t>For example, many States have established academic standards in social studies and have aligned the ELP standards to the social studies standards.</a:t>
            </a:r>
          </a:p>
          <a:p>
            <a:pPr marL="285750" indent="-285750">
              <a:buFont typeface="Arial" panose="020B0604020202020204" pitchFamily="34" charset="0"/>
              <a:buChar char="•"/>
            </a:pPr>
            <a:endParaRPr lang="en-US" dirty="0"/>
          </a:p>
        </p:txBody>
      </p:sp>
      <p:sp>
        <p:nvSpPr>
          <p:cNvPr id="7" name="Text Placeholder 6"/>
          <p:cNvSpPr>
            <a:spLocks noGrp="1"/>
          </p:cNvSpPr>
          <p:nvPr>
            <p:ph type="body" sz="quarter" idx="10"/>
          </p:nvPr>
        </p:nvSpPr>
        <p:spPr>
          <a:xfrm>
            <a:off x="523239" y="340360"/>
            <a:ext cx="8526631" cy="660400"/>
          </a:xfrm>
        </p:spPr>
        <p:txBody>
          <a:bodyPr anchor="ctr"/>
          <a:lstStyle/>
          <a:p>
            <a:r>
              <a:rPr lang="en-US" sz="2400" dirty="0"/>
              <a:t>English Language Proficiency Standards (cont.)</a:t>
            </a:r>
          </a:p>
        </p:txBody>
      </p:sp>
      <p:sp>
        <p:nvSpPr>
          <p:cNvPr id="4" name="Slide Number Placeholder 3">
            <a:extLst>
              <a:ext uri="{FF2B5EF4-FFF2-40B4-BE49-F238E27FC236}">
                <a16:creationId xmlns:a16="http://schemas.microsoft.com/office/drawing/2014/main" id="{0AB03891-D17E-49E3-BE26-9922757C79D1}"/>
              </a:ext>
            </a:extLst>
          </p:cNvPr>
          <p:cNvSpPr>
            <a:spLocks noGrp="1"/>
          </p:cNvSpPr>
          <p:nvPr>
            <p:ph type="sldNum" sz="quarter" idx="12"/>
          </p:nvPr>
        </p:nvSpPr>
        <p:spPr/>
        <p:txBody>
          <a:bodyPr/>
          <a:lstStyle/>
          <a:p>
            <a:fld id="{E9110D91-6885-41B8-9182-DC3234FBD545}" type="slidenum">
              <a:rPr lang="en-US" smtClean="0"/>
              <a:t>12</a:t>
            </a:fld>
            <a:endParaRPr lang="en-US" dirty="0"/>
          </a:p>
        </p:txBody>
      </p:sp>
    </p:spTree>
    <p:extLst>
      <p:ext uri="{BB962C8B-B14F-4D97-AF65-F5344CB8AC3E}">
        <p14:creationId xmlns:p14="http://schemas.microsoft.com/office/powerpoint/2010/main" val="11933549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1"/>
          </p:nvPr>
        </p:nvSpPr>
        <p:spPr>
          <a:xfrm>
            <a:off x="429173" y="1110798"/>
            <a:ext cx="8285653" cy="4802322"/>
          </a:xfrm>
        </p:spPr>
        <p:txBody>
          <a:bodyPr/>
          <a:lstStyle/>
          <a:p>
            <a:pPr marL="285750" indent="-285750">
              <a:buFont typeface="Arial" panose="020B0604020202020204" pitchFamily="34" charset="0"/>
              <a:buChar char="•"/>
            </a:pPr>
            <a:r>
              <a:rPr lang="en-US" sz="2100" dirty="0"/>
              <a:t>A State’s ELP standards </a:t>
            </a:r>
            <a:r>
              <a:rPr lang="en-US" sz="2100" b="1" dirty="0"/>
              <a:t>should reflect research on the process of language acquisition </a:t>
            </a:r>
            <a:r>
              <a:rPr lang="en-US" sz="2100" dirty="0"/>
              <a:t>and, based on this research, reflect the elements needed for EL students to acquire the English language skills necessary to meet academic content standards. </a:t>
            </a:r>
          </a:p>
          <a:p>
            <a:pPr marL="285750" indent="-285750">
              <a:buFont typeface="Arial" panose="020B0604020202020204" pitchFamily="34" charset="0"/>
              <a:buChar char="•"/>
            </a:pPr>
            <a:r>
              <a:rPr lang="en-US" sz="2100" dirty="0"/>
              <a:t>Consistent with the requirement that the ELP standards address the different proficiency levels of ELs (ESEA Section 1111(b)(1)(F)), the highest ELP standards, addressing the “proficient” level</a:t>
            </a:r>
            <a:r>
              <a:rPr lang="en-US" sz="2100" b="1" dirty="0"/>
              <a:t>, should correspond to the proficient level of the content area standards</a:t>
            </a:r>
            <a:r>
              <a:rPr lang="en-US" sz="2100" dirty="0"/>
              <a:t>.</a:t>
            </a:r>
          </a:p>
          <a:p>
            <a:pPr marL="285750" indent="-285750">
              <a:buFont typeface="Arial" panose="020B0604020202020204" pitchFamily="34" charset="0"/>
              <a:buChar char="•"/>
            </a:pPr>
            <a:r>
              <a:rPr lang="en-US" sz="2100" dirty="0"/>
              <a:t>ESEA specifies that the content of the standards is </a:t>
            </a:r>
            <a:r>
              <a:rPr lang="en-US" sz="2100" b="1" dirty="0"/>
              <a:t>set entirely by individual states</a:t>
            </a:r>
            <a:r>
              <a:rPr lang="en-US" sz="2100" dirty="0"/>
              <a:t> and the U.S. Department of Education cannot require states submit their standards for any reason and prohibits the U.S. Secretary of Education from exercising any direction or control over a state’s standards.</a:t>
            </a:r>
          </a:p>
        </p:txBody>
      </p:sp>
      <p:sp>
        <p:nvSpPr>
          <p:cNvPr id="7" name="Text Placeholder 6"/>
          <p:cNvSpPr>
            <a:spLocks noGrp="1"/>
          </p:cNvSpPr>
          <p:nvPr>
            <p:ph type="body" sz="quarter" idx="10"/>
          </p:nvPr>
        </p:nvSpPr>
        <p:spPr>
          <a:xfrm>
            <a:off x="523239" y="340360"/>
            <a:ext cx="8526631" cy="660400"/>
          </a:xfrm>
        </p:spPr>
        <p:txBody>
          <a:bodyPr anchor="ctr"/>
          <a:lstStyle/>
          <a:p>
            <a:r>
              <a:rPr lang="en-US" sz="2400" dirty="0"/>
              <a:t>English Language Proficiency Standards (cont.)</a:t>
            </a:r>
          </a:p>
        </p:txBody>
      </p:sp>
      <p:sp>
        <p:nvSpPr>
          <p:cNvPr id="4" name="Slide Number Placeholder 3">
            <a:extLst>
              <a:ext uri="{FF2B5EF4-FFF2-40B4-BE49-F238E27FC236}">
                <a16:creationId xmlns:a16="http://schemas.microsoft.com/office/drawing/2014/main" id="{11C16048-2335-4D06-B978-D24C663737F3}"/>
              </a:ext>
            </a:extLst>
          </p:cNvPr>
          <p:cNvSpPr>
            <a:spLocks noGrp="1"/>
          </p:cNvSpPr>
          <p:nvPr>
            <p:ph type="sldNum" sz="quarter" idx="12"/>
          </p:nvPr>
        </p:nvSpPr>
        <p:spPr/>
        <p:txBody>
          <a:bodyPr/>
          <a:lstStyle/>
          <a:p>
            <a:fld id="{E9110D91-6885-41B8-9182-DC3234FBD545}" type="slidenum">
              <a:rPr lang="en-US" smtClean="0"/>
              <a:t>13</a:t>
            </a:fld>
            <a:endParaRPr lang="en-US" dirty="0"/>
          </a:p>
        </p:txBody>
      </p:sp>
    </p:spTree>
    <p:extLst>
      <p:ext uri="{BB962C8B-B14F-4D97-AF65-F5344CB8AC3E}">
        <p14:creationId xmlns:p14="http://schemas.microsoft.com/office/powerpoint/2010/main" val="3952408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1"/>
          </p:nvPr>
        </p:nvSpPr>
        <p:spPr>
          <a:xfrm>
            <a:off x="397165" y="1272026"/>
            <a:ext cx="8405090" cy="4636403"/>
          </a:xfrm>
        </p:spPr>
        <p:txBody>
          <a:bodyPr/>
          <a:lstStyle/>
          <a:p>
            <a:r>
              <a:rPr lang="en-US" sz="2100" b="1" dirty="0"/>
              <a:t>English Language Proficiency Standards vs. Academic Content Standards</a:t>
            </a:r>
          </a:p>
          <a:p>
            <a:pPr marL="285750" indent="-285750">
              <a:buFont typeface="Arial" panose="020B0604020202020204" pitchFamily="34" charset="0"/>
              <a:buChar char="•"/>
            </a:pPr>
            <a:r>
              <a:rPr lang="en-US" sz="2100" dirty="0"/>
              <a:t>Academic </a:t>
            </a:r>
            <a:r>
              <a:rPr lang="en-US" sz="2100" b="1" dirty="0"/>
              <a:t>content standards are not the same as ELP standards</a:t>
            </a:r>
            <a:r>
              <a:rPr lang="en-US" sz="2100" dirty="0"/>
              <a:t>. </a:t>
            </a:r>
          </a:p>
          <a:p>
            <a:pPr marL="285750" indent="-285750">
              <a:buFont typeface="Arial" panose="020B0604020202020204" pitchFamily="34" charset="0"/>
              <a:buChar char="•"/>
            </a:pPr>
            <a:r>
              <a:rPr lang="en-US" sz="2100" dirty="0"/>
              <a:t>ELP standards should be specifically developed for students who are ELs and </a:t>
            </a:r>
            <a:r>
              <a:rPr lang="en-US" sz="2100" b="1" dirty="0"/>
              <a:t>define progressive levels of competence in the acquisition of the English language</a:t>
            </a:r>
            <a:r>
              <a:rPr lang="en-US" sz="2100" dirty="0"/>
              <a:t>. </a:t>
            </a:r>
          </a:p>
          <a:p>
            <a:pPr marL="285750" indent="-285750">
              <a:buFont typeface="Arial" panose="020B0604020202020204" pitchFamily="34" charset="0"/>
              <a:buChar char="•"/>
            </a:pPr>
            <a:r>
              <a:rPr lang="en-US" sz="2100" dirty="0"/>
              <a:t>ELP standards must be </a:t>
            </a:r>
            <a:r>
              <a:rPr lang="en-US" sz="2100" b="1" dirty="0"/>
              <a:t>derived from the four language domains </a:t>
            </a:r>
            <a:r>
              <a:rPr lang="en-US" sz="2100" dirty="0"/>
              <a:t>of speaking, listening, reading, and writing. (ESEA Section 1111(b)(1)(F)).</a:t>
            </a:r>
          </a:p>
          <a:p>
            <a:pPr marL="285750" indent="-285750">
              <a:buFont typeface="Arial" panose="020B0604020202020204" pitchFamily="34" charset="0"/>
              <a:buChar char="•"/>
            </a:pPr>
            <a:r>
              <a:rPr lang="en-US" sz="2100" dirty="0"/>
              <a:t>Academic </a:t>
            </a:r>
            <a:r>
              <a:rPr lang="en-US" sz="2100" b="1" dirty="0"/>
              <a:t>content standards describe what all students should know and be able to do in the specific academic content area</a:t>
            </a:r>
            <a:r>
              <a:rPr lang="en-US" sz="2100" dirty="0"/>
              <a:t>. </a:t>
            </a:r>
          </a:p>
        </p:txBody>
      </p:sp>
      <p:sp>
        <p:nvSpPr>
          <p:cNvPr id="7" name="Text Placeholder 6"/>
          <p:cNvSpPr>
            <a:spLocks noGrp="1"/>
          </p:cNvSpPr>
          <p:nvPr>
            <p:ph type="body" sz="quarter" idx="10"/>
          </p:nvPr>
        </p:nvSpPr>
        <p:spPr>
          <a:xfrm>
            <a:off x="523239" y="340360"/>
            <a:ext cx="8526631" cy="660400"/>
          </a:xfrm>
        </p:spPr>
        <p:txBody>
          <a:bodyPr anchor="ctr"/>
          <a:lstStyle/>
          <a:p>
            <a:r>
              <a:rPr lang="en-US" sz="2400" dirty="0"/>
              <a:t>English Language Proficiency Standards (cont.)</a:t>
            </a:r>
          </a:p>
        </p:txBody>
      </p:sp>
      <p:sp>
        <p:nvSpPr>
          <p:cNvPr id="4" name="Slide Number Placeholder 3">
            <a:extLst>
              <a:ext uri="{FF2B5EF4-FFF2-40B4-BE49-F238E27FC236}">
                <a16:creationId xmlns:a16="http://schemas.microsoft.com/office/drawing/2014/main" id="{EC9A9D2F-2AA3-4698-8045-66D52CEAA415}"/>
              </a:ext>
            </a:extLst>
          </p:cNvPr>
          <p:cNvSpPr>
            <a:spLocks noGrp="1"/>
          </p:cNvSpPr>
          <p:nvPr>
            <p:ph type="sldNum" sz="quarter" idx="12"/>
          </p:nvPr>
        </p:nvSpPr>
        <p:spPr/>
        <p:txBody>
          <a:bodyPr/>
          <a:lstStyle/>
          <a:p>
            <a:fld id="{E9110D91-6885-41B8-9182-DC3234FBD545}" type="slidenum">
              <a:rPr lang="en-US" smtClean="0"/>
              <a:t>14</a:t>
            </a:fld>
            <a:endParaRPr lang="en-US" dirty="0"/>
          </a:p>
        </p:txBody>
      </p:sp>
    </p:spTree>
    <p:extLst>
      <p:ext uri="{BB962C8B-B14F-4D97-AF65-F5344CB8AC3E}">
        <p14:creationId xmlns:p14="http://schemas.microsoft.com/office/powerpoint/2010/main" val="20651170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1"/>
          </p:nvPr>
        </p:nvSpPr>
        <p:spPr>
          <a:xfrm>
            <a:off x="397165" y="1272026"/>
            <a:ext cx="8405090" cy="4636403"/>
          </a:xfrm>
        </p:spPr>
        <p:txBody>
          <a:bodyPr/>
          <a:lstStyle/>
          <a:p>
            <a:r>
              <a:rPr lang="en-US" sz="1900" b="1" dirty="0"/>
              <a:t>WIDA</a:t>
            </a:r>
          </a:p>
          <a:p>
            <a:pPr marL="285750" lvl="1">
              <a:buFont typeface="Arial" panose="020B0604020202020204" pitchFamily="34" charset="0"/>
              <a:buChar char="•"/>
            </a:pPr>
            <a:r>
              <a:rPr lang="en-US" sz="1900" dirty="0">
                <a:solidFill>
                  <a:srgbClr val="595959"/>
                </a:solidFill>
                <a:latin typeface="Helvetica" panose="020B0604020202020204" pitchFamily="34" charset="0"/>
                <a:cs typeface="Helvetica" panose="020B0604020202020204" pitchFamily="34" charset="0"/>
              </a:rPr>
              <a:t>The ELD Standards serve as a resource for planning and implementing language instruction and assessment for multilingual learners as they learn academic content. Educators can use the standards to:</a:t>
            </a:r>
          </a:p>
          <a:p>
            <a:pPr marL="685800" lvl="2">
              <a:buFont typeface="Arial" panose="020B0604020202020204" pitchFamily="34" charset="0"/>
              <a:buChar char="•"/>
            </a:pPr>
            <a:r>
              <a:rPr lang="en-US" sz="1900" dirty="0">
                <a:solidFill>
                  <a:srgbClr val="595959"/>
                </a:solidFill>
                <a:latin typeface="Helvetica" panose="020B0604020202020204" pitchFamily="34" charset="0"/>
                <a:cs typeface="Helvetica" panose="020B0604020202020204" pitchFamily="34" charset="0"/>
              </a:rPr>
              <a:t>Promote and guide students’ English language development</a:t>
            </a:r>
          </a:p>
          <a:p>
            <a:pPr marL="685800" lvl="2">
              <a:buFont typeface="Arial" panose="020B0604020202020204" pitchFamily="34" charset="0"/>
              <a:buChar char="•"/>
            </a:pPr>
            <a:r>
              <a:rPr lang="en-US" sz="1900" dirty="0">
                <a:solidFill>
                  <a:srgbClr val="595959"/>
                </a:solidFill>
                <a:latin typeface="Helvetica" panose="020B0604020202020204" pitchFamily="34" charset="0"/>
                <a:cs typeface="Helvetica" panose="020B0604020202020204" pitchFamily="34" charset="0"/>
              </a:rPr>
              <a:t>Aid in the development of curriculum, instruction and assessment</a:t>
            </a:r>
          </a:p>
          <a:p>
            <a:pPr marL="685800" lvl="2">
              <a:buFont typeface="Arial" panose="020B0604020202020204" pitchFamily="34" charset="0"/>
              <a:buChar char="•"/>
            </a:pPr>
            <a:r>
              <a:rPr lang="en-US" sz="1900" dirty="0">
                <a:solidFill>
                  <a:srgbClr val="595959"/>
                </a:solidFill>
                <a:latin typeface="Helvetica" panose="020B0604020202020204" pitchFamily="34" charset="0"/>
                <a:cs typeface="Helvetica" panose="020B0604020202020204" pitchFamily="34" charset="0"/>
              </a:rPr>
              <a:t>Encourage and maximize the use of multiple language resources in the classroom</a:t>
            </a:r>
          </a:p>
          <a:p>
            <a:pPr marL="685800" lvl="2">
              <a:buFont typeface="Arial" panose="020B0604020202020204" pitchFamily="34" charset="0"/>
              <a:buChar char="•"/>
            </a:pPr>
            <a:r>
              <a:rPr lang="en-US" sz="1900" dirty="0">
                <a:solidFill>
                  <a:srgbClr val="595959"/>
                </a:solidFill>
                <a:latin typeface="Helvetica" panose="020B0604020202020204" pitchFamily="34" charset="0"/>
                <a:cs typeface="Helvetica" panose="020B0604020202020204" pitchFamily="34" charset="0"/>
              </a:rPr>
              <a:t>Support and frame the collaboration among educators of multilingual learners and instructional teams who serve them to ensure educational equity for all students</a:t>
            </a:r>
          </a:p>
          <a:p>
            <a:pPr marL="285750" lvl="1">
              <a:buFont typeface="Arial" panose="020B0604020202020204" pitchFamily="34" charset="0"/>
              <a:buChar char="•"/>
            </a:pPr>
            <a:r>
              <a:rPr lang="en-US" sz="1900" dirty="0">
                <a:solidFill>
                  <a:srgbClr val="595959"/>
                </a:solidFill>
                <a:latin typeface="Helvetica" panose="020B0604020202020204" pitchFamily="34" charset="0"/>
                <a:cs typeface="Helvetica" panose="020B0604020202020204" pitchFamily="34" charset="0"/>
              </a:rPr>
              <a:t>The WIDA ELD Standards work with content standards to ensure students engage in the learning of the content standards as they continue to develop English.</a:t>
            </a:r>
            <a:endParaRPr lang="en-US" sz="1900" dirty="0"/>
          </a:p>
        </p:txBody>
      </p:sp>
      <p:sp>
        <p:nvSpPr>
          <p:cNvPr id="7" name="Text Placeholder 6"/>
          <p:cNvSpPr>
            <a:spLocks noGrp="1"/>
          </p:cNvSpPr>
          <p:nvPr>
            <p:ph type="body" sz="quarter" idx="10"/>
          </p:nvPr>
        </p:nvSpPr>
        <p:spPr>
          <a:xfrm>
            <a:off x="523239" y="340360"/>
            <a:ext cx="8526631" cy="660400"/>
          </a:xfrm>
        </p:spPr>
        <p:txBody>
          <a:bodyPr anchor="ctr"/>
          <a:lstStyle/>
          <a:p>
            <a:r>
              <a:rPr lang="en-US" sz="2400" dirty="0"/>
              <a:t>Consortia Example – English Language Proficiency Standards</a:t>
            </a:r>
          </a:p>
        </p:txBody>
      </p:sp>
      <p:sp>
        <p:nvSpPr>
          <p:cNvPr id="4" name="Slide Number Placeholder 3">
            <a:extLst>
              <a:ext uri="{FF2B5EF4-FFF2-40B4-BE49-F238E27FC236}">
                <a16:creationId xmlns:a16="http://schemas.microsoft.com/office/drawing/2014/main" id="{B69EE15E-1C5C-4192-BCD6-AFF6D775C3DB}"/>
              </a:ext>
            </a:extLst>
          </p:cNvPr>
          <p:cNvSpPr>
            <a:spLocks noGrp="1"/>
          </p:cNvSpPr>
          <p:nvPr>
            <p:ph type="sldNum" sz="quarter" idx="12"/>
          </p:nvPr>
        </p:nvSpPr>
        <p:spPr/>
        <p:txBody>
          <a:bodyPr/>
          <a:lstStyle/>
          <a:p>
            <a:fld id="{E9110D91-6885-41B8-9182-DC3234FBD545}" type="slidenum">
              <a:rPr lang="en-US" smtClean="0"/>
              <a:t>15</a:t>
            </a:fld>
            <a:endParaRPr lang="en-US" dirty="0"/>
          </a:p>
        </p:txBody>
      </p:sp>
    </p:spTree>
    <p:extLst>
      <p:ext uri="{BB962C8B-B14F-4D97-AF65-F5344CB8AC3E}">
        <p14:creationId xmlns:p14="http://schemas.microsoft.com/office/powerpoint/2010/main" val="2577946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1"/>
          </p:nvPr>
        </p:nvSpPr>
        <p:spPr>
          <a:xfrm>
            <a:off x="397165" y="1108364"/>
            <a:ext cx="8405090" cy="4800065"/>
          </a:xfrm>
        </p:spPr>
        <p:txBody>
          <a:bodyPr/>
          <a:lstStyle/>
          <a:p>
            <a:r>
              <a:rPr lang="en-US" sz="1900" b="1" dirty="0"/>
              <a:t>ELPA21</a:t>
            </a:r>
          </a:p>
          <a:p>
            <a:pPr marL="285750" lvl="1">
              <a:buFont typeface="Arial" panose="020B0604020202020204" pitchFamily="34" charset="0"/>
              <a:buChar char="•"/>
            </a:pPr>
            <a:r>
              <a:rPr lang="en-US" sz="1900" dirty="0">
                <a:solidFill>
                  <a:srgbClr val="595959"/>
                </a:solidFill>
                <a:latin typeface="Helvetica" panose="020B0604020202020204" pitchFamily="34" charset="0"/>
                <a:cs typeface="Helvetica" panose="020B0604020202020204" pitchFamily="34" charset="0"/>
              </a:rPr>
              <a:t>The English Language Proficiency (ELP) Standards correspond to states’ rigorous content standards in English language arts, mathematics, and science. Beyond understanding common English usage, ELLs need to understand language used for grade-level instruction in English language arts, mathematics, and science. </a:t>
            </a:r>
          </a:p>
          <a:p>
            <a:pPr marL="685800" lvl="2">
              <a:buFont typeface="Arial" panose="020B0604020202020204" pitchFamily="34" charset="0"/>
              <a:buChar char="•"/>
            </a:pPr>
            <a:r>
              <a:rPr lang="en-US" sz="1900" dirty="0">
                <a:solidFill>
                  <a:srgbClr val="595959"/>
                </a:solidFill>
                <a:latin typeface="Helvetica" panose="020B0604020202020204" pitchFamily="34" charset="0"/>
                <a:cs typeface="Helvetica" panose="020B0604020202020204" pitchFamily="34" charset="0"/>
              </a:rPr>
              <a:t>The standards should correspond to, and be used in tandem with, the college and career readiness (CCR) standards for English language arts, mathematics, and science.</a:t>
            </a:r>
          </a:p>
          <a:p>
            <a:pPr marL="685800" lvl="2">
              <a:buFont typeface="Arial" panose="020B0604020202020204" pitchFamily="34" charset="0"/>
              <a:buChar char="•"/>
            </a:pPr>
            <a:r>
              <a:rPr lang="en-US" sz="1900" dirty="0">
                <a:solidFill>
                  <a:srgbClr val="595959"/>
                </a:solidFill>
                <a:latin typeface="Helvetica" panose="020B0604020202020204" pitchFamily="34" charset="0"/>
                <a:cs typeface="Helvetica" panose="020B0604020202020204" pitchFamily="34" charset="0"/>
              </a:rPr>
              <a:t>The standards should highlight and amplify the critical language, knowledge about language, and skills using language in CCR standards necessary for ELLs to be successful in school.</a:t>
            </a:r>
          </a:p>
          <a:p>
            <a:pPr marL="685800" lvl="2">
              <a:buFont typeface="Arial" panose="020B0604020202020204" pitchFamily="34" charset="0"/>
              <a:buChar char="•"/>
            </a:pPr>
            <a:r>
              <a:rPr lang="en-US" sz="1900" dirty="0">
                <a:solidFill>
                  <a:srgbClr val="595959"/>
                </a:solidFill>
                <a:latin typeface="Helvetica" panose="020B0604020202020204" pitchFamily="34" charset="0"/>
                <a:cs typeface="Helvetica" panose="020B0604020202020204" pitchFamily="34" charset="0"/>
              </a:rPr>
              <a:t>The standards should be simple and clear and should aim high, so that teachers can focus on what’s most important for college and career readiness.</a:t>
            </a:r>
          </a:p>
        </p:txBody>
      </p:sp>
      <p:sp>
        <p:nvSpPr>
          <p:cNvPr id="7" name="Text Placeholder 6"/>
          <p:cNvSpPr>
            <a:spLocks noGrp="1"/>
          </p:cNvSpPr>
          <p:nvPr>
            <p:ph type="body" sz="quarter" idx="10"/>
          </p:nvPr>
        </p:nvSpPr>
        <p:spPr>
          <a:xfrm>
            <a:off x="523239" y="340360"/>
            <a:ext cx="8526631" cy="660400"/>
          </a:xfrm>
        </p:spPr>
        <p:txBody>
          <a:bodyPr anchor="ctr"/>
          <a:lstStyle/>
          <a:p>
            <a:r>
              <a:rPr lang="en-US" sz="2400" dirty="0"/>
              <a:t>English Language Proficiency Standards (cont.)</a:t>
            </a:r>
          </a:p>
        </p:txBody>
      </p:sp>
      <p:sp>
        <p:nvSpPr>
          <p:cNvPr id="4" name="Slide Number Placeholder 3">
            <a:extLst>
              <a:ext uri="{FF2B5EF4-FFF2-40B4-BE49-F238E27FC236}">
                <a16:creationId xmlns:a16="http://schemas.microsoft.com/office/drawing/2014/main" id="{AAE4E9D9-AC00-4BC4-BCC1-BE7994333289}"/>
              </a:ext>
            </a:extLst>
          </p:cNvPr>
          <p:cNvSpPr>
            <a:spLocks noGrp="1"/>
          </p:cNvSpPr>
          <p:nvPr>
            <p:ph type="sldNum" sz="quarter" idx="12"/>
          </p:nvPr>
        </p:nvSpPr>
        <p:spPr/>
        <p:txBody>
          <a:bodyPr/>
          <a:lstStyle/>
          <a:p>
            <a:fld id="{E9110D91-6885-41B8-9182-DC3234FBD545}" type="slidenum">
              <a:rPr lang="en-US" smtClean="0"/>
              <a:t>16</a:t>
            </a:fld>
            <a:endParaRPr lang="en-US" dirty="0"/>
          </a:p>
        </p:txBody>
      </p:sp>
    </p:spTree>
    <p:extLst>
      <p:ext uri="{BB962C8B-B14F-4D97-AF65-F5344CB8AC3E}">
        <p14:creationId xmlns:p14="http://schemas.microsoft.com/office/powerpoint/2010/main" val="2883632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1"/>
          </p:nvPr>
        </p:nvSpPr>
        <p:spPr>
          <a:xfrm>
            <a:off x="308685" y="1099128"/>
            <a:ext cx="8526630" cy="4809302"/>
          </a:xfrm>
        </p:spPr>
        <p:txBody>
          <a:bodyPr/>
          <a:lstStyle/>
          <a:p>
            <a:r>
              <a:rPr lang="en-US" sz="1700" b="1" dirty="0"/>
              <a:t>California</a:t>
            </a:r>
          </a:p>
          <a:p>
            <a:pPr marL="285750" lvl="1">
              <a:buFont typeface="Arial" panose="020B0604020202020204" pitchFamily="34" charset="0"/>
              <a:buChar char="•"/>
            </a:pPr>
            <a:r>
              <a:rPr lang="en-US" sz="1700" dirty="0">
                <a:solidFill>
                  <a:srgbClr val="595959"/>
                </a:solidFill>
                <a:latin typeface="Helvetica" panose="020B0604020202020204" pitchFamily="34" charset="0"/>
                <a:cs typeface="Helvetica" panose="020B0604020202020204" pitchFamily="34" charset="0"/>
              </a:rPr>
              <a:t>The CA ELD Standards describe the </a:t>
            </a:r>
            <a:r>
              <a:rPr lang="en-US" sz="1700" b="1" dirty="0">
                <a:solidFill>
                  <a:srgbClr val="595959"/>
                </a:solidFill>
                <a:latin typeface="Helvetica" panose="020B0604020202020204" pitchFamily="34" charset="0"/>
                <a:cs typeface="Helvetica" panose="020B0604020202020204" pitchFamily="34" charset="0"/>
              </a:rPr>
              <a:t>key knowledge, skills, and abilities</a:t>
            </a:r>
            <a:r>
              <a:rPr lang="en-US" sz="1700" dirty="0">
                <a:solidFill>
                  <a:srgbClr val="595959"/>
                </a:solidFill>
                <a:latin typeface="Helvetica" panose="020B0604020202020204" pitchFamily="34" charset="0"/>
                <a:cs typeface="Helvetica" panose="020B0604020202020204" pitchFamily="34" charset="0"/>
              </a:rPr>
              <a:t> that students who are learning English as a new language need in order to access, engage with, and achieve in grade-level academic content. </a:t>
            </a:r>
          </a:p>
          <a:p>
            <a:pPr marL="285750" lvl="1">
              <a:buFont typeface="Arial" panose="020B0604020202020204" pitchFamily="34" charset="0"/>
              <a:buChar char="•"/>
            </a:pPr>
            <a:r>
              <a:rPr lang="en-US" sz="1700" dirty="0">
                <a:solidFill>
                  <a:srgbClr val="595959"/>
                </a:solidFill>
                <a:latin typeface="Helvetica" panose="020B0604020202020204" pitchFamily="34" charset="0"/>
                <a:cs typeface="Helvetica" panose="020B0604020202020204" pitchFamily="34" charset="0"/>
              </a:rPr>
              <a:t>The CA ELD Standards, in particular, </a:t>
            </a:r>
            <a:r>
              <a:rPr lang="en-US" sz="1700" b="1" dirty="0">
                <a:solidFill>
                  <a:srgbClr val="595959"/>
                </a:solidFill>
                <a:latin typeface="Helvetica" panose="020B0604020202020204" pitchFamily="34" charset="0"/>
                <a:cs typeface="Helvetica" panose="020B0604020202020204" pitchFamily="34" charset="0"/>
              </a:rPr>
              <a:t>align with the key knowledge, skills, and abilities for achieving college and career readiness</a:t>
            </a:r>
            <a:r>
              <a:rPr lang="en-US" sz="1700" dirty="0">
                <a:solidFill>
                  <a:srgbClr val="595959"/>
                </a:solidFill>
                <a:latin typeface="Helvetica" panose="020B0604020202020204" pitchFamily="34" charset="0"/>
                <a:cs typeface="Helvetica" panose="020B0604020202020204" pitchFamily="34" charset="0"/>
              </a:rPr>
              <a:t> described in the California Common Core State Standards for English Language Arts and Literacy in History/Social Studies, Science, and Technical Subjects (CA CCSS for ELA/Literacy). </a:t>
            </a:r>
          </a:p>
          <a:p>
            <a:pPr marL="285750" lvl="1">
              <a:buFont typeface="Arial" panose="020B0604020202020204" pitchFamily="34" charset="0"/>
              <a:buChar char="•"/>
            </a:pPr>
            <a:r>
              <a:rPr lang="en-US" sz="1700" dirty="0">
                <a:solidFill>
                  <a:srgbClr val="595959"/>
                </a:solidFill>
                <a:latin typeface="Helvetica" panose="020B0604020202020204" pitchFamily="34" charset="0"/>
                <a:cs typeface="Helvetica" panose="020B0604020202020204" pitchFamily="34" charset="0"/>
              </a:rPr>
              <a:t>However, the CA ELD Standards </a:t>
            </a:r>
            <a:r>
              <a:rPr lang="en-US" sz="1700" b="1" dirty="0">
                <a:solidFill>
                  <a:srgbClr val="595959"/>
                </a:solidFill>
                <a:latin typeface="Helvetica" panose="020B0604020202020204" pitchFamily="34" charset="0"/>
                <a:cs typeface="Helvetica" panose="020B0604020202020204" pitchFamily="34" charset="0"/>
              </a:rPr>
              <a:t>do not repeat the CA CCSS for ELA/Literacy</a:t>
            </a:r>
            <a:r>
              <a:rPr lang="en-US" sz="1700" dirty="0">
                <a:solidFill>
                  <a:srgbClr val="595959"/>
                </a:solidFill>
                <a:latin typeface="Helvetica" panose="020B0604020202020204" pitchFamily="34" charset="0"/>
                <a:cs typeface="Helvetica" panose="020B0604020202020204" pitchFamily="34" charset="0"/>
              </a:rPr>
              <a:t>, nor do they represent ELA content at lower levels of achievement or rigor. Instead, the CA ELD Standards are designed to provide </a:t>
            </a:r>
            <a:r>
              <a:rPr lang="en-US" sz="1700" b="1" dirty="0">
                <a:solidFill>
                  <a:srgbClr val="595959"/>
                </a:solidFill>
                <a:latin typeface="Helvetica" panose="020B0604020202020204" pitchFamily="34" charset="0"/>
                <a:cs typeface="Helvetica" panose="020B0604020202020204" pitchFamily="34" charset="0"/>
              </a:rPr>
              <a:t>challenging content in English language development for ELs to gain proficiency in a range of rigorous academic English language skills</a:t>
            </a:r>
            <a:r>
              <a:rPr lang="en-US" sz="1700" dirty="0">
                <a:solidFill>
                  <a:srgbClr val="595959"/>
                </a:solidFill>
                <a:latin typeface="Helvetica" panose="020B0604020202020204" pitchFamily="34" charset="0"/>
                <a:cs typeface="Helvetica" panose="020B0604020202020204" pitchFamily="34" charset="0"/>
              </a:rPr>
              <a:t>. </a:t>
            </a:r>
          </a:p>
          <a:p>
            <a:pPr marL="285750" lvl="1">
              <a:buFont typeface="Arial" panose="020B0604020202020204" pitchFamily="34" charset="0"/>
              <a:buChar char="•"/>
            </a:pPr>
            <a:r>
              <a:rPr lang="en-US" sz="1700" dirty="0">
                <a:solidFill>
                  <a:srgbClr val="595959"/>
                </a:solidFill>
                <a:latin typeface="Helvetica" panose="020B0604020202020204" pitchFamily="34" charset="0"/>
                <a:cs typeface="Helvetica" panose="020B0604020202020204" pitchFamily="34" charset="0"/>
              </a:rPr>
              <a:t>The CA ELD Standards are not intended to replace the CA CCSS for ELA/Literacy. Instead, they </a:t>
            </a:r>
            <a:r>
              <a:rPr lang="en-US" sz="1700" b="1" dirty="0">
                <a:solidFill>
                  <a:srgbClr val="595959"/>
                </a:solidFill>
                <a:latin typeface="Helvetica" panose="020B0604020202020204" pitchFamily="34" charset="0"/>
                <a:cs typeface="Helvetica" panose="020B0604020202020204" pitchFamily="34" charset="0"/>
              </a:rPr>
              <a:t>amplify the language knowledge, skills, and abilities of these standards</a:t>
            </a:r>
            <a:r>
              <a:rPr lang="en-US" sz="1700" dirty="0">
                <a:solidFill>
                  <a:srgbClr val="595959"/>
                </a:solidFill>
                <a:latin typeface="Helvetica" panose="020B0604020202020204" pitchFamily="34" charset="0"/>
                <a:cs typeface="Helvetica" panose="020B0604020202020204" pitchFamily="34" charset="0"/>
              </a:rPr>
              <a:t>, which are essential for ELs to succeed in school while they are developing their English. </a:t>
            </a:r>
          </a:p>
        </p:txBody>
      </p:sp>
      <p:sp>
        <p:nvSpPr>
          <p:cNvPr id="7" name="Text Placeholder 6"/>
          <p:cNvSpPr>
            <a:spLocks noGrp="1"/>
          </p:cNvSpPr>
          <p:nvPr>
            <p:ph type="body" sz="quarter" idx="10"/>
          </p:nvPr>
        </p:nvSpPr>
        <p:spPr>
          <a:xfrm>
            <a:off x="523239" y="340360"/>
            <a:ext cx="8526631" cy="660400"/>
          </a:xfrm>
        </p:spPr>
        <p:txBody>
          <a:bodyPr anchor="ctr"/>
          <a:lstStyle/>
          <a:p>
            <a:r>
              <a:rPr lang="en-US" sz="2400" dirty="0"/>
              <a:t>State Example – English Language Proficiency Standards (cont.)</a:t>
            </a:r>
          </a:p>
        </p:txBody>
      </p:sp>
      <p:sp>
        <p:nvSpPr>
          <p:cNvPr id="4" name="Slide Number Placeholder 3">
            <a:extLst>
              <a:ext uri="{FF2B5EF4-FFF2-40B4-BE49-F238E27FC236}">
                <a16:creationId xmlns:a16="http://schemas.microsoft.com/office/drawing/2014/main" id="{4F084174-7458-479F-B250-AA4875C01D3A}"/>
              </a:ext>
            </a:extLst>
          </p:cNvPr>
          <p:cNvSpPr>
            <a:spLocks noGrp="1"/>
          </p:cNvSpPr>
          <p:nvPr>
            <p:ph type="sldNum" sz="quarter" idx="12"/>
          </p:nvPr>
        </p:nvSpPr>
        <p:spPr/>
        <p:txBody>
          <a:bodyPr/>
          <a:lstStyle/>
          <a:p>
            <a:fld id="{E9110D91-6885-41B8-9182-DC3234FBD545}" type="slidenum">
              <a:rPr lang="en-US" smtClean="0"/>
              <a:t>17</a:t>
            </a:fld>
            <a:endParaRPr lang="en-US" dirty="0"/>
          </a:p>
        </p:txBody>
      </p:sp>
    </p:spTree>
    <p:extLst>
      <p:ext uri="{BB962C8B-B14F-4D97-AF65-F5344CB8AC3E}">
        <p14:creationId xmlns:p14="http://schemas.microsoft.com/office/powerpoint/2010/main" val="26729404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3C23D4B5-3867-4EE4-A4ED-04A1B56B9313}"/>
              </a:ext>
            </a:extLst>
          </p:cNvPr>
          <p:cNvSpPr>
            <a:spLocks noGrp="1"/>
          </p:cNvSpPr>
          <p:nvPr>
            <p:ph type="body" sz="quarter" idx="11"/>
          </p:nvPr>
        </p:nvSpPr>
        <p:spPr/>
        <p:txBody>
          <a:bodyPr anchor="ctr"/>
          <a:lstStyle/>
          <a:p>
            <a:pPr algn="ctr"/>
            <a:r>
              <a:rPr lang="en-US" sz="3600" b="1" dirty="0"/>
              <a:t>English Language </a:t>
            </a:r>
          </a:p>
          <a:p>
            <a:pPr algn="ctr"/>
            <a:r>
              <a:rPr lang="en-US" sz="3600" b="1" dirty="0"/>
              <a:t>Proficiency Assessment</a:t>
            </a:r>
          </a:p>
        </p:txBody>
      </p:sp>
      <p:sp>
        <p:nvSpPr>
          <p:cNvPr id="5" name="Text Placeholder 4">
            <a:extLst>
              <a:ext uri="{FF2B5EF4-FFF2-40B4-BE49-F238E27FC236}">
                <a16:creationId xmlns:a16="http://schemas.microsoft.com/office/drawing/2014/main" id="{8E4BF61D-7FBF-4BA3-8362-F2BAF4967925}"/>
              </a:ext>
            </a:extLst>
          </p:cNvPr>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19465184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1"/>
          </p:nvPr>
        </p:nvSpPr>
        <p:spPr>
          <a:xfrm>
            <a:off x="523239" y="1110798"/>
            <a:ext cx="8097522" cy="4636403"/>
          </a:xfrm>
        </p:spPr>
        <p:txBody>
          <a:bodyPr/>
          <a:lstStyle/>
          <a:p>
            <a:r>
              <a:rPr lang="en-US" sz="2100" b="1" dirty="0"/>
              <a:t>English language proficiency (ELP) assessment</a:t>
            </a:r>
          </a:p>
          <a:p>
            <a:endParaRPr lang="en-US" sz="1000" b="1" dirty="0"/>
          </a:p>
          <a:p>
            <a:pPr marL="285750" indent="-285750">
              <a:buFont typeface="Arial" panose="020B0604020202020204" pitchFamily="34" charset="0"/>
              <a:buChar char="•"/>
            </a:pPr>
            <a:r>
              <a:rPr lang="en-US" sz="2100" dirty="0"/>
              <a:t>ESEA requires that “each State plan shall demonstrate that [LEAs] in the State will provide for an </a:t>
            </a:r>
            <a:r>
              <a:rPr lang="en-US" sz="2100" b="1" dirty="0"/>
              <a:t>annual assessment of English proficiency </a:t>
            </a:r>
            <a:r>
              <a:rPr lang="en-US" sz="2100" dirty="0"/>
              <a:t>of all English learners in the schools served by [SEA]” and that these </a:t>
            </a:r>
            <a:r>
              <a:rPr lang="en-US" sz="2100" b="1" dirty="0"/>
              <a:t>assessments “shall be aligned with the State’s English language proficiency standards</a:t>
            </a:r>
            <a:r>
              <a:rPr lang="en-US" sz="2100" dirty="0"/>
              <a:t>.” </a:t>
            </a:r>
          </a:p>
          <a:p>
            <a:pPr marL="285750" indent="-285750">
              <a:buFont typeface="Arial" panose="020B0604020202020204" pitchFamily="34" charset="0"/>
              <a:buChar char="•"/>
            </a:pPr>
            <a:r>
              <a:rPr lang="en-US" sz="2100" dirty="0"/>
              <a:t>The assessment regulations clarify that states must administer a </a:t>
            </a:r>
            <a:r>
              <a:rPr lang="en-US" sz="2100" b="1" dirty="0"/>
              <a:t>single statewide ELP assessment </a:t>
            </a:r>
            <a:r>
              <a:rPr lang="en-US" sz="2100" dirty="0"/>
              <a:t>to all ELs in grades K-12.</a:t>
            </a:r>
          </a:p>
          <a:p>
            <a:pPr marL="285750" indent="-285750">
              <a:buFont typeface="Arial" panose="020B0604020202020204" pitchFamily="34" charset="0"/>
              <a:buChar char="•"/>
            </a:pPr>
            <a:r>
              <a:rPr lang="en-US" sz="2100" dirty="0"/>
              <a:t>The ELP assessment must be aligned to the ELP standards</a:t>
            </a:r>
          </a:p>
          <a:p>
            <a:pPr marL="285750" indent="-285750">
              <a:buFont typeface="Arial" panose="020B0604020202020204" pitchFamily="34" charset="0"/>
              <a:buChar char="•"/>
            </a:pPr>
            <a:r>
              <a:rPr lang="en-US" sz="2100" dirty="0"/>
              <a:t>A State must </a:t>
            </a:r>
            <a:r>
              <a:rPr lang="en-US" sz="2100" b="1" dirty="0"/>
              <a:t>provide appropriate accommodations </a:t>
            </a:r>
            <a:r>
              <a:rPr lang="en-US" sz="2100" dirty="0"/>
              <a:t>that are necessary to measure a student’s English language proficiency relative to the State’s English language proficiency standards</a:t>
            </a:r>
          </a:p>
          <a:p>
            <a:pPr marL="285750" indent="-285750">
              <a:buFont typeface="Arial" panose="020B0604020202020204" pitchFamily="34" charset="0"/>
              <a:buChar char="•"/>
            </a:pPr>
            <a:endParaRPr lang="en-US" sz="2100" dirty="0"/>
          </a:p>
          <a:p>
            <a:endParaRPr lang="en-US" sz="2100" dirty="0"/>
          </a:p>
          <a:p>
            <a:pPr marL="285750" indent="-285750">
              <a:buFont typeface="Arial" panose="020B0604020202020204" pitchFamily="34" charset="0"/>
              <a:buChar char="•"/>
            </a:pPr>
            <a:endParaRPr lang="en-US" sz="2100" dirty="0"/>
          </a:p>
          <a:p>
            <a:endParaRPr lang="en-US" sz="2100" dirty="0"/>
          </a:p>
        </p:txBody>
      </p:sp>
      <p:sp>
        <p:nvSpPr>
          <p:cNvPr id="7" name="Text Placeholder 6"/>
          <p:cNvSpPr>
            <a:spLocks noGrp="1"/>
          </p:cNvSpPr>
          <p:nvPr>
            <p:ph type="body" sz="quarter" idx="10"/>
          </p:nvPr>
        </p:nvSpPr>
        <p:spPr>
          <a:xfrm>
            <a:off x="523239" y="340360"/>
            <a:ext cx="8526631" cy="660400"/>
          </a:xfrm>
        </p:spPr>
        <p:txBody>
          <a:bodyPr anchor="ctr"/>
          <a:lstStyle/>
          <a:p>
            <a:r>
              <a:rPr lang="en-US" sz="2400" dirty="0"/>
              <a:t>English Language Proficiency (ELP) Assessment Requirements</a:t>
            </a:r>
          </a:p>
        </p:txBody>
      </p:sp>
      <p:sp>
        <p:nvSpPr>
          <p:cNvPr id="4" name="Slide Number Placeholder 3">
            <a:extLst>
              <a:ext uri="{FF2B5EF4-FFF2-40B4-BE49-F238E27FC236}">
                <a16:creationId xmlns:a16="http://schemas.microsoft.com/office/drawing/2014/main" id="{7E06692B-709F-4BBE-88B1-296E7796AF93}"/>
              </a:ext>
            </a:extLst>
          </p:cNvPr>
          <p:cNvSpPr>
            <a:spLocks noGrp="1"/>
          </p:cNvSpPr>
          <p:nvPr>
            <p:ph type="sldNum" sz="quarter" idx="12"/>
          </p:nvPr>
        </p:nvSpPr>
        <p:spPr/>
        <p:txBody>
          <a:bodyPr/>
          <a:lstStyle/>
          <a:p>
            <a:fld id="{E9110D91-6885-41B8-9182-DC3234FBD545}" type="slidenum">
              <a:rPr lang="en-US" smtClean="0"/>
              <a:t>19</a:t>
            </a:fld>
            <a:endParaRPr lang="en-US" dirty="0"/>
          </a:p>
        </p:txBody>
      </p:sp>
    </p:spTree>
    <p:extLst>
      <p:ext uri="{BB962C8B-B14F-4D97-AF65-F5344CB8AC3E}">
        <p14:creationId xmlns:p14="http://schemas.microsoft.com/office/powerpoint/2010/main" val="23263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3C23D4B5-3867-4EE4-A4ED-04A1B56B9313}"/>
              </a:ext>
            </a:extLst>
          </p:cNvPr>
          <p:cNvSpPr>
            <a:spLocks noGrp="1"/>
          </p:cNvSpPr>
          <p:nvPr>
            <p:ph type="body" sz="quarter" idx="11"/>
          </p:nvPr>
        </p:nvSpPr>
        <p:spPr/>
        <p:txBody>
          <a:bodyPr anchor="ctr"/>
          <a:lstStyle/>
          <a:p>
            <a:pPr algn="ctr"/>
            <a:r>
              <a:rPr lang="en-US" sz="3600" b="1" dirty="0"/>
              <a:t>Defining English Learners</a:t>
            </a:r>
          </a:p>
        </p:txBody>
      </p:sp>
      <p:sp>
        <p:nvSpPr>
          <p:cNvPr id="5" name="Text Placeholder 4">
            <a:extLst>
              <a:ext uri="{FF2B5EF4-FFF2-40B4-BE49-F238E27FC236}">
                <a16:creationId xmlns:a16="http://schemas.microsoft.com/office/drawing/2014/main" id="{8E4BF61D-7FBF-4BA3-8362-F2BAF4967925}"/>
              </a:ext>
            </a:extLst>
          </p:cNvPr>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33967399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1"/>
          </p:nvPr>
        </p:nvSpPr>
        <p:spPr>
          <a:xfrm>
            <a:off x="739588" y="1052946"/>
            <a:ext cx="7799294" cy="4855484"/>
          </a:xfrm>
        </p:spPr>
        <p:txBody>
          <a:bodyPr/>
          <a:lstStyle/>
          <a:p>
            <a:pPr marL="285750" indent="-285750">
              <a:buFont typeface="Arial" panose="020B0604020202020204" pitchFamily="34" charset="0"/>
              <a:buChar char="•"/>
            </a:pPr>
            <a:r>
              <a:rPr lang="en-US" sz="2200" dirty="0"/>
              <a:t>If an English learner has a disability that precludes assessment of the student in one or more domains of the ELP assessment such that there are no appropriate accommodations for the affected domain(s), a State </a:t>
            </a:r>
            <a:r>
              <a:rPr lang="en-US" sz="2200" b="1" dirty="0"/>
              <a:t>must assess the student’s English language proficiency based on the remaining domains</a:t>
            </a:r>
            <a:r>
              <a:rPr lang="en-US" sz="2200" dirty="0"/>
              <a:t> in which it is possible to assess the student. </a:t>
            </a:r>
          </a:p>
          <a:p>
            <a:pPr marL="1028700" lvl="1">
              <a:buFont typeface="Arial" panose="020B0604020202020204" pitchFamily="34" charset="0"/>
              <a:buChar char="•"/>
            </a:pPr>
            <a:r>
              <a:rPr lang="en-US" sz="2200" dirty="0">
                <a:solidFill>
                  <a:srgbClr val="595959"/>
                </a:solidFill>
                <a:latin typeface="Helvetica" panose="020B0604020202020204" pitchFamily="34" charset="0"/>
                <a:cs typeface="Helvetica" panose="020B0604020202020204" pitchFamily="34" charset="0"/>
              </a:rPr>
              <a:t>For example, a student is a non-verbal EL who, because of an identified disability, cannot take the speaking portion of the assessment.</a:t>
            </a:r>
          </a:p>
          <a:p>
            <a:pPr marL="285750" indent="-285750">
              <a:buFont typeface="Arial" panose="020B0604020202020204" pitchFamily="34" charset="0"/>
              <a:buChar char="•"/>
            </a:pPr>
            <a:r>
              <a:rPr lang="en-US" sz="2200" dirty="0"/>
              <a:t>A State must provide for an alternate ELP assessment for ELs with the most significant cognitive disabilities who cannot participate in the assessment even with appropriate accommodations. </a:t>
            </a:r>
          </a:p>
          <a:p>
            <a:endParaRPr lang="en-US" sz="2200" dirty="0"/>
          </a:p>
          <a:p>
            <a:pPr marL="285750" indent="-285750">
              <a:buFont typeface="Arial" panose="020B0604020202020204" pitchFamily="34" charset="0"/>
              <a:buChar char="•"/>
            </a:pPr>
            <a:endParaRPr lang="en-US" sz="2200" dirty="0"/>
          </a:p>
          <a:p>
            <a:endParaRPr lang="en-US" sz="2200" dirty="0"/>
          </a:p>
        </p:txBody>
      </p:sp>
      <p:sp>
        <p:nvSpPr>
          <p:cNvPr id="7" name="Text Placeholder 6"/>
          <p:cNvSpPr>
            <a:spLocks noGrp="1"/>
          </p:cNvSpPr>
          <p:nvPr>
            <p:ph type="body" sz="quarter" idx="10"/>
          </p:nvPr>
        </p:nvSpPr>
        <p:spPr>
          <a:xfrm>
            <a:off x="523239" y="340360"/>
            <a:ext cx="8526631" cy="609211"/>
          </a:xfrm>
        </p:spPr>
        <p:txBody>
          <a:bodyPr anchor="ctr"/>
          <a:lstStyle/>
          <a:p>
            <a:r>
              <a:rPr lang="en-US" sz="2400" dirty="0"/>
              <a:t>English Language Proficiency (ELP) Assessment Requirements (cont.)</a:t>
            </a:r>
          </a:p>
        </p:txBody>
      </p:sp>
      <p:sp>
        <p:nvSpPr>
          <p:cNvPr id="4" name="Slide Number Placeholder 3">
            <a:extLst>
              <a:ext uri="{FF2B5EF4-FFF2-40B4-BE49-F238E27FC236}">
                <a16:creationId xmlns:a16="http://schemas.microsoft.com/office/drawing/2014/main" id="{442D05C9-3CCC-4A4D-A6BC-17E300FE5303}"/>
              </a:ext>
            </a:extLst>
          </p:cNvPr>
          <p:cNvSpPr>
            <a:spLocks noGrp="1"/>
          </p:cNvSpPr>
          <p:nvPr>
            <p:ph type="sldNum" sz="quarter" idx="12"/>
          </p:nvPr>
        </p:nvSpPr>
        <p:spPr/>
        <p:txBody>
          <a:bodyPr/>
          <a:lstStyle/>
          <a:p>
            <a:fld id="{E9110D91-6885-41B8-9182-DC3234FBD545}" type="slidenum">
              <a:rPr lang="en-US" smtClean="0"/>
              <a:t>20</a:t>
            </a:fld>
            <a:endParaRPr lang="en-US" dirty="0"/>
          </a:p>
        </p:txBody>
      </p:sp>
    </p:spTree>
    <p:extLst>
      <p:ext uri="{BB962C8B-B14F-4D97-AF65-F5344CB8AC3E}">
        <p14:creationId xmlns:p14="http://schemas.microsoft.com/office/powerpoint/2010/main" val="9624669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1"/>
          </p:nvPr>
        </p:nvSpPr>
        <p:spPr>
          <a:xfrm>
            <a:off x="523238" y="1110798"/>
            <a:ext cx="8234681" cy="4636403"/>
          </a:xfrm>
        </p:spPr>
        <p:txBody>
          <a:bodyPr/>
          <a:lstStyle/>
          <a:p>
            <a:r>
              <a:rPr lang="en-US" sz="2000" b="1" dirty="0"/>
              <a:t>Can states use their English language proficiency (ELP) assessments as a measure of students’ proficiency in reading/language arts?</a:t>
            </a:r>
          </a:p>
          <a:p>
            <a:endParaRPr lang="en-US" sz="2000" b="1" dirty="0"/>
          </a:p>
          <a:p>
            <a:pPr marL="285750" indent="-285750">
              <a:buFont typeface="Arial" panose="020B0604020202020204" pitchFamily="34" charset="0"/>
              <a:buChar char="•"/>
            </a:pPr>
            <a:r>
              <a:rPr lang="en-US" sz="2000" b="1" dirty="0"/>
              <a:t>No.</a:t>
            </a:r>
            <a:r>
              <a:rPr lang="en-US" sz="2000" dirty="0"/>
              <a:t> A state’s annual </a:t>
            </a:r>
            <a:r>
              <a:rPr lang="en-US" sz="2000" b="1" dirty="0"/>
              <a:t>ELP assessment is designed specifically to measure students’ proficiency levels </a:t>
            </a:r>
            <a:r>
              <a:rPr lang="en-US" sz="2000" dirty="0"/>
              <a:t>and progress in the four domains of language: speaking, listening, reading, and writing.. </a:t>
            </a:r>
          </a:p>
          <a:p>
            <a:pPr marL="285750" indent="-285750">
              <a:buFont typeface="Arial" panose="020B0604020202020204" pitchFamily="34" charset="0"/>
              <a:buChar char="•"/>
            </a:pPr>
            <a:r>
              <a:rPr lang="en-US" sz="2000" dirty="0"/>
              <a:t>A state’s </a:t>
            </a:r>
            <a:r>
              <a:rPr lang="en-US" sz="2000" b="1" dirty="0"/>
              <a:t>required reading/language arts assessment, on the other hand, is aligned to its reading/language arts standards </a:t>
            </a:r>
            <a:r>
              <a:rPr lang="en-US" sz="2000" dirty="0"/>
              <a:t>and measures students’ knowledge and skills in the specific academic content area of reading/language arts. </a:t>
            </a:r>
          </a:p>
          <a:p>
            <a:pPr marL="285750" indent="-285750">
              <a:buFont typeface="Arial" panose="020B0604020202020204" pitchFamily="34" charset="0"/>
              <a:buChar char="•"/>
            </a:pPr>
            <a:r>
              <a:rPr lang="en-US" sz="2000" dirty="0"/>
              <a:t>An ELP assessment measures different content and skills than a state reading/language arts assessment does; </a:t>
            </a:r>
            <a:r>
              <a:rPr lang="en-US" sz="2000" b="1" dirty="0"/>
              <a:t>the two assessments are not interchangeable</a:t>
            </a:r>
            <a:r>
              <a:rPr lang="en-US" sz="2000" dirty="0"/>
              <a:t>.</a:t>
            </a:r>
          </a:p>
          <a:p>
            <a:pPr marL="285750" indent="-285750">
              <a:buFont typeface="Arial" panose="020B0604020202020204" pitchFamily="34" charset="0"/>
              <a:buChar char="•"/>
            </a:pPr>
            <a:endParaRPr lang="en-US" sz="2000" dirty="0"/>
          </a:p>
          <a:p>
            <a:endParaRPr lang="en-US" sz="2000" dirty="0"/>
          </a:p>
          <a:p>
            <a:pPr marL="285750" indent="-285750">
              <a:buFont typeface="Arial" panose="020B0604020202020204" pitchFamily="34" charset="0"/>
              <a:buChar char="•"/>
            </a:pPr>
            <a:endParaRPr lang="en-US" sz="2000" dirty="0"/>
          </a:p>
          <a:p>
            <a:endParaRPr lang="en-US" sz="2000" dirty="0"/>
          </a:p>
        </p:txBody>
      </p:sp>
      <p:sp>
        <p:nvSpPr>
          <p:cNvPr id="7" name="Text Placeholder 6"/>
          <p:cNvSpPr>
            <a:spLocks noGrp="1"/>
          </p:cNvSpPr>
          <p:nvPr>
            <p:ph type="body" sz="quarter" idx="10"/>
          </p:nvPr>
        </p:nvSpPr>
        <p:spPr>
          <a:xfrm>
            <a:off x="523239" y="340360"/>
            <a:ext cx="8526631" cy="660400"/>
          </a:xfrm>
        </p:spPr>
        <p:txBody>
          <a:bodyPr anchor="ctr"/>
          <a:lstStyle/>
          <a:p>
            <a:r>
              <a:rPr lang="en-US" sz="2400" dirty="0"/>
              <a:t>English Language Proficiency (ELP) Assessment Requirements (cont.)</a:t>
            </a:r>
          </a:p>
        </p:txBody>
      </p:sp>
      <p:sp>
        <p:nvSpPr>
          <p:cNvPr id="4" name="Slide Number Placeholder 3">
            <a:extLst>
              <a:ext uri="{FF2B5EF4-FFF2-40B4-BE49-F238E27FC236}">
                <a16:creationId xmlns:a16="http://schemas.microsoft.com/office/drawing/2014/main" id="{FB1137D8-A0C1-4FDF-893E-1790FCD68B73}"/>
              </a:ext>
            </a:extLst>
          </p:cNvPr>
          <p:cNvSpPr>
            <a:spLocks noGrp="1"/>
          </p:cNvSpPr>
          <p:nvPr>
            <p:ph type="sldNum" sz="quarter" idx="12"/>
          </p:nvPr>
        </p:nvSpPr>
        <p:spPr/>
        <p:txBody>
          <a:bodyPr/>
          <a:lstStyle/>
          <a:p>
            <a:fld id="{E9110D91-6885-41B8-9182-DC3234FBD545}" type="slidenum">
              <a:rPr lang="en-US" smtClean="0"/>
              <a:t>21</a:t>
            </a:fld>
            <a:endParaRPr lang="en-US" dirty="0"/>
          </a:p>
        </p:txBody>
      </p:sp>
    </p:spTree>
    <p:extLst>
      <p:ext uri="{BB962C8B-B14F-4D97-AF65-F5344CB8AC3E}">
        <p14:creationId xmlns:p14="http://schemas.microsoft.com/office/powerpoint/2010/main" val="41719882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3C23D4B5-3867-4EE4-A4ED-04A1B56B9313}"/>
              </a:ext>
            </a:extLst>
          </p:cNvPr>
          <p:cNvSpPr>
            <a:spLocks noGrp="1"/>
          </p:cNvSpPr>
          <p:nvPr>
            <p:ph type="body" sz="quarter" idx="11"/>
          </p:nvPr>
        </p:nvSpPr>
        <p:spPr/>
        <p:txBody>
          <a:bodyPr anchor="ctr"/>
          <a:lstStyle/>
          <a:p>
            <a:pPr algn="ctr"/>
            <a:r>
              <a:rPr lang="en-US" sz="3600" b="1" dirty="0"/>
              <a:t>English Learners &amp; </a:t>
            </a:r>
          </a:p>
          <a:p>
            <a:pPr algn="ctr"/>
            <a:r>
              <a:rPr lang="en-US" sz="3600" b="1" dirty="0"/>
              <a:t>State Academic Assessments</a:t>
            </a:r>
          </a:p>
        </p:txBody>
      </p:sp>
      <p:sp>
        <p:nvSpPr>
          <p:cNvPr id="5" name="Text Placeholder 4">
            <a:extLst>
              <a:ext uri="{FF2B5EF4-FFF2-40B4-BE49-F238E27FC236}">
                <a16:creationId xmlns:a16="http://schemas.microsoft.com/office/drawing/2014/main" id="{8E4BF61D-7FBF-4BA3-8362-F2BAF4967925}"/>
              </a:ext>
            </a:extLst>
          </p:cNvPr>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40798686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1"/>
          </p:nvPr>
        </p:nvSpPr>
        <p:spPr>
          <a:xfrm>
            <a:off x="659952" y="1110798"/>
            <a:ext cx="7799294" cy="4636403"/>
          </a:xfrm>
        </p:spPr>
        <p:txBody>
          <a:bodyPr/>
          <a:lstStyle/>
          <a:p>
            <a:pPr marL="285750" indent="-285750">
              <a:buFont typeface="Arial" panose="020B0604020202020204" pitchFamily="34" charset="0"/>
              <a:buChar char="•"/>
            </a:pPr>
            <a:r>
              <a:rPr lang="en-US" sz="2400" dirty="0"/>
              <a:t>For ELs participating in state academic assessments, states </a:t>
            </a:r>
            <a:r>
              <a:rPr lang="en-US" sz="2400" b="1" dirty="0"/>
              <a:t>must provide appropriate accommodations</a:t>
            </a:r>
            <a:r>
              <a:rPr lang="en-US" sz="2400" dirty="0"/>
              <a:t>, including, to the extent practicable, assessments in the language and form that are most likely to assess ELs’ knowledge and skills in academic content areas accurately and fairly until such students have achieved English language proficiency. </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This </a:t>
            </a:r>
            <a:r>
              <a:rPr lang="en-US" sz="2400" b="1" dirty="0"/>
              <a:t>includes providing assessments in the native languages </a:t>
            </a:r>
            <a:r>
              <a:rPr lang="en-US" sz="2400" dirty="0"/>
              <a:t>of ELs. </a:t>
            </a:r>
          </a:p>
          <a:p>
            <a:pPr marL="285750" indent="-285750">
              <a:buFont typeface="Arial" panose="020B0604020202020204" pitchFamily="34" charset="0"/>
              <a:buChar char="•"/>
            </a:pPr>
            <a:endParaRPr lang="en-US" sz="2400" dirty="0"/>
          </a:p>
        </p:txBody>
      </p:sp>
      <p:sp>
        <p:nvSpPr>
          <p:cNvPr id="7" name="Text Placeholder 6"/>
          <p:cNvSpPr>
            <a:spLocks noGrp="1"/>
          </p:cNvSpPr>
          <p:nvPr>
            <p:ph type="body" sz="quarter" idx="10"/>
          </p:nvPr>
        </p:nvSpPr>
        <p:spPr>
          <a:xfrm>
            <a:off x="523239" y="340360"/>
            <a:ext cx="8526631" cy="660400"/>
          </a:xfrm>
        </p:spPr>
        <p:txBody>
          <a:bodyPr anchor="ctr"/>
          <a:lstStyle/>
          <a:p>
            <a:r>
              <a:rPr lang="en-US" sz="2400" dirty="0"/>
              <a:t>Participation of English Learners in state academic assessments</a:t>
            </a:r>
          </a:p>
        </p:txBody>
      </p:sp>
      <p:sp>
        <p:nvSpPr>
          <p:cNvPr id="4" name="Slide Number Placeholder 3">
            <a:extLst>
              <a:ext uri="{FF2B5EF4-FFF2-40B4-BE49-F238E27FC236}">
                <a16:creationId xmlns:a16="http://schemas.microsoft.com/office/drawing/2014/main" id="{FB9DF901-2C47-4FB6-9A93-158C9030B3D1}"/>
              </a:ext>
            </a:extLst>
          </p:cNvPr>
          <p:cNvSpPr>
            <a:spLocks noGrp="1"/>
          </p:cNvSpPr>
          <p:nvPr>
            <p:ph type="sldNum" sz="quarter" idx="12"/>
          </p:nvPr>
        </p:nvSpPr>
        <p:spPr/>
        <p:txBody>
          <a:bodyPr/>
          <a:lstStyle/>
          <a:p>
            <a:fld id="{E9110D91-6885-41B8-9182-DC3234FBD545}" type="slidenum">
              <a:rPr lang="en-US" smtClean="0"/>
              <a:t>23</a:t>
            </a:fld>
            <a:endParaRPr lang="en-US" dirty="0"/>
          </a:p>
        </p:txBody>
      </p:sp>
    </p:spTree>
    <p:extLst>
      <p:ext uri="{BB962C8B-B14F-4D97-AF65-F5344CB8AC3E}">
        <p14:creationId xmlns:p14="http://schemas.microsoft.com/office/powerpoint/2010/main" val="2055114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1"/>
          </p:nvPr>
        </p:nvSpPr>
        <p:spPr>
          <a:xfrm>
            <a:off x="575944" y="1110798"/>
            <a:ext cx="7992111" cy="4636403"/>
          </a:xfrm>
        </p:spPr>
        <p:txBody>
          <a:bodyPr/>
          <a:lstStyle/>
          <a:p>
            <a:pPr marL="285750" indent="-285750">
              <a:buFont typeface="Arial" panose="020B0604020202020204" pitchFamily="34" charset="0"/>
              <a:buChar char="•"/>
            </a:pPr>
            <a:r>
              <a:rPr lang="en-US" sz="2000" dirty="0"/>
              <a:t>According to statute, section 1111(b)(2)(B)(ix) of ESEA, any student who has attended school in the United States </a:t>
            </a:r>
            <a:r>
              <a:rPr lang="en-US" sz="2000" b="1" dirty="0"/>
              <a:t>for three or more consecutive years must take the reading/language arts assessment in English, unless the local educational agency (LEA) has determined, on a case-by-case basis, that an academic assessment in another language or form would provide more accurate and reliable information about what that student knows and can do</a:t>
            </a:r>
            <a:r>
              <a:rPr lang="en-US" sz="2000" dirty="0"/>
              <a:t>. </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The LEA </a:t>
            </a:r>
            <a:r>
              <a:rPr lang="en-US" sz="2000" b="1" dirty="0"/>
              <a:t>may determine to assess that student </a:t>
            </a:r>
            <a:r>
              <a:rPr lang="en-US" sz="2000" b="1" u="sng" dirty="0"/>
              <a:t>in reading/language arts</a:t>
            </a:r>
            <a:r>
              <a:rPr lang="en-US" sz="2000" b="1" dirty="0"/>
              <a:t> in the appropriate language other than English for no more than two additional consecutive years</a:t>
            </a:r>
            <a:r>
              <a:rPr lang="en-US" sz="2000" dirty="0"/>
              <a:t> after the student has been enrolled for three years, on the condition that the student has not reached English language proficiency.</a:t>
            </a:r>
          </a:p>
          <a:p>
            <a:pPr marL="285750" indent="-285750">
              <a:buFont typeface="Arial" panose="020B0604020202020204" pitchFamily="34" charset="0"/>
              <a:buChar char="•"/>
            </a:pPr>
            <a:endParaRPr lang="en-US" sz="2000" dirty="0"/>
          </a:p>
          <a:p>
            <a:endParaRPr lang="en-US" sz="2000" dirty="0"/>
          </a:p>
        </p:txBody>
      </p:sp>
      <p:sp>
        <p:nvSpPr>
          <p:cNvPr id="7" name="Text Placeholder 6"/>
          <p:cNvSpPr>
            <a:spLocks noGrp="1"/>
          </p:cNvSpPr>
          <p:nvPr>
            <p:ph type="body" sz="quarter" idx="10"/>
          </p:nvPr>
        </p:nvSpPr>
        <p:spPr>
          <a:xfrm>
            <a:off x="523239" y="340360"/>
            <a:ext cx="8526631" cy="660400"/>
          </a:xfrm>
        </p:spPr>
        <p:txBody>
          <a:bodyPr anchor="ctr"/>
          <a:lstStyle/>
          <a:p>
            <a:r>
              <a:rPr lang="en-US" sz="2400" dirty="0"/>
              <a:t>Participation of English Learners in state academic assessments (cont.)</a:t>
            </a:r>
          </a:p>
        </p:txBody>
      </p:sp>
      <p:sp>
        <p:nvSpPr>
          <p:cNvPr id="4" name="Slide Number Placeholder 3">
            <a:extLst>
              <a:ext uri="{FF2B5EF4-FFF2-40B4-BE49-F238E27FC236}">
                <a16:creationId xmlns:a16="http://schemas.microsoft.com/office/drawing/2014/main" id="{C6F32E0E-B1F8-45D9-BD84-63CB6BEDA8FE}"/>
              </a:ext>
            </a:extLst>
          </p:cNvPr>
          <p:cNvSpPr>
            <a:spLocks noGrp="1"/>
          </p:cNvSpPr>
          <p:nvPr>
            <p:ph type="sldNum" sz="quarter" idx="12"/>
          </p:nvPr>
        </p:nvSpPr>
        <p:spPr/>
        <p:txBody>
          <a:bodyPr/>
          <a:lstStyle/>
          <a:p>
            <a:fld id="{E9110D91-6885-41B8-9182-DC3234FBD545}" type="slidenum">
              <a:rPr lang="en-US" smtClean="0"/>
              <a:t>24</a:t>
            </a:fld>
            <a:endParaRPr lang="en-US" dirty="0"/>
          </a:p>
        </p:txBody>
      </p:sp>
    </p:spTree>
    <p:extLst>
      <p:ext uri="{BB962C8B-B14F-4D97-AF65-F5344CB8AC3E}">
        <p14:creationId xmlns:p14="http://schemas.microsoft.com/office/powerpoint/2010/main" val="2463023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3C23D4B5-3867-4EE4-A4ED-04A1B56B9313}"/>
              </a:ext>
            </a:extLst>
          </p:cNvPr>
          <p:cNvSpPr>
            <a:spLocks noGrp="1"/>
          </p:cNvSpPr>
          <p:nvPr>
            <p:ph type="body" sz="quarter" idx="11"/>
          </p:nvPr>
        </p:nvSpPr>
        <p:spPr/>
        <p:txBody>
          <a:bodyPr anchor="ctr"/>
          <a:lstStyle/>
          <a:p>
            <a:pPr algn="ctr"/>
            <a:r>
              <a:rPr lang="en-US" sz="3600" b="1" dirty="0"/>
              <a:t>Native Language </a:t>
            </a:r>
          </a:p>
          <a:p>
            <a:pPr algn="ctr"/>
            <a:r>
              <a:rPr lang="en-US" sz="3600" b="1" dirty="0"/>
              <a:t>Assessments</a:t>
            </a:r>
          </a:p>
        </p:txBody>
      </p:sp>
      <p:sp>
        <p:nvSpPr>
          <p:cNvPr id="5" name="Text Placeholder 4">
            <a:extLst>
              <a:ext uri="{FF2B5EF4-FFF2-40B4-BE49-F238E27FC236}">
                <a16:creationId xmlns:a16="http://schemas.microsoft.com/office/drawing/2014/main" id="{8E4BF61D-7FBF-4BA3-8362-F2BAF4967925}"/>
              </a:ext>
            </a:extLst>
          </p:cNvPr>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13639988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1"/>
          </p:nvPr>
        </p:nvSpPr>
        <p:spPr>
          <a:xfrm>
            <a:off x="787861" y="1270358"/>
            <a:ext cx="7568277" cy="4317284"/>
          </a:xfrm>
        </p:spPr>
        <p:txBody>
          <a:bodyPr/>
          <a:lstStyle/>
          <a:p>
            <a:pPr marL="285750" indent="-285750" fontAlgn="t">
              <a:buFont typeface="Arial" panose="020B0604020202020204" pitchFamily="34" charset="0"/>
              <a:buChar char="•"/>
            </a:pPr>
            <a:r>
              <a:rPr lang="en-US" sz="2600" dirty="0"/>
              <a:t>A native language assessment is an academic assessment, in a language other than English, </a:t>
            </a:r>
            <a:r>
              <a:rPr lang="en-US" sz="2600" b="1" dirty="0"/>
              <a:t>that assesses students’ knowledge and understanding of state academic content standards</a:t>
            </a:r>
            <a:r>
              <a:rPr lang="en-US" sz="2600" dirty="0"/>
              <a:t>. </a:t>
            </a:r>
          </a:p>
          <a:p>
            <a:pPr marL="285750" indent="-285750" fontAlgn="t">
              <a:buFont typeface="Arial" panose="020B0604020202020204" pitchFamily="34" charset="0"/>
              <a:buChar char="•"/>
            </a:pPr>
            <a:r>
              <a:rPr lang="en-US" sz="2600" dirty="0"/>
              <a:t>Native language assessments </a:t>
            </a:r>
            <a:r>
              <a:rPr lang="en-US" sz="2600" b="1" dirty="0"/>
              <a:t>can be developed for any academic content area</a:t>
            </a:r>
            <a:r>
              <a:rPr lang="en-US" sz="2600" dirty="0"/>
              <a:t>. (ELA, mathematics, science)</a:t>
            </a:r>
          </a:p>
          <a:p>
            <a:pPr marL="285750" indent="-285750" fontAlgn="t">
              <a:buFont typeface="Arial" panose="020B0604020202020204" pitchFamily="34" charset="0"/>
              <a:buChar char="•"/>
            </a:pPr>
            <a:endParaRPr lang="en-US" sz="2600" dirty="0"/>
          </a:p>
        </p:txBody>
      </p:sp>
      <p:sp>
        <p:nvSpPr>
          <p:cNvPr id="7" name="Text Placeholder 6"/>
          <p:cNvSpPr>
            <a:spLocks noGrp="1"/>
          </p:cNvSpPr>
          <p:nvPr>
            <p:ph type="body" sz="quarter" idx="10"/>
          </p:nvPr>
        </p:nvSpPr>
        <p:spPr>
          <a:xfrm>
            <a:off x="523239" y="340360"/>
            <a:ext cx="8526631" cy="660400"/>
          </a:xfrm>
        </p:spPr>
        <p:txBody>
          <a:bodyPr anchor="ctr"/>
          <a:lstStyle/>
          <a:p>
            <a:r>
              <a:rPr lang="en-US" sz="2400" dirty="0"/>
              <a:t>Native Language Assessments in ESSA</a:t>
            </a:r>
          </a:p>
        </p:txBody>
      </p:sp>
      <p:sp>
        <p:nvSpPr>
          <p:cNvPr id="4" name="Slide Number Placeholder 3">
            <a:extLst>
              <a:ext uri="{FF2B5EF4-FFF2-40B4-BE49-F238E27FC236}">
                <a16:creationId xmlns:a16="http://schemas.microsoft.com/office/drawing/2014/main" id="{E182C906-81D3-48BD-84BE-CB0209CF2F6A}"/>
              </a:ext>
            </a:extLst>
          </p:cNvPr>
          <p:cNvSpPr>
            <a:spLocks noGrp="1"/>
          </p:cNvSpPr>
          <p:nvPr>
            <p:ph type="sldNum" sz="quarter" idx="12"/>
          </p:nvPr>
        </p:nvSpPr>
        <p:spPr/>
        <p:txBody>
          <a:bodyPr/>
          <a:lstStyle/>
          <a:p>
            <a:fld id="{E9110D91-6885-41B8-9182-DC3234FBD545}" type="slidenum">
              <a:rPr lang="en-US" smtClean="0"/>
              <a:t>26</a:t>
            </a:fld>
            <a:endParaRPr lang="en-US" dirty="0"/>
          </a:p>
        </p:txBody>
      </p:sp>
    </p:spTree>
    <p:extLst>
      <p:ext uri="{BB962C8B-B14F-4D97-AF65-F5344CB8AC3E}">
        <p14:creationId xmlns:p14="http://schemas.microsoft.com/office/powerpoint/2010/main" val="6522156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1"/>
          </p:nvPr>
        </p:nvSpPr>
        <p:spPr>
          <a:xfrm>
            <a:off x="308684" y="1270358"/>
            <a:ext cx="8526631" cy="4317284"/>
          </a:xfrm>
        </p:spPr>
        <p:txBody>
          <a:bodyPr/>
          <a:lstStyle/>
          <a:p>
            <a:pPr marL="285750" indent="-285750" fontAlgn="t">
              <a:buFont typeface="Arial" panose="020B0604020202020204" pitchFamily="34" charset="0"/>
              <a:buChar char="•"/>
            </a:pPr>
            <a:r>
              <a:rPr lang="en-US" sz="2200" dirty="0"/>
              <a:t>Section 200.6(f ) in the Academic Assessment Final Regulations includes a new provision requiring that states make every effort to develop annual academic assessments in “languages other than English that are present to a significant extent in the participating student population” (p. 36).  </a:t>
            </a:r>
          </a:p>
          <a:p>
            <a:pPr marL="285750" indent="-285750" fontAlgn="t">
              <a:buFont typeface="Arial" panose="020B0604020202020204" pitchFamily="34" charset="0"/>
              <a:buChar char="•"/>
            </a:pPr>
            <a:r>
              <a:rPr lang="en-US" sz="2200" dirty="0"/>
              <a:t>Consistent with the statutory requirement that states must make every effort to make native language assessments available for all languages present “to a significant extent” in a state, the regulations require that states define what it means for a language to be present “to a significant extent” including that the most common language (besides English) is included in that definition.</a:t>
            </a:r>
          </a:p>
          <a:p>
            <a:pPr marL="285750" indent="-285750" fontAlgn="t">
              <a:buFont typeface="Arial" panose="020B0604020202020204" pitchFamily="34" charset="0"/>
              <a:buChar char="•"/>
            </a:pPr>
            <a:endParaRPr lang="en-US" sz="2200" dirty="0"/>
          </a:p>
          <a:p>
            <a:pPr marL="285750" indent="-285750" fontAlgn="t">
              <a:buFont typeface="Arial" panose="020B0604020202020204" pitchFamily="34" charset="0"/>
              <a:buChar char="•"/>
            </a:pPr>
            <a:endParaRPr lang="en-US" sz="2200" dirty="0"/>
          </a:p>
        </p:txBody>
      </p:sp>
      <p:sp>
        <p:nvSpPr>
          <p:cNvPr id="7" name="Text Placeholder 6"/>
          <p:cNvSpPr>
            <a:spLocks noGrp="1"/>
          </p:cNvSpPr>
          <p:nvPr>
            <p:ph type="body" sz="quarter" idx="10"/>
          </p:nvPr>
        </p:nvSpPr>
        <p:spPr>
          <a:xfrm>
            <a:off x="523239" y="340360"/>
            <a:ext cx="8526631" cy="660400"/>
          </a:xfrm>
        </p:spPr>
        <p:txBody>
          <a:bodyPr anchor="ctr"/>
          <a:lstStyle/>
          <a:p>
            <a:r>
              <a:rPr lang="en-US" sz="2400" dirty="0"/>
              <a:t>Native Language Assessments in ESSA – Assessment Regulations</a:t>
            </a:r>
          </a:p>
        </p:txBody>
      </p:sp>
      <p:sp>
        <p:nvSpPr>
          <p:cNvPr id="4" name="Slide Number Placeholder 3">
            <a:extLst>
              <a:ext uri="{FF2B5EF4-FFF2-40B4-BE49-F238E27FC236}">
                <a16:creationId xmlns:a16="http://schemas.microsoft.com/office/drawing/2014/main" id="{E182C906-81D3-48BD-84BE-CB0209CF2F6A}"/>
              </a:ext>
            </a:extLst>
          </p:cNvPr>
          <p:cNvSpPr>
            <a:spLocks noGrp="1"/>
          </p:cNvSpPr>
          <p:nvPr>
            <p:ph type="sldNum" sz="quarter" idx="12"/>
          </p:nvPr>
        </p:nvSpPr>
        <p:spPr/>
        <p:txBody>
          <a:bodyPr/>
          <a:lstStyle/>
          <a:p>
            <a:fld id="{E9110D91-6885-41B8-9182-DC3234FBD545}" type="slidenum">
              <a:rPr lang="en-US" smtClean="0"/>
              <a:t>27</a:t>
            </a:fld>
            <a:endParaRPr lang="en-US" dirty="0"/>
          </a:p>
        </p:txBody>
      </p:sp>
    </p:spTree>
    <p:extLst>
      <p:ext uri="{BB962C8B-B14F-4D97-AF65-F5344CB8AC3E}">
        <p14:creationId xmlns:p14="http://schemas.microsoft.com/office/powerpoint/2010/main" val="11168785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1"/>
          </p:nvPr>
        </p:nvSpPr>
        <p:spPr>
          <a:xfrm>
            <a:off x="739588" y="1383787"/>
            <a:ext cx="7799294" cy="4125912"/>
          </a:xfrm>
        </p:spPr>
        <p:txBody>
          <a:bodyPr/>
          <a:lstStyle/>
          <a:p>
            <a:r>
              <a:rPr lang="en-US" sz="2200" dirty="0"/>
              <a:t>In their state plans, states must:</a:t>
            </a:r>
          </a:p>
        </p:txBody>
      </p:sp>
      <p:sp>
        <p:nvSpPr>
          <p:cNvPr id="7" name="Text Placeholder 6"/>
          <p:cNvSpPr>
            <a:spLocks noGrp="1"/>
          </p:cNvSpPr>
          <p:nvPr>
            <p:ph type="body" sz="quarter" idx="10"/>
          </p:nvPr>
        </p:nvSpPr>
        <p:spPr>
          <a:xfrm>
            <a:off x="523239" y="340360"/>
            <a:ext cx="8526631" cy="660400"/>
          </a:xfrm>
        </p:spPr>
        <p:txBody>
          <a:bodyPr anchor="ctr"/>
          <a:lstStyle/>
          <a:p>
            <a:r>
              <a:rPr lang="en-US" sz="2400" dirty="0"/>
              <a:t>Native Language Assessments in ESSA (cont.)</a:t>
            </a:r>
          </a:p>
        </p:txBody>
      </p:sp>
      <p:graphicFrame>
        <p:nvGraphicFramePr>
          <p:cNvPr id="2" name="Diagram 1">
            <a:extLst>
              <a:ext uri="{FF2B5EF4-FFF2-40B4-BE49-F238E27FC236}">
                <a16:creationId xmlns:a16="http://schemas.microsoft.com/office/drawing/2014/main" id="{788800C2-C4BC-4DBF-897A-602502ADA661}"/>
              </a:ext>
            </a:extLst>
          </p:cNvPr>
          <p:cNvGraphicFramePr/>
          <p:nvPr>
            <p:extLst/>
          </p:nvPr>
        </p:nvGraphicFramePr>
        <p:xfrm>
          <a:off x="460786" y="1583935"/>
          <a:ext cx="8266654" cy="52456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lide Number Placeholder 4">
            <a:extLst>
              <a:ext uri="{FF2B5EF4-FFF2-40B4-BE49-F238E27FC236}">
                <a16:creationId xmlns:a16="http://schemas.microsoft.com/office/drawing/2014/main" id="{38DF6A8A-4BF5-4638-B6B5-6BA53A580E4B}"/>
              </a:ext>
            </a:extLst>
          </p:cNvPr>
          <p:cNvSpPr>
            <a:spLocks noGrp="1"/>
          </p:cNvSpPr>
          <p:nvPr>
            <p:ph type="sldNum" sz="quarter" idx="12"/>
          </p:nvPr>
        </p:nvSpPr>
        <p:spPr/>
        <p:txBody>
          <a:bodyPr/>
          <a:lstStyle/>
          <a:p>
            <a:fld id="{E9110D91-6885-41B8-9182-DC3234FBD545}" type="slidenum">
              <a:rPr lang="en-US" smtClean="0"/>
              <a:t>28</a:t>
            </a:fld>
            <a:endParaRPr lang="en-US" dirty="0"/>
          </a:p>
        </p:txBody>
      </p:sp>
    </p:spTree>
    <p:extLst>
      <p:ext uri="{BB962C8B-B14F-4D97-AF65-F5344CB8AC3E}">
        <p14:creationId xmlns:p14="http://schemas.microsoft.com/office/powerpoint/2010/main" val="22554293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1"/>
          </p:nvPr>
        </p:nvSpPr>
        <p:spPr>
          <a:xfrm>
            <a:off x="739588" y="1272027"/>
            <a:ext cx="7799294" cy="1085247"/>
          </a:xfrm>
        </p:spPr>
        <p:txBody>
          <a:bodyPr/>
          <a:lstStyle/>
          <a:p>
            <a:r>
              <a:rPr lang="en-US" sz="2200" dirty="0"/>
              <a:t>As is required of any state academic assessments, a native language assessment must:</a:t>
            </a:r>
          </a:p>
          <a:p>
            <a:endParaRPr lang="en-US" dirty="0"/>
          </a:p>
          <a:p>
            <a:endParaRPr lang="en-US" dirty="0"/>
          </a:p>
          <a:p>
            <a:endParaRPr lang="en-US" dirty="0"/>
          </a:p>
        </p:txBody>
      </p:sp>
      <p:sp>
        <p:nvSpPr>
          <p:cNvPr id="7" name="Text Placeholder 6"/>
          <p:cNvSpPr>
            <a:spLocks noGrp="1"/>
          </p:cNvSpPr>
          <p:nvPr>
            <p:ph type="body" sz="quarter" idx="10"/>
          </p:nvPr>
        </p:nvSpPr>
        <p:spPr>
          <a:xfrm>
            <a:off x="523239" y="303414"/>
            <a:ext cx="8526631" cy="660400"/>
          </a:xfrm>
        </p:spPr>
        <p:txBody>
          <a:bodyPr anchor="ctr"/>
          <a:lstStyle/>
          <a:p>
            <a:r>
              <a:rPr lang="en-US" sz="2400" dirty="0"/>
              <a:t>Native Language Assessments in ESSA (cont.)</a:t>
            </a:r>
          </a:p>
        </p:txBody>
      </p:sp>
      <p:grpSp>
        <p:nvGrpSpPr>
          <p:cNvPr id="8" name="Group 7">
            <a:extLst>
              <a:ext uri="{FF2B5EF4-FFF2-40B4-BE49-F238E27FC236}">
                <a16:creationId xmlns:a16="http://schemas.microsoft.com/office/drawing/2014/main" id="{F6A812E9-EF7C-4D6B-A4E4-68ED6C1F26E9}"/>
              </a:ext>
            </a:extLst>
          </p:cNvPr>
          <p:cNvGrpSpPr/>
          <p:nvPr/>
        </p:nvGrpSpPr>
        <p:grpSpPr>
          <a:xfrm>
            <a:off x="739587" y="2413144"/>
            <a:ext cx="4330798" cy="466247"/>
            <a:chOff x="144322" y="491175"/>
            <a:chExt cx="2619657" cy="1571794"/>
          </a:xfrm>
          <a:scene3d>
            <a:camera prst="orthographicFront"/>
            <a:lightRig rig="flat" dir="t"/>
          </a:scene3d>
        </p:grpSpPr>
        <p:sp>
          <p:nvSpPr>
            <p:cNvPr id="10" name="Rectangle 9">
              <a:extLst>
                <a:ext uri="{FF2B5EF4-FFF2-40B4-BE49-F238E27FC236}">
                  <a16:creationId xmlns:a16="http://schemas.microsoft.com/office/drawing/2014/main" id="{E3813798-902F-406C-A4B4-BB3BBE422065}"/>
                </a:ext>
              </a:extLst>
            </p:cNvPr>
            <p:cNvSpPr/>
            <p:nvPr/>
          </p:nvSpPr>
          <p:spPr>
            <a:xfrm>
              <a:off x="144322" y="491175"/>
              <a:ext cx="2619657" cy="1571794"/>
            </a:xfrm>
            <a:prstGeom prst="rect">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sp>
        <p:sp>
          <p:nvSpPr>
            <p:cNvPr id="11" name="TextBox 10">
              <a:extLst>
                <a:ext uri="{FF2B5EF4-FFF2-40B4-BE49-F238E27FC236}">
                  <a16:creationId xmlns:a16="http://schemas.microsoft.com/office/drawing/2014/main" id="{4A166180-722E-43F0-BADF-C121AAF31E5E}"/>
                </a:ext>
              </a:extLst>
            </p:cNvPr>
            <p:cNvSpPr txBox="1"/>
            <p:nvPr/>
          </p:nvSpPr>
          <p:spPr>
            <a:xfrm>
              <a:off x="144322" y="491175"/>
              <a:ext cx="2619657" cy="1571794"/>
            </a:xfrm>
            <a:prstGeom prst="rect">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dirty="0">
                  <a:solidFill>
                    <a:schemeClr val="tx1"/>
                  </a:solidFill>
                  <a:latin typeface="Helvetica"/>
                  <a:cs typeface="Helvetica"/>
                </a:rPr>
                <a:t>Be aligned with state academic standards</a:t>
              </a:r>
              <a:endParaRPr lang="en-US" sz="1600" b="1" kern="1200" dirty="0">
                <a:solidFill>
                  <a:schemeClr val="tx1"/>
                </a:solidFill>
              </a:endParaRPr>
            </a:p>
          </p:txBody>
        </p:sp>
      </p:grpSp>
      <p:grpSp>
        <p:nvGrpSpPr>
          <p:cNvPr id="12" name="Group 11">
            <a:extLst>
              <a:ext uri="{FF2B5EF4-FFF2-40B4-BE49-F238E27FC236}">
                <a16:creationId xmlns:a16="http://schemas.microsoft.com/office/drawing/2014/main" id="{4051199E-7EEA-4886-A0A3-ED7518907C37}"/>
              </a:ext>
            </a:extLst>
          </p:cNvPr>
          <p:cNvGrpSpPr/>
          <p:nvPr/>
        </p:nvGrpSpPr>
        <p:grpSpPr>
          <a:xfrm>
            <a:off x="739588" y="3060445"/>
            <a:ext cx="4330797" cy="566417"/>
            <a:chOff x="144322" y="491175"/>
            <a:chExt cx="2619657" cy="1571794"/>
          </a:xfrm>
          <a:scene3d>
            <a:camera prst="orthographicFront"/>
            <a:lightRig rig="flat" dir="t"/>
          </a:scene3d>
        </p:grpSpPr>
        <p:sp>
          <p:nvSpPr>
            <p:cNvPr id="13" name="Rectangle 12">
              <a:extLst>
                <a:ext uri="{FF2B5EF4-FFF2-40B4-BE49-F238E27FC236}">
                  <a16:creationId xmlns:a16="http://schemas.microsoft.com/office/drawing/2014/main" id="{6D5DAA19-FC05-401B-A438-8DF54E41EA5B}"/>
                </a:ext>
              </a:extLst>
            </p:cNvPr>
            <p:cNvSpPr/>
            <p:nvPr/>
          </p:nvSpPr>
          <p:spPr>
            <a:xfrm>
              <a:off x="144322" y="491175"/>
              <a:ext cx="2619657" cy="1571794"/>
            </a:xfrm>
            <a:prstGeom prst="rect">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sp>
        <p:sp>
          <p:nvSpPr>
            <p:cNvPr id="14" name="TextBox 13">
              <a:extLst>
                <a:ext uri="{FF2B5EF4-FFF2-40B4-BE49-F238E27FC236}">
                  <a16:creationId xmlns:a16="http://schemas.microsoft.com/office/drawing/2014/main" id="{524BE057-1235-4817-85F5-34BF67B4BE10}"/>
                </a:ext>
              </a:extLst>
            </p:cNvPr>
            <p:cNvSpPr txBox="1"/>
            <p:nvPr/>
          </p:nvSpPr>
          <p:spPr>
            <a:xfrm>
              <a:off x="144322" y="491175"/>
              <a:ext cx="2619657" cy="1571794"/>
            </a:xfrm>
            <a:prstGeom prst="rect">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algn="ctr">
                <a:lnSpc>
                  <a:spcPct val="120000"/>
                </a:lnSpc>
                <a:spcAft>
                  <a:spcPts val="600"/>
                </a:spcAft>
                <a:buClr>
                  <a:srgbClr val="60B94F"/>
                </a:buClr>
              </a:pPr>
              <a:r>
                <a:rPr lang="en-US" sz="1500" b="1" dirty="0">
                  <a:solidFill>
                    <a:schemeClr val="tx1"/>
                  </a:solidFill>
                  <a:latin typeface="Helvetica"/>
                  <a:cs typeface="Helvetica"/>
                </a:rPr>
                <a:t>Provide information about student attainment of state standards</a:t>
              </a:r>
            </a:p>
          </p:txBody>
        </p:sp>
      </p:grpSp>
      <p:grpSp>
        <p:nvGrpSpPr>
          <p:cNvPr id="15" name="Group 14">
            <a:extLst>
              <a:ext uri="{FF2B5EF4-FFF2-40B4-BE49-F238E27FC236}">
                <a16:creationId xmlns:a16="http://schemas.microsoft.com/office/drawing/2014/main" id="{35F01912-1F19-41A5-9004-22F922790E92}"/>
              </a:ext>
            </a:extLst>
          </p:cNvPr>
          <p:cNvGrpSpPr/>
          <p:nvPr/>
        </p:nvGrpSpPr>
        <p:grpSpPr>
          <a:xfrm>
            <a:off x="739588" y="3793451"/>
            <a:ext cx="4330797" cy="566417"/>
            <a:chOff x="144322" y="491175"/>
            <a:chExt cx="2619657" cy="1571794"/>
          </a:xfrm>
          <a:scene3d>
            <a:camera prst="orthographicFront"/>
            <a:lightRig rig="flat" dir="t"/>
          </a:scene3d>
        </p:grpSpPr>
        <p:sp>
          <p:nvSpPr>
            <p:cNvPr id="16" name="Rectangle 15">
              <a:extLst>
                <a:ext uri="{FF2B5EF4-FFF2-40B4-BE49-F238E27FC236}">
                  <a16:creationId xmlns:a16="http://schemas.microsoft.com/office/drawing/2014/main" id="{FA8F6DC9-C798-4889-B7F1-C4E21B1F5B3B}"/>
                </a:ext>
              </a:extLst>
            </p:cNvPr>
            <p:cNvSpPr/>
            <p:nvPr/>
          </p:nvSpPr>
          <p:spPr>
            <a:xfrm>
              <a:off x="144322" y="491175"/>
              <a:ext cx="2619657" cy="1571794"/>
            </a:xfrm>
            <a:prstGeom prst="rect">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sp>
        <p:sp>
          <p:nvSpPr>
            <p:cNvPr id="17" name="TextBox 16">
              <a:extLst>
                <a:ext uri="{FF2B5EF4-FFF2-40B4-BE49-F238E27FC236}">
                  <a16:creationId xmlns:a16="http://schemas.microsoft.com/office/drawing/2014/main" id="{DF2FEB29-C757-42CD-9184-95F41AC827D3}"/>
                </a:ext>
              </a:extLst>
            </p:cNvPr>
            <p:cNvSpPr txBox="1"/>
            <p:nvPr/>
          </p:nvSpPr>
          <p:spPr>
            <a:xfrm>
              <a:off x="144322" y="491175"/>
              <a:ext cx="2619657" cy="1571794"/>
            </a:xfrm>
            <a:prstGeom prst="rect">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algn="ctr">
                <a:lnSpc>
                  <a:spcPct val="120000"/>
                </a:lnSpc>
                <a:spcAft>
                  <a:spcPts val="600"/>
                </a:spcAft>
                <a:buClr>
                  <a:srgbClr val="60B94F"/>
                </a:buClr>
              </a:pPr>
              <a:r>
                <a:rPr lang="en-US" sz="1500" b="1" dirty="0">
                  <a:solidFill>
                    <a:schemeClr val="tx1"/>
                  </a:solidFill>
                  <a:latin typeface="Helvetica"/>
                  <a:cs typeface="Helvetica"/>
                </a:rPr>
                <a:t>Objectively measure academic achievement, knowledge, and skills</a:t>
              </a:r>
            </a:p>
          </p:txBody>
        </p:sp>
      </p:grpSp>
      <p:grpSp>
        <p:nvGrpSpPr>
          <p:cNvPr id="21" name="Group 20">
            <a:extLst>
              <a:ext uri="{FF2B5EF4-FFF2-40B4-BE49-F238E27FC236}">
                <a16:creationId xmlns:a16="http://schemas.microsoft.com/office/drawing/2014/main" id="{2CAB642B-8D75-4CC9-B4C6-A4CDD1B19794}"/>
              </a:ext>
            </a:extLst>
          </p:cNvPr>
          <p:cNvGrpSpPr/>
          <p:nvPr/>
        </p:nvGrpSpPr>
        <p:grpSpPr>
          <a:xfrm>
            <a:off x="739587" y="4542103"/>
            <a:ext cx="2093435" cy="466247"/>
            <a:chOff x="144322" y="491175"/>
            <a:chExt cx="2619657" cy="1571794"/>
          </a:xfrm>
          <a:scene3d>
            <a:camera prst="orthographicFront"/>
            <a:lightRig rig="flat" dir="t"/>
          </a:scene3d>
        </p:grpSpPr>
        <p:sp>
          <p:nvSpPr>
            <p:cNvPr id="22" name="Rectangle 21">
              <a:extLst>
                <a:ext uri="{FF2B5EF4-FFF2-40B4-BE49-F238E27FC236}">
                  <a16:creationId xmlns:a16="http://schemas.microsoft.com/office/drawing/2014/main" id="{FE4C166F-3C19-464A-9588-1049293ED688}"/>
                </a:ext>
              </a:extLst>
            </p:cNvPr>
            <p:cNvSpPr/>
            <p:nvPr/>
          </p:nvSpPr>
          <p:spPr>
            <a:xfrm>
              <a:off x="144322" y="491175"/>
              <a:ext cx="2619657" cy="1571794"/>
            </a:xfrm>
            <a:prstGeom prst="rect">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sp>
        <p:sp>
          <p:nvSpPr>
            <p:cNvPr id="23" name="TextBox 22">
              <a:extLst>
                <a:ext uri="{FF2B5EF4-FFF2-40B4-BE49-F238E27FC236}">
                  <a16:creationId xmlns:a16="http://schemas.microsoft.com/office/drawing/2014/main" id="{65A5031B-7BF7-4AC6-9FDB-985F9BA90843}"/>
                </a:ext>
              </a:extLst>
            </p:cNvPr>
            <p:cNvSpPr txBox="1"/>
            <p:nvPr/>
          </p:nvSpPr>
          <p:spPr>
            <a:xfrm>
              <a:off x="144322" y="491175"/>
              <a:ext cx="2619657" cy="1571794"/>
            </a:xfrm>
            <a:prstGeom prst="rect">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dirty="0">
                  <a:solidFill>
                    <a:schemeClr val="tx1"/>
                  </a:solidFill>
                  <a:latin typeface="Helvetica"/>
                  <a:cs typeface="Helvetica"/>
                </a:rPr>
                <a:t>Be valid and reliable</a:t>
              </a:r>
            </a:p>
          </p:txBody>
        </p:sp>
      </p:grpSp>
      <p:grpSp>
        <p:nvGrpSpPr>
          <p:cNvPr id="25" name="Group 24">
            <a:extLst>
              <a:ext uri="{FF2B5EF4-FFF2-40B4-BE49-F238E27FC236}">
                <a16:creationId xmlns:a16="http://schemas.microsoft.com/office/drawing/2014/main" id="{C6ABFCFB-5D8A-49CE-9710-34C86E281C07}"/>
              </a:ext>
            </a:extLst>
          </p:cNvPr>
          <p:cNvGrpSpPr/>
          <p:nvPr/>
        </p:nvGrpSpPr>
        <p:grpSpPr>
          <a:xfrm>
            <a:off x="739588" y="5195008"/>
            <a:ext cx="4330798" cy="566417"/>
            <a:chOff x="144322" y="491175"/>
            <a:chExt cx="2619657" cy="1571794"/>
          </a:xfrm>
          <a:scene3d>
            <a:camera prst="orthographicFront"/>
            <a:lightRig rig="flat" dir="t"/>
          </a:scene3d>
        </p:grpSpPr>
        <p:sp>
          <p:nvSpPr>
            <p:cNvPr id="26" name="Rectangle 25">
              <a:extLst>
                <a:ext uri="{FF2B5EF4-FFF2-40B4-BE49-F238E27FC236}">
                  <a16:creationId xmlns:a16="http://schemas.microsoft.com/office/drawing/2014/main" id="{B6251E83-372E-4920-9ACD-CF454C2ADEF0}"/>
                </a:ext>
              </a:extLst>
            </p:cNvPr>
            <p:cNvSpPr/>
            <p:nvPr/>
          </p:nvSpPr>
          <p:spPr>
            <a:xfrm>
              <a:off x="144322" y="491175"/>
              <a:ext cx="2619657" cy="1571794"/>
            </a:xfrm>
            <a:prstGeom prst="rect">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sp>
        <p:sp>
          <p:nvSpPr>
            <p:cNvPr id="27" name="TextBox 26">
              <a:extLst>
                <a:ext uri="{FF2B5EF4-FFF2-40B4-BE49-F238E27FC236}">
                  <a16:creationId xmlns:a16="http://schemas.microsoft.com/office/drawing/2014/main" id="{0A666DF3-C613-4580-B7AE-6DBA608CE028}"/>
                </a:ext>
              </a:extLst>
            </p:cNvPr>
            <p:cNvSpPr txBox="1"/>
            <p:nvPr/>
          </p:nvSpPr>
          <p:spPr>
            <a:xfrm>
              <a:off x="144322" y="491175"/>
              <a:ext cx="2619657" cy="1571794"/>
            </a:xfrm>
            <a:prstGeom prst="rect">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pPr>
              <a:r>
                <a:rPr lang="en-US" sz="1500" b="1" dirty="0">
                  <a:solidFill>
                    <a:schemeClr val="tx1"/>
                  </a:solidFill>
                  <a:latin typeface="Helvetica"/>
                  <a:cs typeface="Helvetica"/>
                </a:rPr>
                <a:t>Be consistent with nationally recognized professional and technical testing standards</a:t>
              </a:r>
              <a:endParaRPr lang="en-US" sz="1500" b="1" kern="1200" dirty="0">
                <a:solidFill>
                  <a:schemeClr val="tx1"/>
                </a:solidFill>
              </a:endParaRPr>
            </a:p>
          </p:txBody>
        </p:sp>
      </p:grpSp>
      <p:grpSp>
        <p:nvGrpSpPr>
          <p:cNvPr id="28" name="Group 27">
            <a:extLst>
              <a:ext uri="{FF2B5EF4-FFF2-40B4-BE49-F238E27FC236}">
                <a16:creationId xmlns:a16="http://schemas.microsoft.com/office/drawing/2014/main" id="{A71A5B50-0D76-4769-AC19-0A90884DD67C}"/>
              </a:ext>
            </a:extLst>
          </p:cNvPr>
          <p:cNvGrpSpPr/>
          <p:nvPr/>
        </p:nvGrpSpPr>
        <p:grpSpPr>
          <a:xfrm>
            <a:off x="2976949" y="4542103"/>
            <a:ext cx="2093435" cy="466247"/>
            <a:chOff x="144322" y="491175"/>
            <a:chExt cx="2619657" cy="1571794"/>
          </a:xfrm>
          <a:scene3d>
            <a:camera prst="orthographicFront"/>
            <a:lightRig rig="flat" dir="t"/>
          </a:scene3d>
        </p:grpSpPr>
        <p:sp>
          <p:nvSpPr>
            <p:cNvPr id="29" name="Rectangle 28">
              <a:extLst>
                <a:ext uri="{FF2B5EF4-FFF2-40B4-BE49-F238E27FC236}">
                  <a16:creationId xmlns:a16="http://schemas.microsoft.com/office/drawing/2014/main" id="{F8A140D7-8096-46AF-9C43-A32F46A963B7}"/>
                </a:ext>
              </a:extLst>
            </p:cNvPr>
            <p:cNvSpPr/>
            <p:nvPr/>
          </p:nvSpPr>
          <p:spPr>
            <a:xfrm>
              <a:off x="144322" y="491175"/>
              <a:ext cx="2619657" cy="1571794"/>
            </a:xfrm>
            <a:prstGeom prst="rect">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sp>
        <p:sp>
          <p:nvSpPr>
            <p:cNvPr id="30" name="TextBox 29">
              <a:extLst>
                <a:ext uri="{FF2B5EF4-FFF2-40B4-BE49-F238E27FC236}">
                  <a16:creationId xmlns:a16="http://schemas.microsoft.com/office/drawing/2014/main" id="{E51BF739-5EC4-476C-A174-D65C48746CB2}"/>
                </a:ext>
              </a:extLst>
            </p:cNvPr>
            <p:cNvSpPr txBox="1"/>
            <p:nvPr/>
          </p:nvSpPr>
          <p:spPr>
            <a:xfrm>
              <a:off x="144322" y="491175"/>
              <a:ext cx="2619657" cy="1571794"/>
            </a:xfrm>
            <a:prstGeom prst="rect">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500" b="1" dirty="0">
                  <a:solidFill>
                    <a:schemeClr val="tx1"/>
                  </a:solidFill>
                  <a:latin typeface="Helvetica"/>
                  <a:cs typeface="Helvetica"/>
                </a:rPr>
                <a:t>Be of adequate </a:t>
              </a:r>
              <a:br>
                <a:rPr lang="en-US" sz="1500" b="1" dirty="0">
                  <a:solidFill>
                    <a:schemeClr val="tx1"/>
                  </a:solidFill>
                  <a:latin typeface="Helvetica"/>
                  <a:cs typeface="Helvetica"/>
                </a:rPr>
              </a:br>
              <a:r>
                <a:rPr lang="en-US" sz="1500" b="1" dirty="0">
                  <a:solidFill>
                    <a:schemeClr val="tx1"/>
                  </a:solidFill>
                  <a:latin typeface="Helvetica"/>
                  <a:cs typeface="Helvetica"/>
                </a:rPr>
                <a:t>technical quality</a:t>
              </a:r>
            </a:p>
          </p:txBody>
        </p:sp>
      </p:grpSp>
      <p:cxnSp>
        <p:nvCxnSpPr>
          <p:cNvPr id="3" name="Straight Arrow Connector 2">
            <a:extLst>
              <a:ext uri="{FF2B5EF4-FFF2-40B4-BE49-F238E27FC236}">
                <a16:creationId xmlns:a16="http://schemas.microsoft.com/office/drawing/2014/main" id="{C38C825D-3A65-4827-8898-4EC7FBD8EB7B}"/>
              </a:ext>
            </a:extLst>
          </p:cNvPr>
          <p:cNvCxnSpPr>
            <a:cxnSpLocks/>
          </p:cNvCxnSpPr>
          <p:nvPr/>
        </p:nvCxnSpPr>
        <p:spPr>
          <a:xfrm flipV="1">
            <a:off x="5070576" y="2969586"/>
            <a:ext cx="1240594" cy="2375265"/>
          </a:xfrm>
          <a:prstGeom prst="straightConnector1">
            <a:avLst/>
          </a:prstGeom>
          <a:ln>
            <a:solidFill>
              <a:srgbClr val="595959"/>
            </a:solidFill>
            <a:tailEnd type="triangle"/>
          </a:ln>
        </p:spPr>
        <p:style>
          <a:lnRef idx="2">
            <a:schemeClr val="accent1"/>
          </a:lnRef>
          <a:fillRef idx="0">
            <a:schemeClr val="accent1"/>
          </a:fillRef>
          <a:effectRef idx="1">
            <a:schemeClr val="accent1"/>
          </a:effectRef>
          <a:fontRef idx="minor">
            <a:schemeClr val="tx1"/>
          </a:fontRef>
        </p:style>
      </p:cxnSp>
      <p:cxnSp>
        <p:nvCxnSpPr>
          <p:cNvPr id="31" name="Straight Arrow Connector 30">
            <a:extLst>
              <a:ext uri="{FF2B5EF4-FFF2-40B4-BE49-F238E27FC236}">
                <a16:creationId xmlns:a16="http://schemas.microsoft.com/office/drawing/2014/main" id="{4D3AFEDC-3F3C-4A29-85DD-33569C6C1485}"/>
              </a:ext>
            </a:extLst>
          </p:cNvPr>
          <p:cNvCxnSpPr>
            <a:cxnSpLocks/>
          </p:cNvCxnSpPr>
          <p:nvPr/>
        </p:nvCxnSpPr>
        <p:spPr>
          <a:xfrm flipV="1">
            <a:off x="5070576" y="4388073"/>
            <a:ext cx="1386208" cy="1172100"/>
          </a:xfrm>
          <a:prstGeom prst="straightConnector1">
            <a:avLst/>
          </a:prstGeom>
          <a:ln>
            <a:solidFill>
              <a:srgbClr val="595959"/>
            </a:solidFill>
            <a:tailEnd type="triangle"/>
          </a:ln>
        </p:spPr>
        <p:style>
          <a:lnRef idx="2">
            <a:schemeClr val="accent1"/>
          </a:lnRef>
          <a:fillRef idx="0">
            <a:schemeClr val="accent1"/>
          </a:fillRef>
          <a:effectRef idx="1">
            <a:schemeClr val="accent1"/>
          </a:effectRef>
          <a:fontRef idx="minor">
            <a:schemeClr val="tx1"/>
          </a:fontRef>
        </p:style>
      </p:cxnSp>
      <p:cxnSp>
        <p:nvCxnSpPr>
          <p:cNvPr id="33" name="Straight Arrow Connector 32">
            <a:extLst>
              <a:ext uri="{FF2B5EF4-FFF2-40B4-BE49-F238E27FC236}">
                <a16:creationId xmlns:a16="http://schemas.microsoft.com/office/drawing/2014/main" id="{346F62D6-6079-414E-B68E-6F8D064FDD59}"/>
              </a:ext>
            </a:extLst>
          </p:cNvPr>
          <p:cNvCxnSpPr>
            <a:cxnSpLocks/>
          </p:cNvCxnSpPr>
          <p:nvPr/>
        </p:nvCxnSpPr>
        <p:spPr>
          <a:xfrm flipV="1">
            <a:off x="5070386" y="5549943"/>
            <a:ext cx="1057247" cy="143420"/>
          </a:xfrm>
          <a:prstGeom prst="straightConnector1">
            <a:avLst/>
          </a:prstGeom>
          <a:ln>
            <a:solidFill>
              <a:srgbClr val="595959"/>
            </a:solidFill>
            <a:tailEnd type="triangle"/>
          </a:ln>
        </p:spPr>
        <p:style>
          <a:lnRef idx="2">
            <a:schemeClr val="accent1"/>
          </a:lnRef>
          <a:fillRef idx="0">
            <a:schemeClr val="accent1"/>
          </a:fillRef>
          <a:effectRef idx="1">
            <a:schemeClr val="accent1"/>
          </a:effectRef>
          <a:fontRef idx="minor">
            <a:schemeClr val="tx1"/>
          </a:fontRef>
        </p:style>
      </p:cxnSp>
      <p:sp>
        <p:nvSpPr>
          <p:cNvPr id="52" name="TextBox 51">
            <a:extLst>
              <a:ext uri="{FF2B5EF4-FFF2-40B4-BE49-F238E27FC236}">
                <a16:creationId xmlns:a16="http://schemas.microsoft.com/office/drawing/2014/main" id="{960F4790-720A-40AF-988E-8CA4B015A0B8}"/>
              </a:ext>
            </a:extLst>
          </p:cNvPr>
          <p:cNvSpPr txBox="1"/>
          <p:nvPr/>
        </p:nvSpPr>
        <p:spPr>
          <a:xfrm>
            <a:off x="6099640" y="2052017"/>
            <a:ext cx="2922237" cy="1246495"/>
          </a:xfrm>
          <a:prstGeom prst="rect">
            <a:avLst/>
          </a:prstGeom>
          <a:noFill/>
        </p:spPr>
        <p:txBody>
          <a:bodyPr wrap="square" rtlCol="0">
            <a:spAutoFit/>
          </a:bodyPr>
          <a:lstStyle/>
          <a:p>
            <a:pPr algn="ctr"/>
            <a:r>
              <a:rPr lang="en-US" sz="1500" b="1" dirty="0">
                <a:solidFill>
                  <a:schemeClr val="accent6">
                    <a:lumMod val="75000"/>
                  </a:schemeClr>
                </a:solidFill>
                <a:latin typeface="Helvetica"/>
                <a:cs typeface="Helvetica"/>
              </a:rPr>
              <a:t>In the case of reading/language arts and mathematics, be administered in grades 3–8 and at least once in grades 9–12</a:t>
            </a:r>
            <a:endParaRPr lang="en-US" sz="1500" b="1" dirty="0">
              <a:solidFill>
                <a:schemeClr val="accent6">
                  <a:lumMod val="75000"/>
                </a:schemeClr>
              </a:solidFill>
            </a:endParaRPr>
          </a:p>
        </p:txBody>
      </p:sp>
      <p:sp>
        <p:nvSpPr>
          <p:cNvPr id="55" name="TextBox 54">
            <a:extLst>
              <a:ext uri="{FF2B5EF4-FFF2-40B4-BE49-F238E27FC236}">
                <a16:creationId xmlns:a16="http://schemas.microsoft.com/office/drawing/2014/main" id="{900E18DA-ED76-4AF0-B3D3-E9BF308582AE}"/>
              </a:ext>
            </a:extLst>
          </p:cNvPr>
          <p:cNvSpPr txBox="1"/>
          <p:nvPr/>
        </p:nvSpPr>
        <p:spPr>
          <a:xfrm>
            <a:off x="6099447" y="3600116"/>
            <a:ext cx="2922237" cy="1015663"/>
          </a:xfrm>
          <a:prstGeom prst="rect">
            <a:avLst/>
          </a:prstGeom>
          <a:noFill/>
        </p:spPr>
        <p:txBody>
          <a:bodyPr wrap="square" rtlCol="0">
            <a:spAutoFit/>
          </a:bodyPr>
          <a:lstStyle/>
          <a:p>
            <a:pPr algn="ctr"/>
            <a:r>
              <a:rPr lang="en-US" sz="1500" b="1" dirty="0">
                <a:solidFill>
                  <a:schemeClr val="accent6">
                    <a:lumMod val="75000"/>
                  </a:schemeClr>
                </a:solidFill>
                <a:latin typeface="Helvetica"/>
                <a:cs typeface="Helvetica"/>
              </a:rPr>
              <a:t>In the case of science, be administered at least once in each of grades 3–5, 6–9, and 10–12</a:t>
            </a:r>
          </a:p>
        </p:txBody>
      </p:sp>
      <p:sp>
        <p:nvSpPr>
          <p:cNvPr id="56" name="TextBox 55">
            <a:extLst>
              <a:ext uri="{FF2B5EF4-FFF2-40B4-BE49-F238E27FC236}">
                <a16:creationId xmlns:a16="http://schemas.microsoft.com/office/drawing/2014/main" id="{AC6FF203-B1B3-497E-B94E-8A4609E76B6F}"/>
              </a:ext>
            </a:extLst>
          </p:cNvPr>
          <p:cNvSpPr txBox="1"/>
          <p:nvPr/>
        </p:nvSpPr>
        <p:spPr>
          <a:xfrm>
            <a:off x="6118110" y="4917383"/>
            <a:ext cx="2922237" cy="1015663"/>
          </a:xfrm>
          <a:prstGeom prst="rect">
            <a:avLst/>
          </a:prstGeom>
          <a:noFill/>
        </p:spPr>
        <p:txBody>
          <a:bodyPr wrap="square" rtlCol="0">
            <a:spAutoFit/>
          </a:bodyPr>
          <a:lstStyle/>
          <a:p>
            <a:pPr algn="ctr"/>
            <a:r>
              <a:rPr lang="en-US" sz="1500" b="1" dirty="0">
                <a:solidFill>
                  <a:schemeClr val="accent6">
                    <a:lumMod val="75000"/>
                  </a:schemeClr>
                </a:solidFill>
                <a:latin typeface="Helvetica"/>
                <a:cs typeface="Helvetica"/>
              </a:rPr>
              <a:t>In the case of any subject area chosen by the state, be administered at the discretion of the state</a:t>
            </a:r>
          </a:p>
        </p:txBody>
      </p:sp>
      <p:sp>
        <p:nvSpPr>
          <p:cNvPr id="5" name="Slide Number Placeholder 4">
            <a:extLst>
              <a:ext uri="{FF2B5EF4-FFF2-40B4-BE49-F238E27FC236}">
                <a16:creationId xmlns:a16="http://schemas.microsoft.com/office/drawing/2014/main" id="{E4D6DFEB-190C-4987-92DA-C992D6739075}"/>
              </a:ext>
            </a:extLst>
          </p:cNvPr>
          <p:cNvSpPr>
            <a:spLocks noGrp="1"/>
          </p:cNvSpPr>
          <p:nvPr>
            <p:ph type="sldNum" sz="quarter" idx="12"/>
          </p:nvPr>
        </p:nvSpPr>
        <p:spPr/>
        <p:txBody>
          <a:bodyPr/>
          <a:lstStyle/>
          <a:p>
            <a:fld id="{E9110D91-6885-41B8-9182-DC3234FBD545}" type="slidenum">
              <a:rPr lang="en-US" smtClean="0"/>
              <a:t>29</a:t>
            </a:fld>
            <a:endParaRPr lang="en-US" dirty="0"/>
          </a:p>
        </p:txBody>
      </p:sp>
    </p:spTree>
    <p:extLst>
      <p:ext uri="{BB962C8B-B14F-4D97-AF65-F5344CB8AC3E}">
        <p14:creationId xmlns:p14="http://schemas.microsoft.com/office/powerpoint/2010/main" val="9398518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1"/>
          </p:nvPr>
        </p:nvSpPr>
        <p:spPr>
          <a:xfrm>
            <a:off x="523239" y="1126836"/>
            <a:ext cx="8173721" cy="4781593"/>
          </a:xfrm>
        </p:spPr>
        <p:txBody>
          <a:bodyPr/>
          <a:lstStyle/>
          <a:p>
            <a:r>
              <a:rPr lang="en-US" sz="2000" dirty="0"/>
              <a:t>The term “English learner,” when used with respect to an individual, means an individual — </a:t>
            </a:r>
          </a:p>
          <a:p>
            <a:pPr marL="285750" indent="-285750">
              <a:buFont typeface="Arial" panose="020B0604020202020204" pitchFamily="34" charset="0"/>
              <a:buChar char="•"/>
            </a:pPr>
            <a:r>
              <a:rPr lang="en-US" sz="2000" dirty="0"/>
              <a:t>(A) who is aged 3 through 21; </a:t>
            </a:r>
          </a:p>
          <a:p>
            <a:pPr marL="285750" indent="-285750">
              <a:buFont typeface="Arial" panose="020B0604020202020204" pitchFamily="34" charset="0"/>
              <a:buChar char="•"/>
            </a:pPr>
            <a:r>
              <a:rPr lang="en-US" sz="2000" dirty="0"/>
              <a:t>(B) who is enrolled or preparing to enroll in an elementary school or secondary school; </a:t>
            </a:r>
          </a:p>
          <a:p>
            <a:pPr marL="285750" indent="-285750">
              <a:buFont typeface="Arial" panose="020B0604020202020204" pitchFamily="34" charset="0"/>
              <a:buChar char="•"/>
            </a:pPr>
            <a:r>
              <a:rPr lang="en-US" sz="2000" dirty="0"/>
              <a:t>(C)</a:t>
            </a:r>
          </a:p>
          <a:p>
            <a:pPr marL="1028700" lvl="1">
              <a:buFont typeface="Arial" panose="020B0604020202020204" pitchFamily="34" charset="0"/>
              <a:buChar char="•"/>
            </a:pPr>
            <a:r>
              <a:rPr lang="en-US" sz="2000" dirty="0">
                <a:solidFill>
                  <a:srgbClr val="595959"/>
                </a:solidFill>
                <a:latin typeface="Helvetica" panose="020B0604020202020204" pitchFamily="34" charset="0"/>
                <a:cs typeface="Helvetica" panose="020B0604020202020204" pitchFamily="34" charset="0"/>
              </a:rPr>
              <a:t>(i) who was not born in the United States or whose native language is a language other than English; </a:t>
            </a:r>
            <a:r>
              <a:rPr lang="en-US" sz="2000" b="1" dirty="0">
                <a:solidFill>
                  <a:srgbClr val="595959"/>
                </a:solidFill>
                <a:latin typeface="Helvetica" panose="020B0604020202020204" pitchFamily="34" charset="0"/>
                <a:cs typeface="Helvetica" panose="020B0604020202020204" pitchFamily="34" charset="0"/>
              </a:rPr>
              <a:t>OR</a:t>
            </a:r>
          </a:p>
          <a:p>
            <a:pPr marL="1028700" lvl="1">
              <a:buFont typeface="Arial" panose="020B0604020202020204" pitchFamily="34" charset="0"/>
              <a:buChar char="•"/>
            </a:pPr>
            <a:r>
              <a:rPr lang="en-US" sz="2000" dirty="0">
                <a:solidFill>
                  <a:srgbClr val="595959"/>
                </a:solidFill>
                <a:latin typeface="Helvetica" panose="020B0604020202020204" pitchFamily="34" charset="0"/>
                <a:cs typeface="Helvetica" panose="020B0604020202020204" pitchFamily="34" charset="0"/>
              </a:rPr>
              <a:t>(ii)</a:t>
            </a:r>
          </a:p>
          <a:p>
            <a:pPr marL="1428750" lvl="2">
              <a:buFont typeface="Arial" panose="020B0604020202020204" pitchFamily="34" charset="0"/>
              <a:buChar char="•"/>
            </a:pPr>
            <a:r>
              <a:rPr lang="en-US" sz="2000" dirty="0">
                <a:solidFill>
                  <a:srgbClr val="595959"/>
                </a:solidFill>
                <a:latin typeface="Helvetica" panose="020B0604020202020204" pitchFamily="34" charset="0"/>
                <a:cs typeface="Helvetica" panose="020B0604020202020204" pitchFamily="34" charset="0"/>
              </a:rPr>
              <a:t>(I) who is a Native American or Alaska Native, or a native resident of the outlying areas; </a:t>
            </a:r>
            <a:r>
              <a:rPr lang="en-US" sz="2000" b="1" dirty="0">
                <a:solidFill>
                  <a:srgbClr val="595959"/>
                </a:solidFill>
                <a:latin typeface="Helvetica" panose="020B0604020202020204" pitchFamily="34" charset="0"/>
                <a:cs typeface="Helvetica" panose="020B0604020202020204" pitchFamily="34" charset="0"/>
              </a:rPr>
              <a:t>and </a:t>
            </a:r>
          </a:p>
          <a:p>
            <a:pPr marL="1428750" lvl="2">
              <a:buFont typeface="Arial" panose="020B0604020202020204" pitchFamily="34" charset="0"/>
              <a:buChar char="•"/>
            </a:pPr>
            <a:r>
              <a:rPr lang="en-US" sz="2000" dirty="0">
                <a:solidFill>
                  <a:srgbClr val="595959"/>
                </a:solidFill>
                <a:latin typeface="Helvetica" panose="020B0604020202020204" pitchFamily="34" charset="0"/>
                <a:cs typeface="Helvetica" panose="020B0604020202020204" pitchFamily="34" charset="0"/>
              </a:rPr>
              <a:t>(II) who comes from an environment where a language other than English has had a significant impact on the individual's level of English language proficiency; </a:t>
            </a:r>
            <a:r>
              <a:rPr lang="en-US" sz="2000" b="1" dirty="0">
                <a:solidFill>
                  <a:srgbClr val="595959"/>
                </a:solidFill>
                <a:latin typeface="Helvetica" panose="020B0604020202020204" pitchFamily="34" charset="0"/>
                <a:cs typeface="Helvetica" panose="020B0604020202020204" pitchFamily="34" charset="0"/>
              </a:rPr>
              <a:t>OR</a:t>
            </a:r>
          </a:p>
        </p:txBody>
      </p:sp>
      <p:sp>
        <p:nvSpPr>
          <p:cNvPr id="7" name="Text Placeholder 6"/>
          <p:cNvSpPr>
            <a:spLocks noGrp="1"/>
          </p:cNvSpPr>
          <p:nvPr>
            <p:ph type="body" sz="quarter" idx="10"/>
          </p:nvPr>
        </p:nvSpPr>
        <p:spPr>
          <a:xfrm>
            <a:off x="523239" y="340360"/>
            <a:ext cx="8526631" cy="660400"/>
          </a:xfrm>
        </p:spPr>
        <p:txBody>
          <a:bodyPr anchor="ctr"/>
          <a:lstStyle/>
          <a:p>
            <a:r>
              <a:rPr lang="en-US" sz="2400" dirty="0"/>
              <a:t>Defining English Learners</a:t>
            </a:r>
          </a:p>
        </p:txBody>
      </p:sp>
      <p:sp>
        <p:nvSpPr>
          <p:cNvPr id="4" name="Slide Number Placeholder 3">
            <a:extLst>
              <a:ext uri="{FF2B5EF4-FFF2-40B4-BE49-F238E27FC236}">
                <a16:creationId xmlns:a16="http://schemas.microsoft.com/office/drawing/2014/main" id="{5ED25F40-4C2D-4EE1-A3BA-A04527A424F2}"/>
              </a:ext>
            </a:extLst>
          </p:cNvPr>
          <p:cNvSpPr>
            <a:spLocks noGrp="1"/>
          </p:cNvSpPr>
          <p:nvPr>
            <p:ph type="sldNum" sz="quarter" idx="12"/>
          </p:nvPr>
        </p:nvSpPr>
        <p:spPr/>
        <p:txBody>
          <a:bodyPr/>
          <a:lstStyle/>
          <a:p>
            <a:fld id="{E9110D91-6885-41B8-9182-DC3234FBD545}" type="slidenum">
              <a:rPr lang="en-US" smtClean="0"/>
              <a:t>3</a:t>
            </a:fld>
            <a:endParaRPr lang="en-US" dirty="0"/>
          </a:p>
        </p:txBody>
      </p:sp>
    </p:spTree>
    <p:extLst>
      <p:ext uri="{BB962C8B-B14F-4D97-AF65-F5344CB8AC3E}">
        <p14:creationId xmlns:p14="http://schemas.microsoft.com/office/powerpoint/2010/main" val="35074068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1"/>
          </p:nvPr>
        </p:nvSpPr>
        <p:spPr>
          <a:xfrm>
            <a:off x="739588" y="1080655"/>
            <a:ext cx="7799294" cy="4784436"/>
          </a:xfrm>
        </p:spPr>
        <p:txBody>
          <a:bodyPr/>
          <a:lstStyle/>
          <a:p>
            <a:r>
              <a:rPr lang="en-US" b="1" dirty="0"/>
              <a:t>Are states required to include scores from native language assessments in their accountability systems?</a:t>
            </a:r>
          </a:p>
          <a:p>
            <a:endParaRPr lang="en-US" sz="1000" b="1" dirty="0"/>
          </a:p>
          <a:p>
            <a:pPr marL="285750" indent="-285750">
              <a:buFont typeface="Arial" panose="020B0604020202020204" pitchFamily="34" charset="0"/>
              <a:buChar char="•"/>
            </a:pPr>
            <a:r>
              <a:rPr lang="en-US" b="1" dirty="0"/>
              <a:t>Yes</a:t>
            </a:r>
            <a:r>
              <a:rPr lang="en-US" dirty="0"/>
              <a:t>. For all assessments that are given to students in their native language for reading/language arts, mathematics, and science in lieu of established state English-language-only assessments (as part of a state’s assessment system), the </a:t>
            </a:r>
            <a:r>
              <a:rPr lang="en-US" b="1" dirty="0"/>
              <a:t>results shall be included </a:t>
            </a:r>
            <a:r>
              <a:rPr lang="en-US" dirty="0"/>
              <a:t>in the state’s accountability system.</a:t>
            </a:r>
          </a:p>
          <a:p>
            <a:pPr marL="285750" indent="-285750">
              <a:buFont typeface="Arial" panose="020B0604020202020204" pitchFamily="34" charset="0"/>
              <a:buChar char="•"/>
            </a:pPr>
            <a:endParaRPr lang="en-US" dirty="0"/>
          </a:p>
          <a:p>
            <a:r>
              <a:rPr lang="en-US" b="1" dirty="0"/>
              <a:t>Are states required to submit documentation of native language assessments for peer review? </a:t>
            </a:r>
          </a:p>
          <a:p>
            <a:endParaRPr lang="en-US" sz="1000" b="1" dirty="0"/>
          </a:p>
          <a:p>
            <a:pPr marL="285750" indent="-285750">
              <a:buFont typeface="Arial" panose="020B0604020202020204" pitchFamily="34" charset="0"/>
              <a:buChar char="•"/>
            </a:pPr>
            <a:r>
              <a:rPr lang="en-US" b="1" dirty="0"/>
              <a:t>Yes</a:t>
            </a:r>
            <a:r>
              <a:rPr lang="en-US" dirty="0"/>
              <a:t>. As part of the U.S. Department of Education’s process for peer review of state assessment systems, </a:t>
            </a:r>
            <a:r>
              <a:rPr lang="en-US" b="1" dirty="0"/>
              <a:t>states must submit documentation for, and receive approval of, the technical processes used to develop and administer their assessments, including native language assessments.</a:t>
            </a:r>
          </a:p>
          <a:p>
            <a:endParaRPr lang="en-US" dirty="0"/>
          </a:p>
          <a:p>
            <a:endParaRPr lang="en-US" sz="1200" dirty="0"/>
          </a:p>
        </p:txBody>
      </p:sp>
      <p:sp>
        <p:nvSpPr>
          <p:cNvPr id="7" name="Text Placeholder 6"/>
          <p:cNvSpPr>
            <a:spLocks noGrp="1"/>
          </p:cNvSpPr>
          <p:nvPr>
            <p:ph type="body" sz="quarter" idx="10"/>
          </p:nvPr>
        </p:nvSpPr>
        <p:spPr>
          <a:xfrm>
            <a:off x="523239" y="340360"/>
            <a:ext cx="8526631" cy="660400"/>
          </a:xfrm>
        </p:spPr>
        <p:txBody>
          <a:bodyPr anchor="ctr"/>
          <a:lstStyle/>
          <a:p>
            <a:r>
              <a:rPr lang="en-US" sz="2400" dirty="0"/>
              <a:t>Native Language Assessments in ESSA (cont.)</a:t>
            </a:r>
          </a:p>
        </p:txBody>
      </p:sp>
      <p:sp>
        <p:nvSpPr>
          <p:cNvPr id="4" name="Slide Number Placeholder 3">
            <a:extLst>
              <a:ext uri="{FF2B5EF4-FFF2-40B4-BE49-F238E27FC236}">
                <a16:creationId xmlns:a16="http://schemas.microsoft.com/office/drawing/2014/main" id="{0AF6D6E8-5792-41EC-B461-35AE89E54D9D}"/>
              </a:ext>
            </a:extLst>
          </p:cNvPr>
          <p:cNvSpPr>
            <a:spLocks noGrp="1"/>
          </p:cNvSpPr>
          <p:nvPr>
            <p:ph type="sldNum" sz="quarter" idx="12"/>
          </p:nvPr>
        </p:nvSpPr>
        <p:spPr/>
        <p:txBody>
          <a:bodyPr/>
          <a:lstStyle/>
          <a:p>
            <a:fld id="{E9110D91-6885-41B8-9182-DC3234FBD545}" type="slidenum">
              <a:rPr lang="en-US" smtClean="0"/>
              <a:t>30</a:t>
            </a:fld>
            <a:endParaRPr lang="en-US" dirty="0"/>
          </a:p>
        </p:txBody>
      </p:sp>
    </p:spTree>
    <p:extLst>
      <p:ext uri="{BB962C8B-B14F-4D97-AF65-F5344CB8AC3E}">
        <p14:creationId xmlns:p14="http://schemas.microsoft.com/office/powerpoint/2010/main" val="2115751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3C23D4B5-3867-4EE4-A4ED-04A1B56B9313}"/>
              </a:ext>
            </a:extLst>
          </p:cNvPr>
          <p:cNvSpPr>
            <a:spLocks noGrp="1"/>
          </p:cNvSpPr>
          <p:nvPr>
            <p:ph type="body" sz="quarter" idx="11"/>
          </p:nvPr>
        </p:nvSpPr>
        <p:spPr/>
        <p:txBody>
          <a:bodyPr anchor="ctr"/>
          <a:lstStyle/>
          <a:p>
            <a:pPr algn="ctr"/>
            <a:r>
              <a:rPr lang="en-US" sz="3600" b="1" dirty="0"/>
              <a:t>Native American </a:t>
            </a:r>
          </a:p>
          <a:p>
            <a:pPr algn="ctr"/>
            <a:r>
              <a:rPr lang="en-US" sz="3600" b="1" dirty="0"/>
              <a:t>Language Assessments</a:t>
            </a:r>
          </a:p>
        </p:txBody>
      </p:sp>
      <p:sp>
        <p:nvSpPr>
          <p:cNvPr id="5" name="Text Placeholder 4">
            <a:extLst>
              <a:ext uri="{FF2B5EF4-FFF2-40B4-BE49-F238E27FC236}">
                <a16:creationId xmlns:a16="http://schemas.microsoft.com/office/drawing/2014/main" id="{8E4BF61D-7FBF-4BA3-8362-F2BAF4967925}"/>
              </a:ext>
            </a:extLst>
          </p:cNvPr>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35460790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Text Placeholder 46"/>
          <p:cNvSpPr>
            <a:spLocks noGrp="1"/>
          </p:cNvSpPr>
          <p:nvPr>
            <p:ph type="body" sz="quarter" idx="10"/>
          </p:nvPr>
        </p:nvSpPr>
        <p:spPr/>
        <p:txBody>
          <a:bodyPr anchor="ctr"/>
          <a:lstStyle/>
          <a:p>
            <a:r>
              <a:rPr lang="en-US" sz="2400" dirty="0"/>
              <a:t>Native American Language Assessments in ESSA</a:t>
            </a:r>
          </a:p>
        </p:txBody>
      </p:sp>
      <p:sp>
        <p:nvSpPr>
          <p:cNvPr id="34" name="Text Placeholder 5">
            <a:extLst>
              <a:ext uri="{FF2B5EF4-FFF2-40B4-BE49-F238E27FC236}">
                <a16:creationId xmlns:a16="http://schemas.microsoft.com/office/drawing/2014/main" id="{C457BFE0-5413-4DC3-9305-2148E9366836}"/>
              </a:ext>
            </a:extLst>
          </p:cNvPr>
          <p:cNvSpPr txBox="1">
            <a:spLocks/>
          </p:cNvSpPr>
          <p:nvPr/>
        </p:nvSpPr>
        <p:spPr>
          <a:xfrm>
            <a:off x="439041" y="1089891"/>
            <a:ext cx="8260837" cy="4856767"/>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900" dirty="0">
                <a:solidFill>
                  <a:srgbClr val="595959"/>
                </a:solidFill>
                <a:latin typeface="Helvetica" panose="020B0604020202020204" pitchFamily="34" charset="0"/>
                <a:cs typeface="Helvetica" panose="020B0604020202020204" pitchFamily="34" charset="0"/>
              </a:rPr>
              <a:t>Section200.6(j) of the Academic Assessment Final Regulations, states are permitted to </a:t>
            </a:r>
            <a:r>
              <a:rPr lang="en-US" sz="1900" b="1" dirty="0">
                <a:solidFill>
                  <a:srgbClr val="595959"/>
                </a:solidFill>
                <a:latin typeface="Helvetica" panose="020B0604020202020204" pitchFamily="34" charset="0"/>
                <a:cs typeface="Helvetica" panose="020B0604020202020204" pitchFamily="34" charset="0"/>
              </a:rPr>
              <a:t>administer assessments in a Native American language to students enrolled in a state-funded Native American language school or program in any subject regardless of whether the students are identified as ELs.</a:t>
            </a:r>
            <a:r>
              <a:rPr lang="en-US" sz="1900" dirty="0">
                <a:solidFill>
                  <a:srgbClr val="595959"/>
                </a:solidFill>
                <a:latin typeface="Helvetica" panose="020B0604020202020204" pitchFamily="34" charset="0"/>
                <a:cs typeface="Helvetica" panose="020B0604020202020204" pitchFamily="34" charset="0"/>
              </a:rPr>
              <a:t> </a:t>
            </a:r>
          </a:p>
          <a:p>
            <a:r>
              <a:rPr lang="en-US" sz="1900" dirty="0">
                <a:solidFill>
                  <a:srgbClr val="595959"/>
                </a:solidFill>
                <a:latin typeface="Helvetica" panose="020B0604020202020204" pitchFamily="34" charset="0"/>
                <a:cs typeface="Helvetica" panose="020B0604020202020204" pitchFamily="34" charset="0"/>
              </a:rPr>
              <a:t>These assessments </a:t>
            </a:r>
            <a:r>
              <a:rPr lang="en-US" sz="1900" b="1" dirty="0">
                <a:solidFill>
                  <a:srgbClr val="595959"/>
                </a:solidFill>
                <a:latin typeface="Helvetica" panose="020B0604020202020204" pitchFamily="34" charset="0"/>
                <a:cs typeface="Helvetica" panose="020B0604020202020204" pitchFamily="34" charset="0"/>
              </a:rPr>
              <a:t>can be administered in lieu of English-language-only assessments</a:t>
            </a:r>
            <a:r>
              <a:rPr lang="en-US" sz="1900" dirty="0">
                <a:solidFill>
                  <a:srgbClr val="595959"/>
                </a:solidFill>
                <a:latin typeface="Helvetica" panose="020B0604020202020204" pitchFamily="34" charset="0"/>
                <a:cs typeface="Helvetica" panose="020B0604020202020204" pitchFamily="34" charset="0"/>
              </a:rPr>
              <a:t>. However, states must administer an </a:t>
            </a:r>
            <a:r>
              <a:rPr lang="en-US" sz="1900" b="1" dirty="0">
                <a:solidFill>
                  <a:srgbClr val="595959"/>
                </a:solidFill>
                <a:latin typeface="Helvetica" panose="020B0604020202020204" pitchFamily="34" charset="0"/>
                <a:cs typeface="Helvetica" panose="020B0604020202020204" pitchFamily="34" charset="0"/>
              </a:rPr>
              <a:t>English-language-only reading/language arts assessment to Native American students at least once in grades 9–12</a:t>
            </a:r>
            <a:r>
              <a:rPr lang="en-US" sz="1900" dirty="0">
                <a:solidFill>
                  <a:srgbClr val="595959"/>
                </a:solidFill>
                <a:latin typeface="Helvetica" panose="020B0604020202020204" pitchFamily="34" charset="0"/>
                <a:cs typeface="Helvetica" panose="020B0604020202020204" pitchFamily="34" charset="0"/>
              </a:rPr>
              <a:t>.</a:t>
            </a:r>
          </a:p>
          <a:p>
            <a:r>
              <a:rPr lang="en-US" sz="1900" dirty="0">
                <a:solidFill>
                  <a:srgbClr val="595959"/>
                </a:solidFill>
                <a:latin typeface="Helvetica" panose="020B0604020202020204" pitchFamily="34" charset="0"/>
                <a:cs typeface="Helvetica" panose="020B0604020202020204" pitchFamily="34" charset="0"/>
              </a:rPr>
              <a:t>States can administer annual Native American language assessments in </a:t>
            </a:r>
            <a:r>
              <a:rPr lang="en-US" sz="1900" b="1" dirty="0">
                <a:solidFill>
                  <a:srgbClr val="595959"/>
                </a:solidFill>
                <a:latin typeface="Helvetica" panose="020B0604020202020204" pitchFamily="34" charset="0"/>
                <a:cs typeface="Helvetica" panose="020B0604020202020204" pitchFamily="34" charset="0"/>
              </a:rPr>
              <a:t>any content area</a:t>
            </a:r>
            <a:r>
              <a:rPr lang="en-US" sz="1900" dirty="0">
                <a:solidFill>
                  <a:srgbClr val="595959"/>
                </a:solidFill>
                <a:latin typeface="Helvetica" panose="020B0604020202020204" pitchFamily="34" charset="0"/>
                <a:cs typeface="Helvetica" panose="020B0604020202020204" pitchFamily="34" charset="0"/>
              </a:rPr>
              <a:t>, including those for which ESEA requires statewide assessments (reading/language arts, mathematics, and science).</a:t>
            </a:r>
          </a:p>
          <a:p>
            <a:r>
              <a:rPr lang="en-US" sz="1900" dirty="0">
                <a:solidFill>
                  <a:srgbClr val="595959"/>
                </a:solidFill>
                <a:latin typeface="Helvetica" panose="020B0604020202020204" pitchFamily="34" charset="0"/>
                <a:cs typeface="Helvetica" panose="020B0604020202020204" pitchFamily="34" charset="0"/>
              </a:rPr>
              <a:t>Each Native American language </a:t>
            </a:r>
            <a:r>
              <a:rPr lang="en-US" sz="1900" b="1" dirty="0">
                <a:solidFill>
                  <a:srgbClr val="595959"/>
                </a:solidFill>
                <a:latin typeface="Helvetica" panose="020B0604020202020204" pitchFamily="34" charset="0"/>
                <a:cs typeface="Helvetica" panose="020B0604020202020204" pitchFamily="34" charset="0"/>
              </a:rPr>
              <a:t>assessment must be aligned with state content standards </a:t>
            </a:r>
            <a:r>
              <a:rPr lang="en-US" sz="1900" dirty="0">
                <a:solidFill>
                  <a:srgbClr val="595959"/>
                </a:solidFill>
                <a:latin typeface="Helvetica" panose="020B0604020202020204" pitchFamily="34" charset="0"/>
                <a:cs typeface="Helvetica" panose="020B0604020202020204" pitchFamily="34" charset="0"/>
              </a:rPr>
              <a:t>for that content area and pass Federal Peer Review.</a:t>
            </a:r>
          </a:p>
          <a:p>
            <a:endParaRPr lang="en-US" sz="1900" dirty="0">
              <a:solidFill>
                <a:srgbClr val="595959"/>
              </a:solidFill>
              <a:latin typeface="Helvetica" panose="020B0604020202020204" pitchFamily="34" charset="0"/>
              <a:cs typeface="Helvetica" panose="020B0604020202020204" pitchFamily="34" charset="0"/>
            </a:endParaRPr>
          </a:p>
          <a:p>
            <a:pPr marL="0" indent="0">
              <a:buNone/>
            </a:pPr>
            <a:endParaRPr lang="en-US" sz="1900" dirty="0">
              <a:solidFill>
                <a:srgbClr val="595959"/>
              </a:solidFill>
              <a:latin typeface="Helvetica" panose="020B0604020202020204" pitchFamily="34" charset="0"/>
              <a:cs typeface="Helvetica" panose="020B0604020202020204" pitchFamily="34" charset="0"/>
            </a:endParaRPr>
          </a:p>
        </p:txBody>
      </p:sp>
      <p:sp>
        <p:nvSpPr>
          <p:cNvPr id="4" name="Slide Number Placeholder 3">
            <a:extLst>
              <a:ext uri="{FF2B5EF4-FFF2-40B4-BE49-F238E27FC236}">
                <a16:creationId xmlns:a16="http://schemas.microsoft.com/office/drawing/2014/main" id="{A8175396-4953-48F5-95D7-8F14D170F4C7}"/>
              </a:ext>
            </a:extLst>
          </p:cNvPr>
          <p:cNvSpPr>
            <a:spLocks noGrp="1"/>
          </p:cNvSpPr>
          <p:nvPr>
            <p:ph type="sldNum" sz="quarter" idx="11"/>
          </p:nvPr>
        </p:nvSpPr>
        <p:spPr/>
        <p:txBody>
          <a:bodyPr/>
          <a:lstStyle/>
          <a:p>
            <a:fld id="{E9110D91-6885-41B8-9182-DC3234FBD545}" type="slidenum">
              <a:rPr lang="en-US" smtClean="0"/>
              <a:t>32</a:t>
            </a:fld>
            <a:endParaRPr lang="en-US" dirty="0"/>
          </a:p>
        </p:txBody>
      </p:sp>
    </p:spTree>
    <p:extLst>
      <p:ext uri="{BB962C8B-B14F-4D97-AF65-F5344CB8AC3E}">
        <p14:creationId xmlns:p14="http://schemas.microsoft.com/office/powerpoint/2010/main" val="8289834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Text Placeholder 46"/>
          <p:cNvSpPr>
            <a:spLocks noGrp="1"/>
          </p:cNvSpPr>
          <p:nvPr>
            <p:ph type="body" sz="quarter" idx="10"/>
          </p:nvPr>
        </p:nvSpPr>
        <p:spPr>
          <a:xfrm>
            <a:off x="439039" y="340360"/>
            <a:ext cx="8427870" cy="660400"/>
          </a:xfrm>
        </p:spPr>
        <p:txBody>
          <a:bodyPr anchor="ctr"/>
          <a:lstStyle/>
          <a:p>
            <a:r>
              <a:rPr lang="en-US" sz="2400" dirty="0"/>
              <a:t>Native American Language Assessments in ESSA (cont.)</a:t>
            </a:r>
          </a:p>
        </p:txBody>
      </p:sp>
      <p:sp>
        <p:nvSpPr>
          <p:cNvPr id="34" name="Text Placeholder 5">
            <a:extLst>
              <a:ext uri="{FF2B5EF4-FFF2-40B4-BE49-F238E27FC236}">
                <a16:creationId xmlns:a16="http://schemas.microsoft.com/office/drawing/2014/main" id="{C457BFE0-5413-4DC3-9305-2148E9366836}"/>
              </a:ext>
            </a:extLst>
          </p:cNvPr>
          <p:cNvSpPr txBox="1">
            <a:spLocks/>
          </p:cNvSpPr>
          <p:nvPr/>
        </p:nvSpPr>
        <p:spPr>
          <a:xfrm>
            <a:off x="439041" y="1333318"/>
            <a:ext cx="8260837" cy="3871188"/>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200" dirty="0">
                <a:solidFill>
                  <a:srgbClr val="595959"/>
                </a:solidFill>
                <a:latin typeface="Helvetica" panose="020B0604020202020204" pitchFamily="34" charset="0"/>
                <a:cs typeface="Helvetica" panose="020B0604020202020204" pitchFamily="34" charset="0"/>
              </a:rPr>
              <a:t>As is required of any state </a:t>
            </a:r>
            <a:r>
              <a:rPr lang="en-US" sz="2200" b="1" dirty="0">
                <a:solidFill>
                  <a:srgbClr val="595959"/>
                </a:solidFill>
                <a:latin typeface="Helvetica" panose="020B0604020202020204" pitchFamily="34" charset="0"/>
                <a:cs typeface="Helvetica" panose="020B0604020202020204" pitchFamily="34" charset="0"/>
              </a:rPr>
              <a:t>academic</a:t>
            </a:r>
            <a:r>
              <a:rPr lang="en-US" sz="2200" dirty="0">
                <a:solidFill>
                  <a:srgbClr val="595959"/>
                </a:solidFill>
                <a:latin typeface="Helvetica" panose="020B0604020202020204" pitchFamily="34" charset="0"/>
                <a:cs typeface="Helvetica" panose="020B0604020202020204" pitchFamily="34" charset="0"/>
              </a:rPr>
              <a:t> assessments, a Native American language assessment must:</a:t>
            </a:r>
          </a:p>
        </p:txBody>
      </p:sp>
      <p:grpSp>
        <p:nvGrpSpPr>
          <p:cNvPr id="4" name="Group 3">
            <a:extLst>
              <a:ext uri="{FF2B5EF4-FFF2-40B4-BE49-F238E27FC236}">
                <a16:creationId xmlns:a16="http://schemas.microsoft.com/office/drawing/2014/main" id="{0E362883-F22B-4462-85BA-E9AC485BFD1F}"/>
              </a:ext>
            </a:extLst>
          </p:cNvPr>
          <p:cNvGrpSpPr/>
          <p:nvPr/>
        </p:nvGrpSpPr>
        <p:grpSpPr>
          <a:xfrm>
            <a:off x="523239" y="2459231"/>
            <a:ext cx="3843265" cy="525457"/>
            <a:chOff x="144322" y="491175"/>
            <a:chExt cx="2619657" cy="1571794"/>
          </a:xfrm>
          <a:scene3d>
            <a:camera prst="orthographicFront"/>
            <a:lightRig rig="flat" dir="t"/>
          </a:scene3d>
        </p:grpSpPr>
        <p:sp>
          <p:nvSpPr>
            <p:cNvPr id="5" name="Rectangle 4">
              <a:extLst>
                <a:ext uri="{FF2B5EF4-FFF2-40B4-BE49-F238E27FC236}">
                  <a16:creationId xmlns:a16="http://schemas.microsoft.com/office/drawing/2014/main" id="{16DA2F76-2444-4BEB-9BE9-BA0A15151BB3}"/>
                </a:ext>
              </a:extLst>
            </p:cNvPr>
            <p:cNvSpPr/>
            <p:nvPr/>
          </p:nvSpPr>
          <p:spPr>
            <a:xfrm>
              <a:off x="144322" y="491175"/>
              <a:ext cx="2619657" cy="1571794"/>
            </a:xfrm>
            <a:prstGeom prst="rect">
              <a:avLst/>
            </a:prstGeom>
            <a:ln/>
          </p:spPr>
          <p:style>
            <a:lnRef idx="2">
              <a:schemeClr val="accent5"/>
            </a:lnRef>
            <a:fillRef idx="1">
              <a:schemeClr val="lt1"/>
            </a:fillRef>
            <a:effectRef idx="0">
              <a:schemeClr val="accent5"/>
            </a:effectRef>
            <a:fontRef idx="minor">
              <a:schemeClr val="dk1"/>
            </a:fontRef>
          </p:style>
        </p:sp>
        <p:sp>
          <p:nvSpPr>
            <p:cNvPr id="6" name="TextBox 5">
              <a:extLst>
                <a:ext uri="{FF2B5EF4-FFF2-40B4-BE49-F238E27FC236}">
                  <a16:creationId xmlns:a16="http://schemas.microsoft.com/office/drawing/2014/main" id="{C69A9591-D47F-4A77-8838-04B09E525A36}"/>
                </a:ext>
              </a:extLst>
            </p:cNvPr>
            <p:cNvSpPr txBox="1"/>
            <p:nvPr/>
          </p:nvSpPr>
          <p:spPr>
            <a:xfrm>
              <a:off x="144322" y="491175"/>
              <a:ext cx="2619657" cy="1571794"/>
            </a:xfrm>
            <a:prstGeom prst="rect">
              <a:avLst/>
            </a:prstGeom>
            <a:ln/>
          </p:spPr>
          <p:style>
            <a:lnRef idx="2">
              <a:schemeClr val="accent5"/>
            </a:lnRef>
            <a:fillRef idx="1">
              <a:schemeClr val="lt1"/>
            </a:fillRef>
            <a:effectRef idx="0">
              <a:schemeClr val="accent5"/>
            </a:effectRef>
            <a:fontRef idx="minor">
              <a:schemeClr val="dk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500" b="1" dirty="0">
                  <a:solidFill>
                    <a:schemeClr val="tx1"/>
                  </a:solidFill>
                  <a:latin typeface="Helvetica"/>
                  <a:cs typeface="Helvetica"/>
                </a:rPr>
                <a:t>Be aligned with state academic standards</a:t>
              </a:r>
              <a:endParaRPr lang="en-US" sz="1500" b="1" kern="1200" dirty="0">
                <a:solidFill>
                  <a:schemeClr val="tx1"/>
                </a:solidFill>
              </a:endParaRPr>
            </a:p>
          </p:txBody>
        </p:sp>
      </p:grpSp>
      <p:grpSp>
        <p:nvGrpSpPr>
          <p:cNvPr id="7" name="Group 6">
            <a:extLst>
              <a:ext uri="{FF2B5EF4-FFF2-40B4-BE49-F238E27FC236}">
                <a16:creationId xmlns:a16="http://schemas.microsoft.com/office/drawing/2014/main" id="{BA7A46C3-7D95-4B89-BBC3-397D274BAB7E}"/>
              </a:ext>
            </a:extLst>
          </p:cNvPr>
          <p:cNvGrpSpPr/>
          <p:nvPr/>
        </p:nvGrpSpPr>
        <p:grpSpPr>
          <a:xfrm>
            <a:off x="523240" y="3285459"/>
            <a:ext cx="3843264" cy="525457"/>
            <a:chOff x="144322" y="491175"/>
            <a:chExt cx="2619657" cy="1571794"/>
          </a:xfrm>
          <a:scene3d>
            <a:camera prst="orthographicFront"/>
            <a:lightRig rig="flat" dir="t"/>
          </a:scene3d>
        </p:grpSpPr>
        <p:sp>
          <p:nvSpPr>
            <p:cNvPr id="8" name="Rectangle 7">
              <a:extLst>
                <a:ext uri="{FF2B5EF4-FFF2-40B4-BE49-F238E27FC236}">
                  <a16:creationId xmlns:a16="http://schemas.microsoft.com/office/drawing/2014/main" id="{69BC1D05-A6A3-477A-BB95-BFB16D7446B6}"/>
                </a:ext>
              </a:extLst>
            </p:cNvPr>
            <p:cNvSpPr/>
            <p:nvPr/>
          </p:nvSpPr>
          <p:spPr>
            <a:xfrm>
              <a:off x="144322" y="491175"/>
              <a:ext cx="2619657" cy="1571794"/>
            </a:xfrm>
            <a:prstGeom prst="rect">
              <a:avLst/>
            </a:prstGeom>
          </p:spPr>
          <p:style>
            <a:lnRef idx="2">
              <a:schemeClr val="accent2"/>
            </a:lnRef>
            <a:fillRef idx="1">
              <a:schemeClr val="lt1"/>
            </a:fillRef>
            <a:effectRef idx="0">
              <a:schemeClr val="accent2"/>
            </a:effectRef>
            <a:fontRef idx="minor">
              <a:schemeClr val="dk1"/>
            </a:fontRef>
          </p:style>
        </p:sp>
        <p:sp>
          <p:nvSpPr>
            <p:cNvPr id="9" name="TextBox 8">
              <a:extLst>
                <a:ext uri="{FF2B5EF4-FFF2-40B4-BE49-F238E27FC236}">
                  <a16:creationId xmlns:a16="http://schemas.microsoft.com/office/drawing/2014/main" id="{3190ABEE-7E03-4517-961D-B82946F48108}"/>
                </a:ext>
              </a:extLst>
            </p:cNvPr>
            <p:cNvSpPr txBox="1"/>
            <p:nvPr/>
          </p:nvSpPr>
          <p:spPr>
            <a:xfrm>
              <a:off x="144322" y="491175"/>
              <a:ext cx="2619657" cy="1571794"/>
            </a:xfrm>
            <a:prstGeom prst="rect">
              <a:avLst/>
            </a:prstGeom>
          </p:spPr>
          <p:style>
            <a:lnRef idx="2">
              <a:schemeClr val="accent5"/>
            </a:lnRef>
            <a:fillRef idx="1">
              <a:schemeClr val="lt1"/>
            </a:fillRef>
            <a:effectRef idx="0">
              <a:schemeClr val="accent5"/>
            </a:effectRef>
            <a:fontRef idx="minor">
              <a:schemeClr val="dk1"/>
            </a:fontRef>
          </p:style>
          <p:txBody>
            <a:bodyPr spcFirstLastPara="0" vert="horz" wrap="square" lIns="60960" tIns="60960" rIns="60960" bIns="60960" numCol="1" spcCol="1270" anchor="ctr" anchorCtr="0">
              <a:noAutofit/>
            </a:bodyPr>
            <a:lstStyle/>
            <a:p>
              <a:pPr algn="ctr">
                <a:lnSpc>
                  <a:spcPct val="90000"/>
                </a:lnSpc>
                <a:spcAft>
                  <a:spcPts val="600"/>
                </a:spcAft>
                <a:buClr>
                  <a:srgbClr val="60B94F"/>
                </a:buClr>
              </a:pPr>
              <a:r>
                <a:rPr lang="en-US" sz="1500" b="1" dirty="0">
                  <a:solidFill>
                    <a:schemeClr val="tx1"/>
                  </a:solidFill>
                  <a:latin typeface="Helvetica"/>
                  <a:cs typeface="Helvetica"/>
                </a:rPr>
                <a:t>Provide information about student attainment of state standards</a:t>
              </a:r>
            </a:p>
          </p:txBody>
        </p:sp>
      </p:grpSp>
      <p:grpSp>
        <p:nvGrpSpPr>
          <p:cNvPr id="10" name="Group 9">
            <a:extLst>
              <a:ext uri="{FF2B5EF4-FFF2-40B4-BE49-F238E27FC236}">
                <a16:creationId xmlns:a16="http://schemas.microsoft.com/office/drawing/2014/main" id="{F4437432-36CE-468D-B7D1-DD844642F0EB}"/>
              </a:ext>
            </a:extLst>
          </p:cNvPr>
          <p:cNvGrpSpPr/>
          <p:nvPr/>
        </p:nvGrpSpPr>
        <p:grpSpPr>
          <a:xfrm>
            <a:off x="523241" y="4145923"/>
            <a:ext cx="3843264" cy="566417"/>
            <a:chOff x="144322" y="491175"/>
            <a:chExt cx="2619657" cy="1571794"/>
          </a:xfrm>
          <a:scene3d>
            <a:camera prst="orthographicFront"/>
            <a:lightRig rig="flat" dir="t"/>
          </a:scene3d>
        </p:grpSpPr>
        <p:sp>
          <p:nvSpPr>
            <p:cNvPr id="11" name="Rectangle 10">
              <a:extLst>
                <a:ext uri="{FF2B5EF4-FFF2-40B4-BE49-F238E27FC236}">
                  <a16:creationId xmlns:a16="http://schemas.microsoft.com/office/drawing/2014/main" id="{D38461CF-BAA7-4FAA-BB75-D73F477D1EB8}"/>
                </a:ext>
              </a:extLst>
            </p:cNvPr>
            <p:cNvSpPr/>
            <p:nvPr/>
          </p:nvSpPr>
          <p:spPr>
            <a:xfrm>
              <a:off x="144322" y="491175"/>
              <a:ext cx="2619657" cy="1571794"/>
            </a:xfrm>
            <a:prstGeom prst="rect">
              <a:avLst/>
            </a:prstGeom>
          </p:spPr>
          <p:style>
            <a:lnRef idx="2">
              <a:schemeClr val="accent2"/>
            </a:lnRef>
            <a:fillRef idx="1">
              <a:schemeClr val="lt1"/>
            </a:fillRef>
            <a:effectRef idx="0">
              <a:schemeClr val="accent2"/>
            </a:effectRef>
            <a:fontRef idx="minor">
              <a:schemeClr val="dk1"/>
            </a:fontRef>
          </p:style>
        </p:sp>
        <p:sp>
          <p:nvSpPr>
            <p:cNvPr id="12" name="TextBox 11">
              <a:extLst>
                <a:ext uri="{FF2B5EF4-FFF2-40B4-BE49-F238E27FC236}">
                  <a16:creationId xmlns:a16="http://schemas.microsoft.com/office/drawing/2014/main" id="{4D522242-F6C6-4527-96D7-C1AFB1AC2222}"/>
                </a:ext>
              </a:extLst>
            </p:cNvPr>
            <p:cNvSpPr txBox="1"/>
            <p:nvPr/>
          </p:nvSpPr>
          <p:spPr>
            <a:xfrm>
              <a:off x="144322" y="491175"/>
              <a:ext cx="2619657" cy="1571794"/>
            </a:xfrm>
            <a:prstGeom prst="rect">
              <a:avLst/>
            </a:prstGeom>
          </p:spPr>
          <p:style>
            <a:lnRef idx="2">
              <a:schemeClr val="accent5"/>
            </a:lnRef>
            <a:fillRef idx="1">
              <a:schemeClr val="lt1"/>
            </a:fillRef>
            <a:effectRef idx="0">
              <a:schemeClr val="accent5"/>
            </a:effectRef>
            <a:fontRef idx="minor">
              <a:schemeClr val="dk1"/>
            </a:fontRef>
          </p:style>
          <p:txBody>
            <a:bodyPr spcFirstLastPara="0" vert="horz" wrap="square" lIns="60960" tIns="60960" rIns="60960" bIns="60960" numCol="1" spcCol="1270" anchor="ctr" anchorCtr="0">
              <a:noAutofit/>
            </a:bodyPr>
            <a:lstStyle/>
            <a:p>
              <a:pPr algn="ctr">
                <a:lnSpc>
                  <a:spcPct val="120000"/>
                </a:lnSpc>
                <a:spcAft>
                  <a:spcPts val="600"/>
                </a:spcAft>
                <a:buClr>
                  <a:srgbClr val="60B94F"/>
                </a:buClr>
              </a:pPr>
              <a:r>
                <a:rPr lang="en-US" sz="1500" b="1" dirty="0">
                  <a:solidFill>
                    <a:schemeClr val="tx1"/>
                  </a:solidFill>
                  <a:latin typeface="Helvetica"/>
                  <a:cs typeface="Helvetica"/>
                </a:rPr>
                <a:t>Objectively measure academic achievement, knowledge, and skills</a:t>
              </a:r>
            </a:p>
          </p:txBody>
        </p:sp>
      </p:grpSp>
      <p:grpSp>
        <p:nvGrpSpPr>
          <p:cNvPr id="13" name="Group 12">
            <a:extLst>
              <a:ext uri="{FF2B5EF4-FFF2-40B4-BE49-F238E27FC236}">
                <a16:creationId xmlns:a16="http://schemas.microsoft.com/office/drawing/2014/main" id="{7F60F0A3-ECA7-4F33-8378-7DB1A9FB2E0B}"/>
              </a:ext>
            </a:extLst>
          </p:cNvPr>
          <p:cNvGrpSpPr/>
          <p:nvPr/>
        </p:nvGrpSpPr>
        <p:grpSpPr>
          <a:xfrm>
            <a:off x="523240" y="5142083"/>
            <a:ext cx="1714847" cy="566227"/>
            <a:chOff x="144322" y="491175"/>
            <a:chExt cx="2619657" cy="1571794"/>
          </a:xfrm>
          <a:scene3d>
            <a:camera prst="orthographicFront"/>
            <a:lightRig rig="flat" dir="t"/>
          </a:scene3d>
        </p:grpSpPr>
        <p:sp>
          <p:nvSpPr>
            <p:cNvPr id="14" name="Rectangle 13">
              <a:extLst>
                <a:ext uri="{FF2B5EF4-FFF2-40B4-BE49-F238E27FC236}">
                  <a16:creationId xmlns:a16="http://schemas.microsoft.com/office/drawing/2014/main" id="{D78DEE18-5231-49F4-B9CD-7CD334767A57}"/>
                </a:ext>
              </a:extLst>
            </p:cNvPr>
            <p:cNvSpPr/>
            <p:nvPr/>
          </p:nvSpPr>
          <p:spPr>
            <a:xfrm>
              <a:off x="144322" y="491175"/>
              <a:ext cx="2619657" cy="1571794"/>
            </a:xfrm>
            <a:prstGeom prst="rect">
              <a:avLst/>
            </a:prstGeom>
          </p:spPr>
          <p:style>
            <a:lnRef idx="2">
              <a:schemeClr val="accent5"/>
            </a:lnRef>
            <a:fillRef idx="1">
              <a:schemeClr val="lt1"/>
            </a:fillRef>
            <a:effectRef idx="0">
              <a:schemeClr val="accent5"/>
            </a:effectRef>
            <a:fontRef idx="minor">
              <a:schemeClr val="dk1"/>
            </a:fontRef>
          </p:style>
        </p:sp>
        <p:sp>
          <p:nvSpPr>
            <p:cNvPr id="15" name="TextBox 14">
              <a:extLst>
                <a:ext uri="{FF2B5EF4-FFF2-40B4-BE49-F238E27FC236}">
                  <a16:creationId xmlns:a16="http://schemas.microsoft.com/office/drawing/2014/main" id="{E4635269-AD39-4173-ABA8-B86459CDE47C}"/>
                </a:ext>
              </a:extLst>
            </p:cNvPr>
            <p:cNvSpPr txBox="1"/>
            <p:nvPr/>
          </p:nvSpPr>
          <p:spPr>
            <a:xfrm>
              <a:off x="144322" y="491175"/>
              <a:ext cx="2619657" cy="1571794"/>
            </a:xfrm>
            <a:prstGeom prst="rect">
              <a:avLst/>
            </a:prstGeom>
          </p:spPr>
          <p:style>
            <a:lnRef idx="2">
              <a:schemeClr val="accent5"/>
            </a:lnRef>
            <a:fillRef idx="1">
              <a:schemeClr val="lt1"/>
            </a:fillRef>
            <a:effectRef idx="0">
              <a:schemeClr val="accent5"/>
            </a:effectRef>
            <a:fontRef idx="minor">
              <a:schemeClr val="dk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500" b="1" dirty="0">
                  <a:solidFill>
                    <a:schemeClr val="tx1"/>
                  </a:solidFill>
                  <a:latin typeface="Helvetica"/>
                  <a:cs typeface="Helvetica"/>
                </a:rPr>
                <a:t>Be valid and reliable</a:t>
              </a:r>
            </a:p>
          </p:txBody>
        </p:sp>
      </p:grpSp>
      <p:grpSp>
        <p:nvGrpSpPr>
          <p:cNvPr id="16" name="Group 15">
            <a:extLst>
              <a:ext uri="{FF2B5EF4-FFF2-40B4-BE49-F238E27FC236}">
                <a16:creationId xmlns:a16="http://schemas.microsoft.com/office/drawing/2014/main" id="{BEEA5EAE-5806-491B-BE38-282EBF1A0A84}"/>
              </a:ext>
            </a:extLst>
          </p:cNvPr>
          <p:cNvGrpSpPr/>
          <p:nvPr/>
        </p:nvGrpSpPr>
        <p:grpSpPr>
          <a:xfrm>
            <a:off x="4569458" y="2411935"/>
            <a:ext cx="4130419" cy="672933"/>
            <a:chOff x="144322" y="491175"/>
            <a:chExt cx="2619657" cy="1571794"/>
          </a:xfrm>
          <a:scene3d>
            <a:camera prst="orthographicFront"/>
            <a:lightRig rig="flat" dir="t"/>
          </a:scene3d>
        </p:grpSpPr>
        <p:sp>
          <p:nvSpPr>
            <p:cNvPr id="17" name="Rectangle 16">
              <a:extLst>
                <a:ext uri="{FF2B5EF4-FFF2-40B4-BE49-F238E27FC236}">
                  <a16:creationId xmlns:a16="http://schemas.microsoft.com/office/drawing/2014/main" id="{DC6DE2FC-A6E2-439A-969B-4FF9DA122CC0}"/>
                </a:ext>
              </a:extLst>
            </p:cNvPr>
            <p:cNvSpPr/>
            <p:nvPr/>
          </p:nvSpPr>
          <p:spPr>
            <a:xfrm>
              <a:off x="144322" y="491175"/>
              <a:ext cx="2619657" cy="1571794"/>
            </a:xfrm>
            <a:prstGeom prst="rect">
              <a:avLst/>
            </a:prstGeom>
          </p:spPr>
          <p:style>
            <a:lnRef idx="2">
              <a:schemeClr val="accent5"/>
            </a:lnRef>
            <a:fillRef idx="1">
              <a:schemeClr val="lt1"/>
            </a:fillRef>
            <a:effectRef idx="0">
              <a:schemeClr val="accent5"/>
            </a:effectRef>
            <a:fontRef idx="minor">
              <a:schemeClr val="dk1"/>
            </a:fontRef>
          </p:style>
        </p:sp>
        <p:sp>
          <p:nvSpPr>
            <p:cNvPr id="18" name="TextBox 17">
              <a:extLst>
                <a:ext uri="{FF2B5EF4-FFF2-40B4-BE49-F238E27FC236}">
                  <a16:creationId xmlns:a16="http://schemas.microsoft.com/office/drawing/2014/main" id="{A96FF3CE-003D-4F23-A685-AF19B0255BE2}"/>
                </a:ext>
              </a:extLst>
            </p:cNvPr>
            <p:cNvSpPr txBox="1"/>
            <p:nvPr/>
          </p:nvSpPr>
          <p:spPr>
            <a:xfrm>
              <a:off x="144322" y="491175"/>
              <a:ext cx="2619657" cy="1571794"/>
            </a:xfrm>
            <a:prstGeom prst="rect">
              <a:avLst/>
            </a:prstGeom>
          </p:spPr>
          <p:style>
            <a:lnRef idx="2">
              <a:schemeClr val="accent5"/>
            </a:lnRef>
            <a:fillRef idx="1">
              <a:schemeClr val="lt1"/>
            </a:fillRef>
            <a:effectRef idx="0">
              <a:schemeClr val="accent5"/>
            </a:effectRef>
            <a:fontRef idx="minor">
              <a:schemeClr val="dk1"/>
            </a:fontRef>
          </p:style>
          <p:txBody>
            <a:bodyPr spcFirstLastPara="0" vert="horz" wrap="square" lIns="60960" tIns="60960" rIns="60960" bIns="60960" numCol="1" spcCol="1270" anchor="ctr" anchorCtr="0">
              <a:noAutofit/>
            </a:bodyPr>
            <a:lstStyle/>
            <a:p>
              <a:pPr lvl="0" algn="ctr" defTabSz="711200">
                <a:lnSpc>
                  <a:spcPct val="90000"/>
                </a:lnSpc>
                <a:spcBef>
                  <a:spcPct val="0"/>
                </a:spcBef>
              </a:pPr>
              <a:r>
                <a:rPr lang="en-US" sz="1500" b="1" dirty="0">
                  <a:solidFill>
                    <a:schemeClr val="tx1"/>
                  </a:solidFill>
                  <a:latin typeface="Helvetica"/>
                  <a:cs typeface="Helvetica"/>
                </a:rPr>
                <a:t>Be consistent with nationally recognized professional and technical testing standards</a:t>
              </a:r>
              <a:endParaRPr lang="en-US" sz="1500" b="1" kern="1200" dirty="0">
                <a:solidFill>
                  <a:schemeClr val="tx1"/>
                </a:solidFill>
              </a:endParaRPr>
            </a:p>
          </p:txBody>
        </p:sp>
      </p:grpSp>
      <p:grpSp>
        <p:nvGrpSpPr>
          <p:cNvPr id="19" name="Group 18">
            <a:extLst>
              <a:ext uri="{FF2B5EF4-FFF2-40B4-BE49-F238E27FC236}">
                <a16:creationId xmlns:a16="http://schemas.microsoft.com/office/drawing/2014/main" id="{28AA7C32-2B1B-474B-B69A-EF36E4FEB9D8}"/>
              </a:ext>
            </a:extLst>
          </p:cNvPr>
          <p:cNvGrpSpPr/>
          <p:nvPr/>
        </p:nvGrpSpPr>
        <p:grpSpPr>
          <a:xfrm>
            <a:off x="2391680" y="5142083"/>
            <a:ext cx="1974824" cy="566227"/>
            <a:chOff x="144322" y="491175"/>
            <a:chExt cx="2619657" cy="1571794"/>
          </a:xfrm>
          <a:scene3d>
            <a:camera prst="orthographicFront"/>
            <a:lightRig rig="flat" dir="t"/>
          </a:scene3d>
        </p:grpSpPr>
        <p:sp>
          <p:nvSpPr>
            <p:cNvPr id="20" name="Rectangle 19">
              <a:extLst>
                <a:ext uri="{FF2B5EF4-FFF2-40B4-BE49-F238E27FC236}">
                  <a16:creationId xmlns:a16="http://schemas.microsoft.com/office/drawing/2014/main" id="{8E42E63C-1AE4-480A-8754-1AE329D57A4E}"/>
                </a:ext>
              </a:extLst>
            </p:cNvPr>
            <p:cNvSpPr/>
            <p:nvPr/>
          </p:nvSpPr>
          <p:spPr>
            <a:xfrm>
              <a:off x="144322" y="491175"/>
              <a:ext cx="2619657" cy="1571794"/>
            </a:xfrm>
            <a:prstGeom prst="rect">
              <a:avLst/>
            </a:prstGeom>
          </p:spPr>
          <p:style>
            <a:lnRef idx="2">
              <a:schemeClr val="accent5"/>
            </a:lnRef>
            <a:fillRef idx="1">
              <a:schemeClr val="lt1"/>
            </a:fillRef>
            <a:effectRef idx="0">
              <a:schemeClr val="accent5"/>
            </a:effectRef>
            <a:fontRef idx="minor">
              <a:schemeClr val="dk1"/>
            </a:fontRef>
          </p:style>
        </p:sp>
        <p:sp>
          <p:nvSpPr>
            <p:cNvPr id="21" name="TextBox 20">
              <a:extLst>
                <a:ext uri="{FF2B5EF4-FFF2-40B4-BE49-F238E27FC236}">
                  <a16:creationId xmlns:a16="http://schemas.microsoft.com/office/drawing/2014/main" id="{03DFEBEA-0473-4E8A-A3A1-9A23AE46DDE1}"/>
                </a:ext>
              </a:extLst>
            </p:cNvPr>
            <p:cNvSpPr txBox="1"/>
            <p:nvPr/>
          </p:nvSpPr>
          <p:spPr>
            <a:xfrm>
              <a:off x="144322" y="491175"/>
              <a:ext cx="2619657" cy="1571794"/>
            </a:xfrm>
            <a:prstGeom prst="rect">
              <a:avLst/>
            </a:prstGeom>
          </p:spPr>
          <p:style>
            <a:lnRef idx="2">
              <a:schemeClr val="accent5"/>
            </a:lnRef>
            <a:fillRef idx="1">
              <a:schemeClr val="lt1"/>
            </a:fillRef>
            <a:effectRef idx="0">
              <a:schemeClr val="accent5"/>
            </a:effectRef>
            <a:fontRef idx="minor">
              <a:schemeClr val="dk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500" b="1" dirty="0">
                  <a:solidFill>
                    <a:schemeClr val="tx1"/>
                  </a:solidFill>
                  <a:latin typeface="Helvetica"/>
                  <a:cs typeface="Helvetica"/>
                </a:rPr>
                <a:t>Be of adequate </a:t>
              </a:r>
              <a:br>
                <a:rPr lang="en-US" sz="1500" b="1" dirty="0">
                  <a:solidFill>
                    <a:schemeClr val="tx1"/>
                  </a:solidFill>
                  <a:latin typeface="Helvetica"/>
                  <a:cs typeface="Helvetica"/>
                </a:rPr>
              </a:br>
              <a:r>
                <a:rPr lang="en-US" sz="1500" b="1" dirty="0">
                  <a:solidFill>
                    <a:schemeClr val="tx1"/>
                  </a:solidFill>
                  <a:latin typeface="Helvetica"/>
                  <a:cs typeface="Helvetica"/>
                </a:rPr>
                <a:t>technical quality</a:t>
              </a:r>
            </a:p>
          </p:txBody>
        </p:sp>
      </p:grpSp>
      <p:grpSp>
        <p:nvGrpSpPr>
          <p:cNvPr id="35" name="Group 34">
            <a:extLst>
              <a:ext uri="{FF2B5EF4-FFF2-40B4-BE49-F238E27FC236}">
                <a16:creationId xmlns:a16="http://schemas.microsoft.com/office/drawing/2014/main" id="{C35E4D7E-4B7C-4C9D-A31B-F5164289E0E4}"/>
              </a:ext>
            </a:extLst>
          </p:cNvPr>
          <p:cNvGrpSpPr/>
          <p:nvPr/>
        </p:nvGrpSpPr>
        <p:grpSpPr>
          <a:xfrm>
            <a:off x="4569457" y="3429000"/>
            <a:ext cx="4130419" cy="2289135"/>
            <a:chOff x="144322" y="491175"/>
            <a:chExt cx="2619657" cy="1571794"/>
          </a:xfrm>
          <a:scene3d>
            <a:camera prst="orthographicFront"/>
            <a:lightRig rig="flat" dir="t"/>
          </a:scene3d>
        </p:grpSpPr>
        <p:sp>
          <p:nvSpPr>
            <p:cNvPr id="36" name="Rectangle 35">
              <a:extLst>
                <a:ext uri="{FF2B5EF4-FFF2-40B4-BE49-F238E27FC236}">
                  <a16:creationId xmlns:a16="http://schemas.microsoft.com/office/drawing/2014/main" id="{CE3B5716-92BB-49E1-A2C5-9112A039840C}"/>
                </a:ext>
              </a:extLst>
            </p:cNvPr>
            <p:cNvSpPr/>
            <p:nvPr/>
          </p:nvSpPr>
          <p:spPr>
            <a:xfrm>
              <a:off x="144322" y="491175"/>
              <a:ext cx="2619657" cy="1571794"/>
            </a:xfrm>
            <a:prstGeom prst="rect">
              <a:avLst/>
            </a:prstGeom>
          </p:spPr>
          <p:style>
            <a:lnRef idx="2">
              <a:schemeClr val="accent5"/>
            </a:lnRef>
            <a:fillRef idx="1">
              <a:schemeClr val="lt1"/>
            </a:fillRef>
            <a:effectRef idx="0">
              <a:schemeClr val="accent5"/>
            </a:effectRef>
            <a:fontRef idx="minor">
              <a:schemeClr val="dk1"/>
            </a:fontRef>
          </p:style>
        </p:sp>
        <p:sp>
          <p:nvSpPr>
            <p:cNvPr id="37" name="TextBox 36">
              <a:extLst>
                <a:ext uri="{FF2B5EF4-FFF2-40B4-BE49-F238E27FC236}">
                  <a16:creationId xmlns:a16="http://schemas.microsoft.com/office/drawing/2014/main" id="{00FFD997-19AF-4963-8C0F-3945C5649FC7}"/>
                </a:ext>
              </a:extLst>
            </p:cNvPr>
            <p:cNvSpPr txBox="1"/>
            <p:nvPr/>
          </p:nvSpPr>
          <p:spPr>
            <a:xfrm>
              <a:off x="144322" y="491175"/>
              <a:ext cx="2619657" cy="1571794"/>
            </a:xfrm>
            <a:prstGeom prst="rect">
              <a:avLst/>
            </a:prstGeom>
          </p:spPr>
          <p:style>
            <a:lnRef idx="2">
              <a:schemeClr val="accent5"/>
            </a:lnRef>
            <a:fillRef idx="1">
              <a:schemeClr val="lt1"/>
            </a:fillRef>
            <a:effectRef idx="0">
              <a:schemeClr val="accent5"/>
            </a:effectRef>
            <a:fontRef idx="minor">
              <a:schemeClr val="dk1"/>
            </a:fontRef>
          </p:style>
          <p:txBody>
            <a:bodyPr spcFirstLastPara="0" vert="horz" wrap="square" lIns="60960" tIns="60960" rIns="60960" bIns="60960" numCol="1" spcCol="1270" anchor="ctr" anchorCtr="0">
              <a:noAutofit/>
            </a:bodyPr>
            <a:lstStyle/>
            <a:p>
              <a:pPr marL="285750" indent="-285750" defTabSz="711200">
                <a:lnSpc>
                  <a:spcPct val="90000"/>
                </a:lnSpc>
                <a:spcBef>
                  <a:spcPct val="0"/>
                </a:spcBef>
                <a:buFont typeface="Arial" panose="020B0604020202020204" pitchFamily="34" charset="0"/>
                <a:buChar char="•"/>
              </a:pPr>
              <a:r>
                <a:rPr lang="en-US" sz="1500" b="1" dirty="0">
                  <a:solidFill>
                    <a:schemeClr val="tx1"/>
                  </a:solidFill>
                  <a:latin typeface="Helvetica"/>
                  <a:cs typeface="Helvetica"/>
                </a:rPr>
                <a:t>Reading/language arts and mathematics </a:t>
              </a:r>
            </a:p>
            <a:p>
              <a:pPr marL="742950" lvl="1" indent="-285750" defTabSz="711200">
                <a:lnSpc>
                  <a:spcPct val="90000"/>
                </a:lnSpc>
                <a:spcBef>
                  <a:spcPct val="0"/>
                </a:spcBef>
                <a:spcAft>
                  <a:spcPts val="600"/>
                </a:spcAft>
                <a:buFont typeface="Wingdings" panose="05000000000000000000" pitchFamily="2" charset="2"/>
                <a:buChar char="ü"/>
              </a:pPr>
              <a:r>
                <a:rPr lang="en-US" sz="1500" dirty="0">
                  <a:solidFill>
                    <a:schemeClr val="tx1"/>
                  </a:solidFill>
                  <a:latin typeface="Helvetica"/>
                  <a:cs typeface="Helvetica"/>
                </a:rPr>
                <a:t>be administered in grades 3–8 and at least once in grades 9–12</a:t>
              </a:r>
            </a:p>
            <a:p>
              <a:pPr marL="285750" indent="-285750" defTabSz="711200">
                <a:lnSpc>
                  <a:spcPct val="90000"/>
                </a:lnSpc>
                <a:spcBef>
                  <a:spcPct val="0"/>
                </a:spcBef>
                <a:buFont typeface="Arial" panose="020B0604020202020204" pitchFamily="34" charset="0"/>
                <a:buChar char="•"/>
              </a:pPr>
              <a:r>
                <a:rPr lang="en-US" sz="1500" b="1" dirty="0">
                  <a:solidFill>
                    <a:schemeClr val="tx1"/>
                  </a:solidFill>
                  <a:latin typeface="Helvetica"/>
                  <a:cs typeface="Helvetica"/>
                </a:rPr>
                <a:t>Science</a:t>
              </a:r>
            </a:p>
            <a:p>
              <a:pPr marL="742950" lvl="1" indent="-285750" defTabSz="711200">
                <a:lnSpc>
                  <a:spcPct val="90000"/>
                </a:lnSpc>
                <a:spcBef>
                  <a:spcPct val="0"/>
                </a:spcBef>
                <a:spcAft>
                  <a:spcPts val="600"/>
                </a:spcAft>
                <a:buFont typeface="Wingdings" panose="05000000000000000000" pitchFamily="2" charset="2"/>
                <a:buChar char="ü"/>
              </a:pPr>
              <a:r>
                <a:rPr lang="en-US" sz="1500" dirty="0">
                  <a:solidFill>
                    <a:schemeClr val="tx1"/>
                  </a:solidFill>
                  <a:latin typeface="Helvetica"/>
                  <a:cs typeface="Helvetica"/>
                </a:rPr>
                <a:t>be administered at least once in each of grades 3–5, 6–9, and 10–12</a:t>
              </a:r>
            </a:p>
            <a:p>
              <a:pPr marL="285750" indent="-285750" defTabSz="711200">
                <a:lnSpc>
                  <a:spcPct val="90000"/>
                </a:lnSpc>
                <a:spcBef>
                  <a:spcPct val="0"/>
                </a:spcBef>
                <a:buFont typeface="Arial" panose="020B0604020202020204" pitchFamily="34" charset="0"/>
                <a:buChar char="•"/>
              </a:pPr>
              <a:r>
                <a:rPr lang="en-US" sz="1500" b="1" dirty="0">
                  <a:solidFill>
                    <a:schemeClr val="tx1"/>
                  </a:solidFill>
                  <a:latin typeface="Helvetica"/>
                  <a:cs typeface="Helvetica"/>
                </a:rPr>
                <a:t>Any subject area chosen by the state</a:t>
              </a:r>
            </a:p>
            <a:p>
              <a:pPr marL="742950" lvl="1" indent="-285750" defTabSz="711200">
                <a:lnSpc>
                  <a:spcPct val="90000"/>
                </a:lnSpc>
                <a:spcBef>
                  <a:spcPct val="0"/>
                </a:spcBef>
                <a:buFont typeface="Wingdings" panose="05000000000000000000" pitchFamily="2" charset="2"/>
                <a:buChar char="ü"/>
              </a:pPr>
              <a:r>
                <a:rPr lang="en-US" sz="1500" dirty="0">
                  <a:solidFill>
                    <a:schemeClr val="tx1"/>
                  </a:solidFill>
                  <a:latin typeface="Helvetica"/>
                  <a:cs typeface="Helvetica"/>
                </a:rPr>
                <a:t>be administered at the discretion of the state</a:t>
              </a:r>
              <a:endParaRPr lang="en-US" sz="1500" dirty="0">
                <a:solidFill>
                  <a:schemeClr val="tx1"/>
                </a:solidFill>
              </a:endParaRPr>
            </a:p>
          </p:txBody>
        </p:sp>
      </p:grpSp>
      <p:sp>
        <p:nvSpPr>
          <p:cNvPr id="22" name="Slide Number Placeholder 21">
            <a:extLst>
              <a:ext uri="{FF2B5EF4-FFF2-40B4-BE49-F238E27FC236}">
                <a16:creationId xmlns:a16="http://schemas.microsoft.com/office/drawing/2014/main" id="{2128A0F4-7A84-486D-80F2-D39C68E5C727}"/>
              </a:ext>
            </a:extLst>
          </p:cNvPr>
          <p:cNvSpPr>
            <a:spLocks noGrp="1"/>
          </p:cNvSpPr>
          <p:nvPr>
            <p:ph type="sldNum" sz="quarter" idx="11"/>
          </p:nvPr>
        </p:nvSpPr>
        <p:spPr/>
        <p:txBody>
          <a:bodyPr/>
          <a:lstStyle/>
          <a:p>
            <a:fld id="{E9110D91-6885-41B8-9182-DC3234FBD545}" type="slidenum">
              <a:rPr lang="en-US" smtClean="0"/>
              <a:t>33</a:t>
            </a:fld>
            <a:endParaRPr lang="en-US" dirty="0"/>
          </a:p>
        </p:txBody>
      </p:sp>
    </p:spTree>
    <p:extLst>
      <p:ext uri="{BB962C8B-B14F-4D97-AF65-F5344CB8AC3E}">
        <p14:creationId xmlns:p14="http://schemas.microsoft.com/office/powerpoint/2010/main" val="26214267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Text Placeholder 46"/>
          <p:cNvSpPr>
            <a:spLocks noGrp="1"/>
          </p:cNvSpPr>
          <p:nvPr>
            <p:ph type="body" sz="quarter" idx="10"/>
          </p:nvPr>
        </p:nvSpPr>
        <p:spPr>
          <a:xfrm>
            <a:off x="439041" y="340360"/>
            <a:ext cx="8446341" cy="660400"/>
          </a:xfrm>
        </p:spPr>
        <p:txBody>
          <a:bodyPr anchor="ctr"/>
          <a:lstStyle/>
          <a:p>
            <a:r>
              <a:rPr lang="en-US" sz="2400" dirty="0"/>
              <a:t>Native American Language Assessments in ESSA (cont.)</a:t>
            </a:r>
          </a:p>
        </p:txBody>
      </p:sp>
      <p:sp>
        <p:nvSpPr>
          <p:cNvPr id="34" name="Text Placeholder 5">
            <a:extLst>
              <a:ext uri="{FF2B5EF4-FFF2-40B4-BE49-F238E27FC236}">
                <a16:creationId xmlns:a16="http://schemas.microsoft.com/office/drawing/2014/main" id="{C457BFE0-5413-4DC3-9305-2148E9366836}"/>
              </a:ext>
            </a:extLst>
          </p:cNvPr>
          <p:cNvSpPr txBox="1">
            <a:spLocks/>
          </p:cNvSpPr>
          <p:nvPr/>
        </p:nvSpPr>
        <p:spPr>
          <a:xfrm>
            <a:off x="439041" y="1182255"/>
            <a:ext cx="8260837" cy="4526969"/>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800" b="1" dirty="0">
                <a:solidFill>
                  <a:srgbClr val="595959"/>
                </a:solidFill>
                <a:latin typeface="Helvetica" panose="020B0604020202020204" pitchFamily="34" charset="0"/>
                <a:cs typeface="Helvetica" panose="020B0604020202020204" pitchFamily="34" charset="0"/>
              </a:rPr>
              <a:t>Are states required to include scores from Native American language assessments in their accountability systems?</a:t>
            </a:r>
          </a:p>
          <a:p>
            <a:pPr marL="0" indent="0">
              <a:buNone/>
            </a:pPr>
            <a:endParaRPr lang="en-US" sz="1800" b="1" dirty="0">
              <a:solidFill>
                <a:srgbClr val="595959"/>
              </a:solidFill>
              <a:latin typeface="Helvetica" panose="020B0604020202020204" pitchFamily="34" charset="0"/>
              <a:cs typeface="Helvetica" panose="020B0604020202020204" pitchFamily="34" charset="0"/>
            </a:endParaRPr>
          </a:p>
          <a:p>
            <a:r>
              <a:rPr lang="en-US" sz="1800" dirty="0">
                <a:solidFill>
                  <a:srgbClr val="595959"/>
                </a:solidFill>
                <a:latin typeface="Helvetica" panose="020B0604020202020204" pitchFamily="34" charset="0"/>
                <a:cs typeface="Helvetica" panose="020B0604020202020204" pitchFamily="34" charset="0"/>
              </a:rPr>
              <a:t>Yes. For all assessments that are given to students in their native language for reading/language arts, mathematics, and science in lieu of established state English-language-only assessments (as part of a state’s assessment system), the results shall be included in the state’s accountability system. </a:t>
            </a:r>
          </a:p>
          <a:p>
            <a:endParaRPr lang="en-US" sz="1600" dirty="0">
              <a:solidFill>
                <a:srgbClr val="595959"/>
              </a:solidFill>
              <a:latin typeface="Helvetica" panose="020B0604020202020204" pitchFamily="34" charset="0"/>
              <a:cs typeface="Helvetica" panose="020B0604020202020204" pitchFamily="34" charset="0"/>
            </a:endParaRPr>
          </a:p>
          <a:p>
            <a:pPr marL="0" indent="0">
              <a:buNone/>
            </a:pPr>
            <a:r>
              <a:rPr lang="en-US" sz="1800" b="1" dirty="0">
                <a:solidFill>
                  <a:srgbClr val="595959"/>
                </a:solidFill>
                <a:latin typeface="Helvetica" panose="020B0604020202020204" pitchFamily="34" charset="0"/>
                <a:cs typeface="Helvetica" panose="020B0604020202020204" pitchFamily="34" charset="0"/>
              </a:rPr>
              <a:t>Are states required to submit documentation of Native American language assessments for peer review? </a:t>
            </a:r>
          </a:p>
          <a:p>
            <a:pPr marL="0" indent="0">
              <a:buNone/>
            </a:pPr>
            <a:endParaRPr lang="en-US" sz="1800" b="1" dirty="0">
              <a:solidFill>
                <a:srgbClr val="595959"/>
              </a:solidFill>
              <a:latin typeface="Helvetica" panose="020B0604020202020204" pitchFamily="34" charset="0"/>
              <a:cs typeface="Helvetica" panose="020B0604020202020204" pitchFamily="34" charset="0"/>
            </a:endParaRPr>
          </a:p>
          <a:p>
            <a:r>
              <a:rPr lang="en-US" sz="1800" dirty="0">
                <a:solidFill>
                  <a:srgbClr val="595959"/>
                </a:solidFill>
                <a:latin typeface="Helvetica" panose="020B0604020202020204" pitchFamily="34" charset="0"/>
                <a:cs typeface="Helvetica" panose="020B0604020202020204" pitchFamily="34" charset="0"/>
              </a:rPr>
              <a:t>As part of the U.S. Department of Education’s process for peer review of state assessment systems, states must submit documentation for, and receive approval of, the technical processes used to develop and administer their assessments, including Native American language assessments. </a:t>
            </a:r>
          </a:p>
          <a:p>
            <a:pPr marL="0" indent="0">
              <a:buNone/>
            </a:pPr>
            <a:endParaRPr lang="en-US" sz="1800" dirty="0">
              <a:solidFill>
                <a:srgbClr val="595959"/>
              </a:solidFill>
              <a:latin typeface="Helvetica" panose="020B0604020202020204" pitchFamily="34" charset="0"/>
              <a:cs typeface="Helvetica" panose="020B0604020202020204" pitchFamily="34" charset="0"/>
            </a:endParaRPr>
          </a:p>
        </p:txBody>
      </p:sp>
      <p:sp>
        <p:nvSpPr>
          <p:cNvPr id="4" name="Slide Number Placeholder 3">
            <a:extLst>
              <a:ext uri="{FF2B5EF4-FFF2-40B4-BE49-F238E27FC236}">
                <a16:creationId xmlns:a16="http://schemas.microsoft.com/office/drawing/2014/main" id="{3E9C0424-7020-4123-976A-3E7642EC81D2}"/>
              </a:ext>
            </a:extLst>
          </p:cNvPr>
          <p:cNvSpPr>
            <a:spLocks noGrp="1"/>
          </p:cNvSpPr>
          <p:nvPr>
            <p:ph type="sldNum" sz="quarter" idx="11"/>
          </p:nvPr>
        </p:nvSpPr>
        <p:spPr/>
        <p:txBody>
          <a:bodyPr/>
          <a:lstStyle/>
          <a:p>
            <a:fld id="{E9110D91-6885-41B8-9182-DC3234FBD545}" type="slidenum">
              <a:rPr lang="en-US" smtClean="0"/>
              <a:t>34</a:t>
            </a:fld>
            <a:endParaRPr lang="en-US" dirty="0"/>
          </a:p>
        </p:txBody>
      </p:sp>
    </p:spTree>
    <p:extLst>
      <p:ext uri="{BB962C8B-B14F-4D97-AF65-F5344CB8AC3E}">
        <p14:creationId xmlns:p14="http://schemas.microsoft.com/office/powerpoint/2010/main" val="3734213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Text Placeholder 46"/>
          <p:cNvSpPr>
            <a:spLocks noGrp="1"/>
          </p:cNvSpPr>
          <p:nvPr>
            <p:ph type="body" sz="quarter" idx="10"/>
          </p:nvPr>
        </p:nvSpPr>
        <p:spPr>
          <a:xfrm>
            <a:off x="439041" y="340360"/>
            <a:ext cx="8446341" cy="660400"/>
          </a:xfrm>
        </p:spPr>
        <p:txBody>
          <a:bodyPr anchor="ctr"/>
          <a:lstStyle/>
          <a:p>
            <a:r>
              <a:rPr lang="en-US" sz="2400" dirty="0"/>
              <a:t>Native American Language Assessments in ESSA (cont.)</a:t>
            </a:r>
          </a:p>
        </p:txBody>
      </p:sp>
      <p:sp>
        <p:nvSpPr>
          <p:cNvPr id="34" name="Text Placeholder 5">
            <a:extLst>
              <a:ext uri="{FF2B5EF4-FFF2-40B4-BE49-F238E27FC236}">
                <a16:creationId xmlns:a16="http://schemas.microsoft.com/office/drawing/2014/main" id="{C457BFE0-5413-4DC3-9305-2148E9366836}"/>
              </a:ext>
            </a:extLst>
          </p:cNvPr>
          <p:cNvSpPr txBox="1">
            <a:spLocks/>
          </p:cNvSpPr>
          <p:nvPr/>
        </p:nvSpPr>
        <p:spPr>
          <a:xfrm>
            <a:off x="439041" y="1182255"/>
            <a:ext cx="8260837" cy="4526969"/>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000" b="1" dirty="0">
                <a:solidFill>
                  <a:srgbClr val="595959"/>
                </a:solidFill>
                <a:latin typeface="Helvetica" panose="020B0604020202020204" pitchFamily="34" charset="0"/>
                <a:cs typeface="Helvetica" panose="020B0604020202020204" pitchFamily="34" charset="0"/>
              </a:rPr>
              <a:t>What about students in Native American language schools or programs?</a:t>
            </a:r>
          </a:p>
          <a:p>
            <a:r>
              <a:rPr lang="en-US" sz="2000" dirty="0">
                <a:solidFill>
                  <a:srgbClr val="595959"/>
                </a:solidFill>
                <a:latin typeface="Helvetica" panose="020B0604020202020204" pitchFamily="34" charset="0"/>
                <a:cs typeface="Helvetica" panose="020B0604020202020204" pitchFamily="34" charset="0"/>
              </a:rPr>
              <a:t>A State is not required* to assess, using an assessment written in English, student achievement in meeting the challenging State academic standards in reading/language arts, mathematics, or science for a student who is enrolled in a school or program that provides instruction primarily in a Native American language if</a:t>
            </a:r>
          </a:p>
          <a:p>
            <a:pPr marL="800100" lvl="1" indent="-400050">
              <a:buFont typeface="+mj-lt"/>
              <a:buAutoNum type="romanLcPeriod"/>
            </a:pPr>
            <a:r>
              <a:rPr lang="en-US" sz="2000" dirty="0">
                <a:solidFill>
                  <a:srgbClr val="595959"/>
                </a:solidFill>
                <a:latin typeface="Helvetica" panose="020B0604020202020204" pitchFamily="34" charset="0"/>
                <a:cs typeface="Helvetica" panose="020B0604020202020204" pitchFamily="34" charset="0"/>
              </a:rPr>
              <a:t>The State provides such an assessment in the Native American language to all students in the school or program, consistent with the requirements of § 200.2;</a:t>
            </a:r>
          </a:p>
          <a:p>
            <a:pPr marL="800100" lvl="1" indent="-400050">
              <a:buFont typeface="+mj-lt"/>
              <a:buAutoNum type="romanLcPeriod"/>
            </a:pPr>
            <a:r>
              <a:rPr lang="en-US" sz="2000" dirty="0">
                <a:solidFill>
                  <a:srgbClr val="595959"/>
                </a:solidFill>
                <a:latin typeface="Helvetica" panose="020B0604020202020204" pitchFamily="34" charset="0"/>
                <a:cs typeface="Helvetica" panose="020B0604020202020204" pitchFamily="34" charset="0"/>
              </a:rPr>
              <a:t>The State submits evidence regarding any such assessment in the Native American language for peer review as part of its State assessment system, consistent with § 200.2(d), and receives approval that the assessment meets all applicable requirements; and,</a:t>
            </a:r>
          </a:p>
        </p:txBody>
      </p:sp>
      <p:sp>
        <p:nvSpPr>
          <p:cNvPr id="4" name="Slide Number Placeholder 3">
            <a:extLst>
              <a:ext uri="{FF2B5EF4-FFF2-40B4-BE49-F238E27FC236}">
                <a16:creationId xmlns:a16="http://schemas.microsoft.com/office/drawing/2014/main" id="{AE26C510-BB39-410C-96FA-F1CA96CAC309}"/>
              </a:ext>
            </a:extLst>
          </p:cNvPr>
          <p:cNvSpPr>
            <a:spLocks noGrp="1"/>
          </p:cNvSpPr>
          <p:nvPr>
            <p:ph type="sldNum" sz="quarter" idx="11"/>
          </p:nvPr>
        </p:nvSpPr>
        <p:spPr/>
        <p:txBody>
          <a:bodyPr/>
          <a:lstStyle/>
          <a:p>
            <a:fld id="{E9110D91-6885-41B8-9182-DC3234FBD545}" type="slidenum">
              <a:rPr lang="en-US" smtClean="0"/>
              <a:t>35</a:t>
            </a:fld>
            <a:endParaRPr lang="en-US" dirty="0"/>
          </a:p>
        </p:txBody>
      </p:sp>
    </p:spTree>
    <p:extLst>
      <p:ext uri="{BB962C8B-B14F-4D97-AF65-F5344CB8AC3E}">
        <p14:creationId xmlns:p14="http://schemas.microsoft.com/office/powerpoint/2010/main" val="7185783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Text Placeholder 46"/>
          <p:cNvSpPr>
            <a:spLocks noGrp="1"/>
          </p:cNvSpPr>
          <p:nvPr>
            <p:ph type="body" sz="quarter" idx="10"/>
          </p:nvPr>
        </p:nvSpPr>
        <p:spPr>
          <a:xfrm>
            <a:off x="439041" y="340360"/>
            <a:ext cx="8446341" cy="660400"/>
          </a:xfrm>
        </p:spPr>
        <p:txBody>
          <a:bodyPr anchor="ctr"/>
          <a:lstStyle/>
          <a:p>
            <a:r>
              <a:rPr lang="en-US" sz="2400" dirty="0"/>
              <a:t>Native American Language Assessments in ESSA (cont.)</a:t>
            </a:r>
          </a:p>
        </p:txBody>
      </p:sp>
      <p:sp>
        <p:nvSpPr>
          <p:cNvPr id="34" name="Text Placeholder 5">
            <a:extLst>
              <a:ext uri="{FF2B5EF4-FFF2-40B4-BE49-F238E27FC236}">
                <a16:creationId xmlns:a16="http://schemas.microsoft.com/office/drawing/2014/main" id="{C457BFE0-5413-4DC3-9305-2148E9366836}"/>
              </a:ext>
            </a:extLst>
          </p:cNvPr>
          <p:cNvSpPr txBox="1">
            <a:spLocks/>
          </p:cNvSpPr>
          <p:nvPr/>
        </p:nvSpPr>
        <p:spPr>
          <a:xfrm>
            <a:off x="439041" y="1182255"/>
            <a:ext cx="8260837" cy="4526969"/>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914400" lvl="1" indent="-514350">
              <a:buAutoNum type="romanLcPeriod" startAt="3"/>
            </a:pPr>
            <a:r>
              <a:rPr lang="en-US" sz="2200" b="1" dirty="0">
                <a:solidFill>
                  <a:srgbClr val="595959"/>
                </a:solidFill>
                <a:latin typeface="Helvetica" panose="020B0604020202020204" pitchFamily="34" charset="0"/>
                <a:cs typeface="Helvetica" panose="020B0604020202020204" pitchFamily="34" charset="0"/>
              </a:rPr>
              <a:t>For an English learner</a:t>
            </a:r>
            <a:r>
              <a:rPr lang="en-US" sz="2200" dirty="0">
                <a:solidFill>
                  <a:srgbClr val="595959"/>
                </a:solidFill>
                <a:latin typeface="Helvetica" panose="020B0604020202020204" pitchFamily="34" charset="0"/>
                <a:cs typeface="Helvetica" panose="020B0604020202020204" pitchFamily="34" charset="0"/>
              </a:rPr>
              <a:t>, as defined in section 8101(20)(C)(ii) of the Act, the </a:t>
            </a:r>
            <a:r>
              <a:rPr lang="en-US" sz="2200" b="1" dirty="0">
                <a:solidFill>
                  <a:srgbClr val="595959"/>
                </a:solidFill>
                <a:latin typeface="Helvetica" panose="020B0604020202020204" pitchFamily="34" charset="0"/>
                <a:cs typeface="Helvetica" panose="020B0604020202020204" pitchFamily="34" charset="0"/>
              </a:rPr>
              <a:t>State continues to assess the English language proficiency </a:t>
            </a:r>
            <a:r>
              <a:rPr lang="en-US" sz="2200" dirty="0">
                <a:solidFill>
                  <a:srgbClr val="595959"/>
                </a:solidFill>
                <a:latin typeface="Helvetica" panose="020B0604020202020204" pitchFamily="34" charset="0"/>
                <a:cs typeface="Helvetica" panose="020B0604020202020204" pitchFamily="34" charset="0"/>
              </a:rPr>
              <a:t>of such English learner, using the annual English language proficiency assessment required under paragraph (h) of this section, and provides appropriate services to enable him or her to attain proficiency in English.</a:t>
            </a:r>
          </a:p>
          <a:p>
            <a:pPr marL="400050" lvl="1" indent="0">
              <a:buNone/>
            </a:pPr>
            <a:endParaRPr lang="en-US" sz="2200" dirty="0">
              <a:solidFill>
                <a:srgbClr val="595959"/>
              </a:solidFill>
              <a:latin typeface="Helvetica" panose="020B0604020202020204" pitchFamily="34" charset="0"/>
              <a:cs typeface="Helvetica" panose="020B0604020202020204" pitchFamily="34" charset="0"/>
            </a:endParaRPr>
          </a:p>
          <a:p>
            <a:pPr marL="0" indent="0">
              <a:buNone/>
            </a:pPr>
            <a:r>
              <a:rPr lang="en-US" sz="2200" dirty="0">
                <a:solidFill>
                  <a:srgbClr val="595959"/>
                </a:solidFill>
                <a:latin typeface="Helvetica" panose="020B0604020202020204" pitchFamily="34" charset="0"/>
                <a:cs typeface="Helvetica" panose="020B0604020202020204" pitchFamily="34" charset="0"/>
              </a:rPr>
              <a:t>*The State must assess under § 200.5(a)(1)(i)(B), using assessments written in English, the achievement of each student enrolled in such a school or program in meeting the challenging State academic standards in reading/language arts, at a minimum, at least once in grades 9 through 12.</a:t>
            </a:r>
          </a:p>
        </p:txBody>
      </p:sp>
      <p:sp>
        <p:nvSpPr>
          <p:cNvPr id="4" name="Slide Number Placeholder 3">
            <a:extLst>
              <a:ext uri="{FF2B5EF4-FFF2-40B4-BE49-F238E27FC236}">
                <a16:creationId xmlns:a16="http://schemas.microsoft.com/office/drawing/2014/main" id="{AE26C510-BB39-410C-96FA-F1CA96CAC309}"/>
              </a:ext>
            </a:extLst>
          </p:cNvPr>
          <p:cNvSpPr>
            <a:spLocks noGrp="1"/>
          </p:cNvSpPr>
          <p:nvPr>
            <p:ph type="sldNum" sz="quarter" idx="11"/>
          </p:nvPr>
        </p:nvSpPr>
        <p:spPr/>
        <p:txBody>
          <a:bodyPr/>
          <a:lstStyle/>
          <a:p>
            <a:fld id="{E9110D91-6885-41B8-9182-DC3234FBD545}" type="slidenum">
              <a:rPr lang="en-US" smtClean="0"/>
              <a:t>36</a:t>
            </a:fld>
            <a:endParaRPr lang="en-US" dirty="0"/>
          </a:p>
        </p:txBody>
      </p:sp>
    </p:spTree>
    <p:extLst>
      <p:ext uri="{BB962C8B-B14F-4D97-AF65-F5344CB8AC3E}">
        <p14:creationId xmlns:p14="http://schemas.microsoft.com/office/powerpoint/2010/main" val="38932992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4523406-9D76-134D-8A42-022DDEFDEFD4}"/>
              </a:ext>
            </a:extLst>
          </p:cNvPr>
          <p:cNvSpPr txBox="1"/>
          <p:nvPr/>
        </p:nvSpPr>
        <p:spPr>
          <a:xfrm>
            <a:off x="572878" y="5023847"/>
            <a:ext cx="8123448" cy="830997"/>
          </a:xfrm>
          <a:prstGeom prst="rect">
            <a:avLst/>
          </a:prstGeom>
          <a:noFill/>
        </p:spPr>
        <p:txBody>
          <a:bodyPr wrap="square" rtlCol="0" anchor="b">
            <a:spAutoFit/>
          </a:bodyPr>
          <a:lstStyle/>
          <a:p>
            <a:pPr algn="just"/>
            <a:r>
              <a:rPr lang="en-US" sz="800" b="1" dirty="0">
                <a:latin typeface="Helvetica" pitchFamily="2" charset="0"/>
              </a:rPr>
              <a:t>This document is produced by the The Center on Standards and Assessment Implementation (CSAI). CSAI, a collaboration between WestEd and CRESST, provides state education agencies (SEAs) and Regional Comprehensive Centers (RCCs) with research support, technical assistance, tools, and other resources to help inform decisions about standards, assessment, and accountability. Visit </a:t>
            </a:r>
            <a:r>
              <a:rPr lang="en-US" sz="800" b="1" dirty="0" err="1">
                <a:latin typeface="Helvetica" pitchFamily="2" charset="0"/>
              </a:rPr>
              <a:t>www.csai-online.org</a:t>
            </a:r>
            <a:r>
              <a:rPr lang="en-US" sz="800" b="1" dirty="0">
                <a:latin typeface="Helvetica" pitchFamily="2" charset="0"/>
              </a:rPr>
              <a:t> for more information.</a:t>
            </a:r>
          </a:p>
          <a:p>
            <a:pPr algn="just"/>
            <a:endParaRPr lang="en-US" sz="800" dirty="0">
              <a:latin typeface="Helvetica" pitchFamily="2" charset="0"/>
            </a:endParaRPr>
          </a:p>
          <a:p>
            <a:pPr algn="just"/>
            <a:r>
              <a:rPr lang="en-US" sz="800" i="1" dirty="0">
                <a:latin typeface="Helvetica" pitchFamily="2" charset="0"/>
              </a:rPr>
              <a:t>This document was produced under prime award #S283B050022A between the U.S. Department of Education and </a:t>
            </a:r>
            <a:r>
              <a:rPr lang="en-US" sz="800" i="1" dirty="0" err="1">
                <a:latin typeface="Helvetica" pitchFamily="2" charset="0"/>
              </a:rPr>
              <a:t>WestEd</a:t>
            </a:r>
            <a:r>
              <a:rPr lang="en-US" sz="800" i="1" dirty="0">
                <a:latin typeface="Helvetica" pitchFamily="2" charset="0"/>
              </a:rPr>
              <a:t>. The findings and opinions expressed herein are those of the author(s) and do not reflect the positions or policies of the U.S. Department of Education.</a:t>
            </a:r>
            <a:endParaRPr lang="en-US" sz="800" dirty="0">
              <a:latin typeface="Helvetica" pitchFamily="2" charset="0"/>
            </a:endParaRPr>
          </a:p>
        </p:txBody>
      </p:sp>
      <p:sp>
        <p:nvSpPr>
          <p:cNvPr id="4" name="Text Placeholder 6">
            <a:extLst>
              <a:ext uri="{FF2B5EF4-FFF2-40B4-BE49-F238E27FC236}">
                <a16:creationId xmlns:a16="http://schemas.microsoft.com/office/drawing/2014/main" id="{AD51BC67-7966-478F-BA15-6FB589EA03B0}"/>
              </a:ext>
            </a:extLst>
          </p:cNvPr>
          <p:cNvSpPr txBox="1">
            <a:spLocks/>
          </p:cNvSpPr>
          <p:nvPr/>
        </p:nvSpPr>
        <p:spPr>
          <a:xfrm>
            <a:off x="2235201" y="1211919"/>
            <a:ext cx="6461125" cy="2001838"/>
          </a:xfrm>
          <a:prstGeom prst="rect">
            <a:avLst/>
          </a:prstGeom>
        </p:spPr>
        <p:txBody>
          <a:bodyPr vert="horz"/>
          <a:lstStyle>
            <a:lvl1pPr marL="0" indent="0" algn="l" defTabSz="457200" rtl="0" eaLnBrk="1" latinLnBrk="0" hangingPunct="1">
              <a:spcBef>
                <a:spcPct val="20000"/>
              </a:spcBef>
              <a:buFont typeface="Arial"/>
              <a:buNone/>
              <a:defRPr sz="3200" b="1" kern="1200">
                <a:solidFill>
                  <a:schemeClr val="tx1">
                    <a:lumMod val="65000"/>
                    <a:lumOff val="35000"/>
                  </a:schemeClr>
                </a:solidFill>
                <a:latin typeface="Helvetica"/>
                <a:ea typeface="+mn-ea"/>
                <a:cs typeface="Helvetica"/>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r">
              <a:lnSpc>
                <a:spcPct val="90000"/>
              </a:lnSpc>
            </a:pPr>
            <a:r>
              <a:rPr lang="en-US" sz="2400" dirty="0"/>
              <a:t>For more information please contact:</a:t>
            </a:r>
          </a:p>
          <a:p>
            <a:pPr algn="r">
              <a:lnSpc>
                <a:spcPct val="150000"/>
              </a:lnSpc>
            </a:pPr>
            <a:r>
              <a:rPr lang="en-US" sz="2000" b="0" dirty="0"/>
              <a:t>Deb Sigman</a:t>
            </a:r>
          </a:p>
          <a:p>
            <a:pPr algn="r">
              <a:lnSpc>
                <a:spcPct val="80000"/>
              </a:lnSpc>
              <a:spcAft>
                <a:spcPts val="1200"/>
              </a:spcAft>
            </a:pPr>
            <a:r>
              <a:rPr lang="en-US" sz="1600" b="0" dirty="0">
                <a:hlinkClick r:id="rId2"/>
              </a:rPr>
              <a:t>dsigman@wested.org</a:t>
            </a:r>
            <a:endParaRPr lang="en-US" sz="1600" b="0" dirty="0"/>
          </a:p>
          <a:p>
            <a:pPr algn="r">
              <a:lnSpc>
                <a:spcPct val="150000"/>
              </a:lnSpc>
            </a:pPr>
            <a:r>
              <a:rPr lang="en-US" sz="2000" b="0" dirty="0"/>
              <a:t>Bryan Hemberg</a:t>
            </a:r>
          </a:p>
          <a:p>
            <a:pPr algn="r">
              <a:lnSpc>
                <a:spcPct val="80000"/>
              </a:lnSpc>
              <a:spcAft>
                <a:spcPts val="1200"/>
              </a:spcAft>
            </a:pPr>
            <a:r>
              <a:rPr lang="en-US" sz="1600" b="0" dirty="0">
                <a:hlinkClick r:id="rId3"/>
              </a:rPr>
              <a:t>bhember@wested.org</a:t>
            </a:r>
            <a:endParaRPr lang="en-US" sz="1600" b="0" dirty="0"/>
          </a:p>
          <a:p>
            <a:pPr algn="r"/>
            <a:r>
              <a:rPr lang="en-US" sz="1600" b="0" dirty="0"/>
              <a:t>www.csai-online.org</a:t>
            </a:r>
          </a:p>
        </p:txBody>
      </p:sp>
    </p:spTree>
    <p:extLst>
      <p:ext uri="{BB962C8B-B14F-4D97-AF65-F5344CB8AC3E}">
        <p14:creationId xmlns:p14="http://schemas.microsoft.com/office/powerpoint/2010/main" val="2256952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500"/>
                                        <p:tgtEl>
                                          <p:spTgt spid="4">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5" end="5"/>
                                            </p:txEl>
                                          </p:spTgt>
                                        </p:tgtEl>
                                        <p:attrNameLst>
                                          <p:attrName>style.visibility</p:attrName>
                                        </p:attrNameLst>
                                      </p:cBhvr>
                                      <p:to>
                                        <p:strVal val="visible"/>
                                      </p:to>
                                    </p:set>
                                    <p:animEffect transition="in" filter="fade">
                                      <p:cBhvr>
                                        <p:cTn id="16" dur="500"/>
                                        <p:tgtEl>
                                          <p:spTgt spid="4">
                                            <p:txEl>
                                              <p:pRg st="5" end="5"/>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fade">
                                      <p:cBhvr>
                                        <p:cTn id="19" dur="500"/>
                                        <p:tgtEl>
                                          <p:spTgt spid="4">
                                            <p:txEl>
                                              <p:pRg st="3" end="3"/>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6"/>
          <p:cNvSpPr txBox="1">
            <a:spLocks/>
          </p:cNvSpPr>
          <p:nvPr/>
        </p:nvSpPr>
        <p:spPr>
          <a:xfrm>
            <a:off x="2235200" y="372933"/>
            <a:ext cx="6461125" cy="2001838"/>
          </a:xfrm>
          <a:prstGeom prst="rect">
            <a:avLst/>
          </a:prstGeom>
        </p:spPr>
        <p:txBody>
          <a:bodyPr vert="horz"/>
          <a:lstStyle>
            <a:lvl1pPr marL="0" indent="0" algn="l" defTabSz="457200" rtl="0" eaLnBrk="1" latinLnBrk="0" hangingPunct="1">
              <a:spcBef>
                <a:spcPct val="20000"/>
              </a:spcBef>
              <a:buFont typeface="Arial"/>
              <a:buNone/>
              <a:defRPr sz="3200" b="1" kern="1200">
                <a:solidFill>
                  <a:schemeClr val="tx1">
                    <a:lumMod val="65000"/>
                    <a:lumOff val="35000"/>
                  </a:schemeClr>
                </a:solidFill>
                <a:latin typeface="Helvetica"/>
                <a:ea typeface="+mn-ea"/>
                <a:cs typeface="Helvetica"/>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r">
              <a:lnSpc>
                <a:spcPct val="90000"/>
              </a:lnSpc>
            </a:pPr>
            <a:r>
              <a:rPr lang="en-US" sz="2400" dirty="0"/>
              <a:t>For more information please contact:</a:t>
            </a:r>
          </a:p>
          <a:p>
            <a:pPr algn="r">
              <a:lnSpc>
                <a:spcPct val="150000"/>
              </a:lnSpc>
            </a:pPr>
            <a:r>
              <a:rPr lang="en-US" sz="2000" b="0" dirty="0"/>
              <a:t>Deb Sigman</a:t>
            </a:r>
          </a:p>
          <a:p>
            <a:pPr algn="r">
              <a:lnSpc>
                <a:spcPct val="80000"/>
              </a:lnSpc>
              <a:spcAft>
                <a:spcPts val="1200"/>
              </a:spcAft>
            </a:pPr>
            <a:r>
              <a:rPr lang="en-US" sz="1600" b="0" dirty="0">
                <a:hlinkClick r:id="rId2"/>
              </a:rPr>
              <a:t>dsigman@wested.org</a:t>
            </a:r>
            <a:endParaRPr lang="en-US" sz="1600" b="0" dirty="0"/>
          </a:p>
          <a:p>
            <a:pPr algn="r">
              <a:lnSpc>
                <a:spcPct val="150000"/>
              </a:lnSpc>
            </a:pPr>
            <a:r>
              <a:rPr lang="en-US" sz="2000" b="0" dirty="0"/>
              <a:t>Bryan Hemberg</a:t>
            </a:r>
          </a:p>
          <a:p>
            <a:pPr algn="r">
              <a:lnSpc>
                <a:spcPct val="80000"/>
              </a:lnSpc>
              <a:spcAft>
                <a:spcPts val="1200"/>
              </a:spcAft>
            </a:pPr>
            <a:r>
              <a:rPr lang="en-US" sz="1600" b="0" dirty="0">
                <a:hlinkClick r:id="rId3"/>
              </a:rPr>
              <a:t>bhember@wested.org</a:t>
            </a:r>
            <a:endParaRPr lang="en-US" sz="1600" b="0" dirty="0"/>
          </a:p>
          <a:p>
            <a:pPr algn="r"/>
            <a:r>
              <a:rPr lang="en-US" sz="1600" b="0" dirty="0"/>
              <a:t>www.csai-online.org</a:t>
            </a:r>
          </a:p>
        </p:txBody>
      </p:sp>
    </p:spTree>
    <p:extLst>
      <p:ext uri="{BB962C8B-B14F-4D97-AF65-F5344CB8AC3E}">
        <p14:creationId xmlns:p14="http://schemas.microsoft.com/office/powerpoint/2010/main" val="79728356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fade">
                                      <p:cBhvr>
                                        <p:cTn id="13" dur="500"/>
                                        <p:tgtEl>
                                          <p:spTgt spid="5">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5">
                                            <p:txEl>
                                              <p:pRg st="5" end="5"/>
                                            </p:txEl>
                                          </p:spTgt>
                                        </p:tgtEl>
                                        <p:attrNameLst>
                                          <p:attrName>style.visibility</p:attrName>
                                        </p:attrNameLst>
                                      </p:cBhvr>
                                      <p:to>
                                        <p:strVal val="visible"/>
                                      </p:to>
                                    </p:set>
                                    <p:animEffect transition="in" filter="fade">
                                      <p:cBhvr>
                                        <p:cTn id="16" dur="500"/>
                                        <p:tgtEl>
                                          <p:spTgt spid="5">
                                            <p:txEl>
                                              <p:pRg st="5" end="5"/>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Effect transition="in" filter="fade">
                                      <p:cBhvr>
                                        <p:cTn id="19" dur="500"/>
                                        <p:tgtEl>
                                          <p:spTgt spid="5">
                                            <p:txEl>
                                              <p:pRg st="3" end="3"/>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fade">
                                      <p:cBhvr>
                                        <p:cTn id="22"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1"/>
          </p:nvPr>
        </p:nvSpPr>
        <p:spPr>
          <a:xfrm>
            <a:off x="672353" y="1110798"/>
            <a:ext cx="7799294" cy="4964882"/>
          </a:xfrm>
        </p:spPr>
        <p:txBody>
          <a:bodyPr/>
          <a:lstStyle/>
          <a:p>
            <a:pPr marL="285750" indent="-285750">
              <a:buFont typeface="Arial" panose="020B0604020202020204" pitchFamily="34" charset="0"/>
              <a:buChar char="•"/>
            </a:pPr>
            <a:r>
              <a:rPr lang="en-US" sz="2000" dirty="0"/>
              <a:t>(C)</a:t>
            </a:r>
          </a:p>
          <a:p>
            <a:pPr marL="1028700" lvl="1">
              <a:buFont typeface="Arial" panose="020B0604020202020204" pitchFamily="34" charset="0"/>
              <a:buChar char="•"/>
            </a:pPr>
            <a:r>
              <a:rPr lang="en-US" sz="2000" dirty="0">
                <a:solidFill>
                  <a:srgbClr val="595959"/>
                </a:solidFill>
                <a:latin typeface="Helvetica" panose="020B0604020202020204" pitchFamily="34" charset="0"/>
                <a:cs typeface="Helvetica" panose="020B0604020202020204" pitchFamily="34" charset="0"/>
              </a:rPr>
              <a:t>(iii) who is migratory, whose native language is a language other than English, and who comes from an environment where a language other than English is dominant; and </a:t>
            </a:r>
          </a:p>
          <a:p>
            <a:pPr marL="285750" indent="-285750">
              <a:buFont typeface="Arial" panose="020B0604020202020204" pitchFamily="34" charset="0"/>
              <a:buChar char="•"/>
            </a:pPr>
            <a:r>
              <a:rPr lang="en-US" sz="2000" dirty="0">
                <a:solidFill>
                  <a:srgbClr val="595959"/>
                </a:solidFill>
                <a:latin typeface="Helvetica" panose="020B0604020202020204" pitchFamily="34" charset="0"/>
                <a:cs typeface="Helvetica" panose="020B0604020202020204" pitchFamily="34" charset="0"/>
              </a:rPr>
              <a:t>(D) whose difficulties in speaking, reading, writing, or understanding the English language may be sufficient to deny the individual — </a:t>
            </a:r>
          </a:p>
          <a:p>
            <a:pPr marL="1028700" lvl="1">
              <a:buFont typeface="Arial" panose="020B0604020202020204" pitchFamily="34" charset="0"/>
              <a:buChar char="•"/>
            </a:pPr>
            <a:r>
              <a:rPr lang="en-US" sz="2000" dirty="0">
                <a:solidFill>
                  <a:srgbClr val="595959"/>
                </a:solidFill>
                <a:latin typeface="Helvetica" panose="020B0604020202020204" pitchFamily="34" charset="0"/>
                <a:cs typeface="Helvetica" panose="020B0604020202020204" pitchFamily="34" charset="0"/>
              </a:rPr>
              <a:t>(i) the ability to meet the challenging State academic standards;</a:t>
            </a:r>
          </a:p>
          <a:p>
            <a:pPr marL="1028700" lvl="1">
              <a:buFont typeface="Arial" panose="020B0604020202020204" pitchFamily="34" charset="0"/>
              <a:buChar char="•"/>
            </a:pPr>
            <a:r>
              <a:rPr lang="en-US" sz="2000" dirty="0">
                <a:solidFill>
                  <a:srgbClr val="595959"/>
                </a:solidFill>
                <a:latin typeface="Helvetica" panose="020B0604020202020204" pitchFamily="34" charset="0"/>
                <a:cs typeface="Helvetica" panose="020B0604020202020204" pitchFamily="34" charset="0"/>
              </a:rPr>
              <a:t>(ii) the ability to successfully achieve in classrooms where the language of instruction is English; or </a:t>
            </a:r>
          </a:p>
          <a:p>
            <a:pPr marL="1028700" lvl="1">
              <a:buFont typeface="Arial" panose="020B0604020202020204" pitchFamily="34" charset="0"/>
              <a:buChar char="•"/>
            </a:pPr>
            <a:r>
              <a:rPr lang="en-US" sz="2000" dirty="0">
                <a:solidFill>
                  <a:srgbClr val="595959"/>
                </a:solidFill>
                <a:latin typeface="Helvetica" panose="020B0604020202020204" pitchFamily="34" charset="0"/>
                <a:cs typeface="Helvetica" panose="020B0604020202020204" pitchFamily="34" charset="0"/>
              </a:rPr>
              <a:t>(iii) the opportunity to participate fully in society. </a:t>
            </a:r>
          </a:p>
          <a:p>
            <a:pPr lvl="1" indent="0">
              <a:buNone/>
            </a:pPr>
            <a:endParaRPr lang="en-US" sz="2000" dirty="0">
              <a:solidFill>
                <a:srgbClr val="595959"/>
              </a:solidFill>
              <a:latin typeface="Helvetica" panose="020B0604020202020204" pitchFamily="34" charset="0"/>
              <a:cs typeface="Helvetica" panose="020B0604020202020204" pitchFamily="34" charset="0"/>
            </a:endParaRPr>
          </a:p>
          <a:p>
            <a:pPr lvl="1" indent="0" algn="r">
              <a:buNone/>
            </a:pPr>
            <a:r>
              <a:rPr lang="en-US" sz="2000" dirty="0">
                <a:solidFill>
                  <a:srgbClr val="595959"/>
                </a:solidFill>
                <a:latin typeface="Helvetica" panose="020B0604020202020204" pitchFamily="34" charset="0"/>
                <a:cs typeface="Helvetica" panose="020B0604020202020204" pitchFamily="34" charset="0"/>
              </a:rPr>
              <a:t>(ESEA Section 8101(20))</a:t>
            </a:r>
            <a:endParaRPr lang="en-US" sz="2000" b="1" dirty="0">
              <a:solidFill>
                <a:srgbClr val="595959"/>
              </a:solidFill>
              <a:latin typeface="Helvetica" panose="020B0604020202020204" pitchFamily="34" charset="0"/>
              <a:cs typeface="Helvetica" panose="020B0604020202020204" pitchFamily="34" charset="0"/>
            </a:endParaRPr>
          </a:p>
        </p:txBody>
      </p:sp>
      <p:sp>
        <p:nvSpPr>
          <p:cNvPr id="7" name="Text Placeholder 6"/>
          <p:cNvSpPr>
            <a:spLocks noGrp="1"/>
          </p:cNvSpPr>
          <p:nvPr>
            <p:ph type="body" sz="quarter" idx="10"/>
          </p:nvPr>
        </p:nvSpPr>
        <p:spPr>
          <a:xfrm>
            <a:off x="523239" y="340360"/>
            <a:ext cx="8526631" cy="660400"/>
          </a:xfrm>
        </p:spPr>
        <p:txBody>
          <a:bodyPr anchor="ctr"/>
          <a:lstStyle/>
          <a:p>
            <a:r>
              <a:rPr lang="en-US" sz="2400" dirty="0"/>
              <a:t>Defining English Learners (cont.)</a:t>
            </a:r>
          </a:p>
        </p:txBody>
      </p:sp>
      <p:sp>
        <p:nvSpPr>
          <p:cNvPr id="4" name="Slide Number Placeholder 3">
            <a:extLst>
              <a:ext uri="{FF2B5EF4-FFF2-40B4-BE49-F238E27FC236}">
                <a16:creationId xmlns:a16="http://schemas.microsoft.com/office/drawing/2014/main" id="{F38C3395-D155-45EE-981C-8708266C98FC}"/>
              </a:ext>
            </a:extLst>
          </p:cNvPr>
          <p:cNvSpPr>
            <a:spLocks noGrp="1"/>
          </p:cNvSpPr>
          <p:nvPr>
            <p:ph type="sldNum" sz="quarter" idx="12"/>
          </p:nvPr>
        </p:nvSpPr>
        <p:spPr/>
        <p:txBody>
          <a:bodyPr/>
          <a:lstStyle/>
          <a:p>
            <a:fld id="{E9110D91-6885-41B8-9182-DC3234FBD545}" type="slidenum">
              <a:rPr lang="en-US" smtClean="0"/>
              <a:t>4</a:t>
            </a:fld>
            <a:endParaRPr lang="en-US" dirty="0"/>
          </a:p>
        </p:txBody>
      </p:sp>
    </p:spTree>
    <p:extLst>
      <p:ext uri="{BB962C8B-B14F-4D97-AF65-F5344CB8AC3E}">
        <p14:creationId xmlns:p14="http://schemas.microsoft.com/office/powerpoint/2010/main" val="406545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3C23D4B5-3867-4EE4-A4ED-04A1B56B9313}"/>
              </a:ext>
            </a:extLst>
          </p:cNvPr>
          <p:cNvSpPr>
            <a:spLocks noGrp="1"/>
          </p:cNvSpPr>
          <p:nvPr>
            <p:ph type="body" sz="quarter" idx="11"/>
          </p:nvPr>
        </p:nvSpPr>
        <p:spPr/>
        <p:txBody>
          <a:bodyPr anchor="ctr"/>
          <a:lstStyle/>
          <a:p>
            <a:pPr algn="ctr"/>
            <a:r>
              <a:rPr lang="en-US" sz="3600" b="1" dirty="0"/>
              <a:t>Title I Requirements</a:t>
            </a:r>
          </a:p>
        </p:txBody>
      </p:sp>
      <p:sp>
        <p:nvSpPr>
          <p:cNvPr id="5" name="Text Placeholder 4">
            <a:extLst>
              <a:ext uri="{FF2B5EF4-FFF2-40B4-BE49-F238E27FC236}">
                <a16:creationId xmlns:a16="http://schemas.microsoft.com/office/drawing/2014/main" id="{8E4BF61D-7FBF-4BA3-8362-F2BAF4967925}"/>
              </a:ext>
            </a:extLst>
          </p:cNvPr>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26124574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Text Placeholder 46"/>
          <p:cNvSpPr>
            <a:spLocks noGrp="1"/>
          </p:cNvSpPr>
          <p:nvPr>
            <p:ph type="body" sz="quarter" idx="10"/>
          </p:nvPr>
        </p:nvSpPr>
        <p:spPr>
          <a:xfrm>
            <a:off x="523240" y="485740"/>
            <a:ext cx="8092440" cy="1121728"/>
          </a:xfrm>
        </p:spPr>
        <p:txBody>
          <a:bodyPr/>
          <a:lstStyle/>
          <a:p>
            <a:r>
              <a:rPr lang="en-US" sz="2800" dirty="0"/>
              <a:t>Summary of Title I, Part A Requirements</a:t>
            </a:r>
            <a:endParaRPr lang="en-US" sz="2600" dirty="0"/>
          </a:p>
        </p:txBody>
      </p:sp>
      <p:sp>
        <p:nvSpPr>
          <p:cNvPr id="34" name="Text Placeholder 5">
            <a:extLst>
              <a:ext uri="{FF2B5EF4-FFF2-40B4-BE49-F238E27FC236}">
                <a16:creationId xmlns:a16="http://schemas.microsoft.com/office/drawing/2014/main" id="{C457BFE0-5413-4DC3-9305-2148E9366836}"/>
              </a:ext>
            </a:extLst>
          </p:cNvPr>
          <p:cNvSpPr txBox="1">
            <a:spLocks/>
          </p:cNvSpPr>
          <p:nvPr/>
        </p:nvSpPr>
        <p:spPr>
          <a:xfrm>
            <a:off x="631844" y="1046604"/>
            <a:ext cx="8104909" cy="4732217"/>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Clr>
                <a:srgbClr val="90C56A"/>
              </a:buClr>
              <a:buNone/>
            </a:pPr>
            <a:r>
              <a:rPr lang="en-US" sz="1800" dirty="0">
                <a:solidFill>
                  <a:srgbClr val="595959"/>
                </a:solidFill>
                <a:latin typeface="Helvetica" panose="020B0604020202020204" pitchFamily="34" charset="0"/>
                <a:cs typeface="Helvetica" panose="020B0604020202020204" pitchFamily="34" charset="0"/>
              </a:rPr>
              <a:t>Under Title I, states must establish the following for their English learner (EL) students:</a:t>
            </a:r>
          </a:p>
        </p:txBody>
      </p:sp>
      <p:sp>
        <p:nvSpPr>
          <p:cNvPr id="4" name="Text Placeholder 3">
            <a:extLst>
              <a:ext uri="{FF2B5EF4-FFF2-40B4-BE49-F238E27FC236}">
                <a16:creationId xmlns:a16="http://schemas.microsoft.com/office/drawing/2014/main" id="{F3F2089F-BA57-4553-9978-E836DE55E348}"/>
              </a:ext>
            </a:extLst>
          </p:cNvPr>
          <p:cNvSpPr txBox="1">
            <a:spLocks/>
          </p:cNvSpPr>
          <p:nvPr/>
        </p:nvSpPr>
        <p:spPr>
          <a:xfrm>
            <a:off x="523240" y="2322249"/>
            <a:ext cx="3439405" cy="1790258"/>
          </a:xfrm>
          <a:prstGeom prst="rect">
            <a:avLst/>
          </a:prstGeom>
        </p:spPr>
        <p:txBody>
          <a:bodyPr vert="horz"/>
          <a:lstStyle>
            <a:lvl1pPr marL="0" indent="0" algn="l" defTabSz="457200" rtl="0" eaLnBrk="1" latinLnBrk="0" hangingPunct="1">
              <a:spcBef>
                <a:spcPct val="20000"/>
              </a:spcBef>
              <a:buFont typeface="Arial"/>
              <a:buNone/>
              <a:defRPr sz="3200" b="1" kern="1200" baseline="0">
                <a:solidFill>
                  <a:schemeClr val="tx1">
                    <a:lumMod val="65000"/>
                    <a:lumOff val="35000"/>
                  </a:schemeClr>
                </a:solidFill>
                <a:latin typeface="Helvetica"/>
                <a:ea typeface="+mn-ea"/>
                <a:cs typeface="Helvetica"/>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85750" indent="-285750">
              <a:buClr>
                <a:srgbClr val="90C56A"/>
              </a:buClr>
              <a:buFont typeface="Wingdings" panose="05000000000000000000" pitchFamily="2" charset="2"/>
              <a:buChar char="§"/>
            </a:pPr>
            <a:r>
              <a:rPr lang="en-US" sz="1600" b="0" dirty="0"/>
              <a:t>States </a:t>
            </a:r>
            <a:r>
              <a:rPr lang="en-US" sz="1600" dirty="0"/>
              <a:t>must have English language proficiency (ELP) standards</a:t>
            </a:r>
            <a:r>
              <a:rPr lang="en-US" sz="1600" b="0" dirty="0"/>
              <a:t> in the domains of listening, speaking, reading, and writing</a:t>
            </a:r>
          </a:p>
          <a:p>
            <a:pPr marL="285750" indent="-285750">
              <a:buClr>
                <a:srgbClr val="90C56A"/>
              </a:buClr>
              <a:buFont typeface="Wingdings" panose="05000000000000000000" pitchFamily="2" charset="2"/>
              <a:buChar char="§"/>
            </a:pPr>
            <a:r>
              <a:rPr lang="en-US" sz="1600" b="0" dirty="0"/>
              <a:t>ELP standards must align with state-adopted academic content standards</a:t>
            </a:r>
          </a:p>
          <a:p>
            <a:endParaRPr lang="en-US" sz="1500" b="0" dirty="0"/>
          </a:p>
        </p:txBody>
      </p:sp>
      <p:grpSp>
        <p:nvGrpSpPr>
          <p:cNvPr id="5" name="Group 4">
            <a:extLst>
              <a:ext uri="{FF2B5EF4-FFF2-40B4-BE49-F238E27FC236}">
                <a16:creationId xmlns:a16="http://schemas.microsoft.com/office/drawing/2014/main" id="{56EF833E-66CD-459E-AFFF-7751147237FB}"/>
              </a:ext>
            </a:extLst>
          </p:cNvPr>
          <p:cNvGrpSpPr/>
          <p:nvPr/>
        </p:nvGrpSpPr>
        <p:grpSpPr>
          <a:xfrm>
            <a:off x="688652" y="1834222"/>
            <a:ext cx="1335658" cy="359257"/>
            <a:chOff x="144322" y="491175"/>
            <a:chExt cx="2619657" cy="1571794"/>
          </a:xfrm>
          <a:scene3d>
            <a:camera prst="orthographicFront"/>
            <a:lightRig rig="flat" dir="t"/>
          </a:scene3d>
        </p:grpSpPr>
        <p:sp>
          <p:nvSpPr>
            <p:cNvPr id="6" name="Rectangle 5">
              <a:extLst>
                <a:ext uri="{FF2B5EF4-FFF2-40B4-BE49-F238E27FC236}">
                  <a16:creationId xmlns:a16="http://schemas.microsoft.com/office/drawing/2014/main" id="{A248A39E-EB0F-4DF2-9B61-584D179CAAAB}"/>
                </a:ext>
              </a:extLst>
            </p:cNvPr>
            <p:cNvSpPr/>
            <p:nvPr/>
          </p:nvSpPr>
          <p:spPr>
            <a:xfrm>
              <a:off x="144322" y="491175"/>
              <a:ext cx="2619657" cy="1571794"/>
            </a:xfrm>
            <a:prstGeom prst="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sp>
        <p:sp>
          <p:nvSpPr>
            <p:cNvPr id="7" name="TextBox 6">
              <a:extLst>
                <a:ext uri="{FF2B5EF4-FFF2-40B4-BE49-F238E27FC236}">
                  <a16:creationId xmlns:a16="http://schemas.microsoft.com/office/drawing/2014/main" id="{FDD84F6C-4AAB-4E1A-BCEB-418BF6DDF11A}"/>
                </a:ext>
              </a:extLst>
            </p:cNvPr>
            <p:cNvSpPr txBox="1"/>
            <p:nvPr/>
          </p:nvSpPr>
          <p:spPr>
            <a:xfrm>
              <a:off x="144322" y="491175"/>
              <a:ext cx="2619657" cy="1571794"/>
            </a:xfrm>
            <a:prstGeom prst="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algn="ctr">
                <a:lnSpc>
                  <a:spcPct val="120000"/>
                </a:lnSpc>
                <a:spcAft>
                  <a:spcPts val="600"/>
                </a:spcAft>
                <a:buClr>
                  <a:srgbClr val="60B94F"/>
                </a:buClr>
              </a:pPr>
              <a:r>
                <a:rPr lang="en-US" sz="1600" b="1" dirty="0">
                  <a:solidFill>
                    <a:schemeClr val="tx1"/>
                  </a:solidFill>
                  <a:latin typeface="Helvetica"/>
                  <a:cs typeface="Helvetica"/>
                </a:rPr>
                <a:t>Standards</a:t>
              </a:r>
            </a:p>
          </p:txBody>
        </p:sp>
      </p:grpSp>
      <p:grpSp>
        <p:nvGrpSpPr>
          <p:cNvPr id="13" name="Group 12">
            <a:extLst>
              <a:ext uri="{FF2B5EF4-FFF2-40B4-BE49-F238E27FC236}">
                <a16:creationId xmlns:a16="http://schemas.microsoft.com/office/drawing/2014/main" id="{FF436BD5-D409-4B0C-93A4-EA1097822A2E}"/>
              </a:ext>
            </a:extLst>
          </p:cNvPr>
          <p:cNvGrpSpPr/>
          <p:nvPr/>
        </p:nvGrpSpPr>
        <p:grpSpPr>
          <a:xfrm>
            <a:off x="849288" y="4556847"/>
            <a:ext cx="1335658" cy="359258"/>
            <a:chOff x="144322" y="491175"/>
            <a:chExt cx="2619657" cy="1571794"/>
          </a:xfrm>
          <a:scene3d>
            <a:camera prst="orthographicFront"/>
            <a:lightRig rig="flat" dir="t"/>
          </a:scene3d>
        </p:grpSpPr>
        <p:sp>
          <p:nvSpPr>
            <p:cNvPr id="14" name="Rectangle 13">
              <a:extLst>
                <a:ext uri="{FF2B5EF4-FFF2-40B4-BE49-F238E27FC236}">
                  <a16:creationId xmlns:a16="http://schemas.microsoft.com/office/drawing/2014/main" id="{11A7018A-D74C-404E-839E-221A48261380}"/>
                </a:ext>
              </a:extLst>
            </p:cNvPr>
            <p:cNvSpPr/>
            <p:nvPr/>
          </p:nvSpPr>
          <p:spPr>
            <a:xfrm>
              <a:off x="144322" y="491175"/>
              <a:ext cx="2619657" cy="1571794"/>
            </a:xfrm>
            <a:prstGeom prst="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sp>
        <p:sp>
          <p:nvSpPr>
            <p:cNvPr id="15" name="TextBox 14">
              <a:extLst>
                <a:ext uri="{FF2B5EF4-FFF2-40B4-BE49-F238E27FC236}">
                  <a16:creationId xmlns:a16="http://schemas.microsoft.com/office/drawing/2014/main" id="{27F8B58F-918B-43D4-86CB-E253BF25DB4E}"/>
                </a:ext>
              </a:extLst>
            </p:cNvPr>
            <p:cNvSpPr txBox="1"/>
            <p:nvPr/>
          </p:nvSpPr>
          <p:spPr>
            <a:xfrm>
              <a:off x="144322" y="491175"/>
              <a:ext cx="2619657" cy="1571794"/>
            </a:xfrm>
            <a:prstGeom prst="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algn="ctr">
                <a:lnSpc>
                  <a:spcPct val="120000"/>
                </a:lnSpc>
                <a:spcAft>
                  <a:spcPts val="600"/>
                </a:spcAft>
                <a:buClr>
                  <a:srgbClr val="60B94F"/>
                </a:buClr>
              </a:pPr>
              <a:r>
                <a:rPr lang="en-US" sz="1600" b="1" dirty="0">
                  <a:solidFill>
                    <a:schemeClr val="tx1"/>
                  </a:solidFill>
                  <a:latin typeface="Helvetica"/>
                  <a:cs typeface="Helvetica"/>
                </a:rPr>
                <a:t>Assessment</a:t>
              </a:r>
            </a:p>
          </p:txBody>
        </p:sp>
      </p:grpSp>
      <p:sp>
        <p:nvSpPr>
          <p:cNvPr id="16" name="Text Placeholder 3">
            <a:extLst>
              <a:ext uri="{FF2B5EF4-FFF2-40B4-BE49-F238E27FC236}">
                <a16:creationId xmlns:a16="http://schemas.microsoft.com/office/drawing/2014/main" id="{8BA8B3D1-477C-4E29-AF46-32CB3C1BDC8C}"/>
              </a:ext>
            </a:extLst>
          </p:cNvPr>
          <p:cNvSpPr txBox="1">
            <a:spLocks/>
          </p:cNvSpPr>
          <p:nvPr/>
        </p:nvSpPr>
        <p:spPr>
          <a:xfrm>
            <a:off x="523240" y="4898673"/>
            <a:ext cx="3270673" cy="710252"/>
          </a:xfrm>
          <a:prstGeom prst="rect">
            <a:avLst/>
          </a:prstGeom>
        </p:spPr>
        <p:txBody>
          <a:bodyPr vert="horz"/>
          <a:lstStyle>
            <a:lvl1pPr marL="0" indent="0" algn="l" defTabSz="457200" rtl="0" eaLnBrk="1" latinLnBrk="0" hangingPunct="1">
              <a:spcBef>
                <a:spcPct val="20000"/>
              </a:spcBef>
              <a:buFont typeface="Arial"/>
              <a:buNone/>
              <a:defRPr sz="3200" b="1" kern="1200" baseline="0">
                <a:solidFill>
                  <a:schemeClr val="tx1">
                    <a:lumMod val="65000"/>
                    <a:lumOff val="35000"/>
                  </a:schemeClr>
                </a:solidFill>
                <a:latin typeface="Helvetica"/>
                <a:ea typeface="+mn-ea"/>
                <a:cs typeface="Helvetica"/>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85750" indent="-285750">
              <a:buClr>
                <a:srgbClr val="90C56A"/>
              </a:buClr>
              <a:buFont typeface="Wingdings" panose="05000000000000000000" pitchFamily="2" charset="2"/>
              <a:buChar char="§"/>
            </a:pPr>
            <a:r>
              <a:rPr lang="en-US" sz="1600" dirty="0"/>
              <a:t>States must provide an annual assessment for ELP </a:t>
            </a:r>
            <a:r>
              <a:rPr lang="en-US" sz="1600" b="0" dirty="0"/>
              <a:t>that is aligned to ELP standards</a:t>
            </a:r>
          </a:p>
        </p:txBody>
      </p:sp>
      <p:sp>
        <p:nvSpPr>
          <p:cNvPr id="17" name="Text Placeholder 3">
            <a:extLst>
              <a:ext uri="{FF2B5EF4-FFF2-40B4-BE49-F238E27FC236}">
                <a16:creationId xmlns:a16="http://schemas.microsoft.com/office/drawing/2014/main" id="{09E79EB0-9AE0-416F-80EB-FC24D55A179B}"/>
              </a:ext>
            </a:extLst>
          </p:cNvPr>
          <p:cNvSpPr txBox="1">
            <a:spLocks/>
          </p:cNvSpPr>
          <p:nvPr/>
        </p:nvSpPr>
        <p:spPr>
          <a:xfrm>
            <a:off x="4347403" y="2242790"/>
            <a:ext cx="4262654" cy="1678734"/>
          </a:xfrm>
          <a:prstGeom prst="rect">
            <a:avLst/>
          </a:prstGeom>
        </p:spPr>
        <p:txBody>
          <a:bodyPr vert="horz"/>
          <a:lstStyle>
            <a:lvl1pPr marL="0" indent="0" algn="l" defTabSz="457200" rtl="0" eaLnBrk="1" latinLnBrk="0" hangingPunct="1">
              <a:spcBef>
                <a:spcPct val="20000"/>
              </a:spcBef>
              <a:buFont typeface="Arial"/>
              <a:buNone/>
              <a:defRPr sz="3200" b="1" kern="1200" baseline="0">
                <a:solidFill>
                  <a:schemeClr val="tx1">
                    <a:lumMod val="65000"/>
                    <a:lumOff val="35000"/>
                  </a:schemeClr>
                </a:solidFill>
                <a:latin typeface="Helvetica"/>
                <a:ea typeface="+mn-ea"/>
                <a:cs typeface="Helvetica"/>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85750" indent="-285750">
              <a:buClr>
                <a:srgbClr val="90C56A"/>
              </a:buClr>
              <a:buFont typeface="Wingdings" panose="05000000000000000000" pitchFamily="2" charset="2"/>
              <a:buChar char="§"/>
            </a:pPr>
            <a:r>
              <a:rPr lang="en-US" sz="1600" b="0" dirty="0"/>
              <a:t>States </a:t>
            </a:r>
            <a:r>
              <a:rPr lang="en-US" sz="1600" dirty="0"/>
              <a:t>must include an English proficiency indicator </a:t>
            </a:r>
            <a:r>
              <a:rPr lang="en-US" sz="1600" b="0" dirty="0"/>
              <a:t>in their accountability systems</a:t>
            </a:r>
          </a:p>
          <a:p>
            <a:pPr marL="285750" indent="-285750">
              <a:buClr>
                <a:srgbClr val="90C56A"/>
              </a:buClr>
              <a:buFont typeface="Wingdings" panose="05000000000000000000" pitchFamily="2" charset="2"/>
              <a:buChar char="§"/>
            </a:pPr>
            <a:r>
              <a:rPr lang="en-US" sz="1600" b="0" dirty="0"/>
              <a:t>States will set their own goals for English language proficiency rates and targets</a:t>
            </a:r>
          </a:p>
          <a:p>
            <a:pPr marL="285750" indent="-285750">
              <a:buClr>
                <a:srgbClr val="90C56A"/>
              </a:buClr>
              <a:buFont typeface="Wingdings" panose="05000000000000000000" pitchFamily="2" charset="2"/>
              <a:buChar char="§"/>
            </a:pPr>
            <a:r>
              <a:rPr lang="en-US" sz="1600" b="0" dirty="0"/>
              <a:t>States must measure the progress students are making toward English language proficiency</a:t>
            </a:r>
          </a:p>
          <a:p>
            <a:pPr marL="285750" indent="-285750">
              <a:buClr>
                <a:srgbClr val="90C56A"/>
              </a:buClr>
              <a:buFont typeface="Wingdings" panose="05000000000000000000" pitchFamily="2" charset="2"/>
              <a:buChar char="§"/>
            </a:pPr>
            <a:endParaRPr lang="en-US" sz="1500" b="0" dirty="0"/>
          </a:p>
          <a:p>
            <a:pPr marL="285750" indent="-285750">
              <a:buClr>
                <a:srgbClr val="90C56A"/>
              </a:buClr>
              <a:buFont typeface="Wingdings" panose="05000000000000000000" pitchFamily="2" charset="2"/>
              <a:buChar char="§"/>
            </a:pPr>
            <a:endParaRPr lang="en-US" sz="1500" b="0" dirty="0"/>
          </a:p>
          <a:p>
            <a:endParaRPr lang="en-US" sz="1500" b="0" dirty="0"/>
          </a:p>
        </p:txBody>
      </p:sp>
      <p:grpSp>
        <p:nvGrpSpPr>
          <p:cNvPr id="18" name="Group 17">
            <a:extLst>
              <a:ext uri="{FF2B5EF4-FFF2-40B4-BE49-F238E27FC236}">
                <a16:creationId xmlns:a16="http://schemas.microsoft.com/office/drawing/2014/main" id="{401B2B5E-D109-47F7-986D-A4056DB3425C}"/>
              </a:ext>
            </a:extLst>
          </p:cNvPr>
          <p:cNvGrpSpPr/>
          <p:nvPr/>
        </p:nvGrpSpPr>
        <p:grpSpPr>
          <a:xfrm>
            <a:off x="4666272" y="1731441"/>
            <a:ext cx="1730355" cy="411265"/>
            <a:chOff x="144322" y="491175"/>
            <a:chExt cx="2619657" cy="1571794"/>
          </a:xfrm>
          <a:scene3d>
            <a:camera prst="orthographicFront"/>
            <a:lightRig rig="flat" dir="t"/>
          </a:scene3d>
        </p:grpSpPr>
        <p:sp>
          <p:nvSpPr>
            <p:cNvPr id="19" name="Rectangle 18">
              <a:extLst>
                <a:ext uri="{FF2B5EF4-FFF2-40B4-BE49-F238E27FC236}">
                  <a16:creationId xmlns:a16="http://schemas.microsoft.com/office/drawing/2014/main" id="{BB7F65DE-7AFC-4B2B-94AE-80CABE8CEF85}"/>
                </a:ext>
              </a:extLst>
            </p:cNvPr>
            <p:cNvSpPr/>
            <p:nvPr/>
          </p:nvSpPr>
          <p:spPr>
            <a:xfrm>
              <a:off x="144322" y="491175"/>
              <a:ext cx="2619657" cy="1571794"/>
            </a:xfrm>
            <a:prstGeom prst="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sp>
        <p:sp>
          <p:nvSpPr>
            <p:cNvPr id="20" name="TextBox 19">
              <a:extLst>
                <a:ext uri="{FF2B5EF4-FFF2-40B4-BE49-F238E27FC236}">
                  <a16:creationId xmlns:a16="http://schemas.microsoft.com/office/drawing/2014/main" id="{07E4D9C3-D4BB-4B90-9DA7-4D4D6246BE75}"/>
                </a:ext>
              </a:extLst>
            </p:cNvPr>
            <p:cNvSpPr txBox="1"/>
            <p:nvPr/>
          </p:nvSpPr>
          <p:spPr>
            <a:xfrm>
              <a:off x="144322" y="491175"/>
              <a:ext cx="2619657" cy="1571794"/>
            </a:xfrm>
            <a:prstGeom prst="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algn="ctr">
                <a:lnSpc>
                  <a:spcPct val="120000"/>
                </a:lnSpc>
                <a:spcAft>
                  <a:spcPts val="600"/>
                </a:spcAft>
                <a:buClr>
                  <a:srgbClr val="60B94F"/>
                </a:buClr>
              </a:pPr>
              <a:r>
                <a:rPr lang="en-US" sz="1600" b="1" dirty="0">
                  <a:solidFill>
                    <a:schemeClr val="tx1"/>
                  </a:solidFill>
                  <a:latin typeface="Helvetica"/>
                  <a:cs typeface="Helvetica"/>
                </a:rPr>
                <a:t>Accountability</a:t>
              </a:r>
            </a:p>
          </p:txBody>
        </p:sp>
      </p:grpSp>
      <p:sp>
        <p:nvSpPr>
          <p:cNvPr id="21" name="Text Placeholder 3">
            <a:extLst>
              <a:ext uri="{FF2B5EF4-FFF2-40B4-BE49-F238E27FC236}">
                <a16:creationId xmlns:a16="http://schemas.microsoft.com/office/drawing/2014/main" id="{E6E4268F-C016-4473-8B8A-D292D7790C4A}"/>
              </a:ext>
            </a:extLst>
          </p:cNvPr>
          <p:cNvSpPr txBox="1">
            <a:spLocks/>
          </p:cNvSpPr>
          <p:nvPr/>
        </p:nvSpPr>
        <p:spPr>
          <a:xfrm>
            <a:off x="4347403" y="4983458"/>
            <a:ext cx="4383727" cy="1621607"/>
          </a:xfrm>
          <a:prstGeom prst="rect">
            <a:avLst/>
          </a:prstGeom>
        </p:spPr>
        <p:txBody>
          <a:bodyPr vert="horz"/>
          <a:lstStyle>
            <a:lvl1pPr marL="0" indent="0" algn="l" defTabSz="457200" rtl="0" eaLnBrk="1" latinLnBrk="0" hangingPunct="1">
              <a:spcBef>
                <a:spcPct val="20000"/>
              </a:spcBef>
              <a:buFont typeface="Arial"/>
              <a:buNone/>
              <a:defRPr sz="3200" b="1" kern="1200" baseline="0">
                <a:solidFill>
                  <a:schemeClr val="tx1">
                    <a:lumMod val="65000"/>
                    <a:lumOff val="35000"/>
                  </a:schemeClr>
                </a:solidFill>
                <a:latin typeface="Helvetica"/>
                <a:ea typeface="+mn-ea"/>
                <a:cs typeface="Helvetica"/>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85750" indent="-285750">
              <a:buClr>
                <a:srgbClr val="90C56A"/>
              </a:buClr>
              <a:buFont typeface="Wingdings" panose="05000000000000000000" pitchFamily="2" charset="2"/>
              <a:buChar char="§"/>
            </a:pPr>
            <a:r>
              <a:rPr lang="en-US" sz="1600" b="0" dirty="0"/>
              <a:t>States will ensure that local educational agencies </a:t>
            </a:r>
            <a:r>
              <a:rPr lang="en-US" sz="1600" dirty="0"/>
              <a:t>implement evidence-based practices to support low-performing schools.</a:t>
            </a:r>
          </a:p>
        </p:txBody>
      </p:sp>
      <p:grpSp>
        <p:nvGrpSpPr>
          <p:cNvPr id="22" name="Group 21">
            <a:extLst>
              <a:ext uri="{FF2B5EF4-FFF2-40B4-BE49-F238E27FC236}">
                <a16:creationId xmlns:a16="http://schemas.microsoft.com/office/drawing/2014/main" id="{8D104F40-9C21-4F07-A5FF-9699C0F588B5}"/>
              </a:ext>
            </a:extLst>
          </p:cNvPr>
          <p:cNvGrpSpPr/>
          <p:nvPr/>
        </p:nvGrpSpPr>
        <p:grpSpPr>
          <a:xfrm>
            <a:off x="4569460" y="4556847"/>
            <a:ext cx="3241479" cy="411265"/>
            <a:chOff x="144322" y="491175"/>
            <a:chExt cx="2619657" cy="1571794"/>
          </a:xfrm>
          <a:scene3d>
            <a:camera prst="orthographicFront"/>
            <a:lightRig rig="flat" dir="t"/>
          </a:scene3d>
        </p:grpSpPr>
        <p:sp>
          <p:nvSpPr>
            <p:cNvPr id="23" name="Rectangle 22">
              <a:extLst>
                <a:ext uri="{FF2B5EF4-FFF2-40B4-BE49-F238E27FC236}">
                  <a16:creationId xmlns:a16="http://schemas.microsoft.com/office/drawing/2014/main" id="{34F8E10A-C650-42B8-8824-EED6AD512BAC}"/>
                </a:ext>
              </a:extLst>
            </p:cNvPr>
            <p:cNvSpPr/>
            <p:nvPr/>
          </p:nvSpPr>
          <p:spPr>
            <a:xfrm>
              <a:off x="144322" y="491175"/>
              <a:ext cx="2619657" cy="1571794"/>
            </a:xfrm>
            <a:prstGeom prst="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sp>
        <p:sp>
          <p:nvSpPr>
            <p:cNvPr id="24" name="TextBox 23">
              <a:extLst>
                <a:ext uri="{FF2B5EF4-FFF2-40B4-BE49-F238E27FC236}">
                  <a16:creationId xmlns:a16="http://schemas.microsoft.com/office/drawing/2014/main" id="{C4B1F7F4-1EE9-4076-B10F-B38D78DAB1EE}"/>
                </a:ext>
              </a:extLst>
            </p:cNvPr>
            <p:cNvSpPr txBox="1"/>
            <p:nvPr/>
          </p:nvSpPr>
          <p:spPr>
            <a:xfrm>
              <a:off x="144322" y="491175"/>
              <a:ext cx="2619657" cy="1571794"/>
            </a:xfrm>
            <a:prstGeom prst="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algn="ctr">
                <a:lnSpc>
                  <a:spcPct val="120000"/>
                </a:lnSpc>
                <a:spcAft>
                  <a:spcPts val="600"/>
                </a:spcAft>
                <a:buClr>
                  <a:srgbClr val="60B94F"/>
                </a:buClr>
              </a:pPr>
              <a:r>
                <a:rPr lang="en-US" sz="1600" b="1" dirty="0">
                  <a:solidFill>
                    <a:schemeClr val="tx1"/>
                  </a:solidFill>
                  <a:latin typeface="Helvetica"/>
                  <a:cs typeface="Helvetica"/>
                </a:rPr>
                <a:t>Support and Improvement</a:t>
              </a:r>
            </a:p>
          </p:txBody>
        </p:sp>
      </p:grpSp>
    </p:spTree>
    <p:extLst>
      <p:ext uri="{BB962C8B-B14F-4D97-AF65-F5344CB8AC3E}">
        <p14:creationId xmlns:p14="http://schemas.microsoft.com/office/powerpoint/2010/main" val="344883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3C23D4B5-3867-4EE4-A4ED-04A1B56B9313}"/>
              </a:ext>
            </a:extLst>
          </p:cNvPr>
          <p:cNvSpPr>
            <a:spLocks noGrp="1"/>
          </p:cNvSpPr>
          <p:nvPr>
            <p:ph type="body" sz="quarter" idx="11"/>
          </p:nvPr>
        </p:nvSpPr>
        <p:spPr/>
        <p:txBody>
          <a:bodyPr anchor="ctr"/>
          <a:lstStyle/>
          <a:p>
            <a:pPr algn="ctr"/>
            <a:r>
              <a:rPr lang="en-US" sz="3600" b="1" dirty="0"/>
              <a:t>Identification of </a:t>
            </a:r>
          </a:p>
          <a:p>
            <a:pPr algn="ctr"/>
            <a:r>
              <a:rPr lang="en-US" sz="3600" b="1" dirty="0"/>
              <a:t>English Learners</a:t>
            </a:r>
          </a:p>
        </p:txBody>
      </p:sp>
      <p:sp>
        <p:nvSpPr>
          <p:cNvPr id="5" name="Text Placeholder 4">
            <a:extLst>
              <a:ext uri="{FF2B5EF4-FFF2-40B4-BE49-F238E27FC236}">
                <a16:creationId xmlns:a16="http://schemas.microsoft.com/office/drawing/2014/main" id="{8E4BF61D-7FBF-4BA3-8362-F2BAF4967925}"/>
              </a:ext>
            </a:extLst>
          </p:cNvPr>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29366810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1"/>
          </p:nvPr>
        </p:nvSpPr>
        <p:spPr>
          <a:xfrm>
            <a:off x="397165" y="1272026"/>
            <a:ext cx="8405090" cy="4636403"/>
          </a:xfrm>
        </p:spPr>
        <p:txBody>
          <a:bodyPr/>
          <a:lstStyle/>
          <a:p>
            <a:r>
              <a:rPr lang="en-US" sz="2000" dirty="0"/>
              <a:t>States typically follow a two-step process for identifying students as ELs. </a:t>
            </a:r>
          </a:p>
          <a:p>
            <a:pPr marL="285750" indent="-285750">
              <a:buFont typeface="Arial" panose="020B0604020202020204" pitchFamily="34" charset="0"/>
              <a:buChar char="•"/>
            </a:pPr>
            <a:endParaRPr lang="en-US" sz="2000" dirty="0"/>
          </a:p>
          <a:p>
            <a:pPr marL="628650" indent="-342900">
              <a:buFont typeface="Arial" panose="020B0604020202020204" pitchFamily="34" charset="0"/>
              <a:buChar char="•"/>
            </a:pPr>
            <a:r>
              <a:rPr lang="en-US" sz="2000" dirty="0">
                <a:latin typeface="Helvetica" panose="020B0604020202020204" pitchFamily="34" charset="0"/>
                <a:cs typeface="Helvetica" panose="020B0604020202020204" pitchFamily="34" charset="0"/>
              </a:rPr>
              <a:t>First, parents or guardians complete a </a:t>
            </a:r>
            <a:r>
              <a:rPr lang="en-US" sz="2000" b="1" dirty="0">
                <a:latin typeface="Helvetica" panose="020B0604020202020204" pitchFamily="34" charset="0"/>
                <a:cs typeface="Helvetica" panose="020B0604020202020204" pitchFamily="34" charset="0"/>
              </a:rPr>
              <a:t>home-language survey </a:t>
            </a:r>
            <a:r>
              <a:rPr lang="en-US" sz="2000" dirty="0">
                <a:latin typeface="Helvetica" panose="020B0604020202020204" pitchFamily="34" charset="0"/>
                <a:cs typeface="Helvetica" panose="020B0604020202020204" pitchFamily="34" charset="0"/>
              </a:rPr>
              <a:t>when they enroll their child in a new school district. The survey generally includes one to four questions to identify students whose first language is not English or who live in households where a language other than English is spoken. </a:t>
            </a:r>
          </a:p>
          <a:p>
            <a:pPr marL="628650" indent="-342900">
              <a:buFont typeface="Arial" panose="020B0604020202020204" pitchFamily="34" charset="0"/>
              <a:buChar char="•"/>
            </a:pPr>
            <a:r>
              <a:rPr lang="en-US" sz="2000" dirty="0">
                <a:latin typeface="Helvetica" panose="020B0604020202020204" pitchFamily="34" charset="0"/>
                <a:cs typeface="Helvetica" panose="020B0604020202020204" pitchFamily="34" charset="0"/>
              </a:rPr>
              <a:t>If students in such circumstances do not already have scores from a state-approved ELP assessment on file, they are given a </a:t>
            </a:r>
            <a:r>
              <a:rPr lang="en-US" sz="2000" b="1" dirty="0">
                <a:latin typeface="Helvetica" panose="020B0604020202020204" pitchFamily="34" charset="0"/>
                <a:cs typeface="Helvetica" panose="020B0604020202020204" pitchFamily="34" charset="0"/>
              </a:rPr>
              <a:t>screening test to gauge their English language ability </a:t>
            </a:r>
            <a:r>
              <a:rPr lang="en-US" sz="2000" dirty="0">
                <a:latin typeface="Helvetica" panose="020B0604020202020204" pitchFamily="34" charset="0"/>
                <a:cs typeface="Helvetica" panose="020B0604020202020204" pitchFamily="34" charset="0"/>
              </a:rPr>
              <a:t>in listening, speaking, reading, and writing. </a:t>
            </a:r>
          </a:p>
          <a:p>
            <a:pPr marL="628650" indent="-342900">
              <a:buFont typeface="Arial" panose="020B0604020202020204" pitchFamily="34" charset="0"/>
              <a:buChar char="•"/>
            </a:pPr>
            <a:r>
              <a:rPr lang="en-US" sz="2000" dirty="0">
                <a:latin typeface="Helvetica" panose="020B0604020202020204" pitchFamily="34" charset="0"/>
                <a:cs typeface="Helvetica" panose="020B0604020202020204" pitchFamily="34" charset="0"/>
              </a:rPr>
              <a:t>Students scoring below proficient are categorized as ELs.</a:t>
            </a:r>
          </a:p>
        </p:txBody>
      </p:sp>
      <p:sp>
        <p:nvSpPr>
          <p:cNvPr id="7" name="Text Placeholder 6"/>
          <p:cNvSpPr>
            <a:spLocks noGrp="1"/>
          </p:cNvSpPr>
          <p:nvPr>
            <p:ph type="body" sz="quarter" idx="10"/>
          </p:nvPr>
        </p:nvSpPr>
        <p:spPr>
          <a:xfrm>
            <a:off x="523239" y="340360"/>
            <a:ext cx="8526631" cy="660400"/>
          </a:xfrm>
        </p:spPr>
        <p:txBody>
          <a:bodyPr anchor="ctr"/>
          <a:lstStyle/>
          <a:p>
            <a:r>
              <a:rPr lang="en-US" sz="2400" dirty="0"/>
              <a:t>Identification of ELs</a:t>
            </a:r>
          </a:p>
        </p:txBody>
      </p:sp>
      <p:sp>
        <p:nvSpPr>
          <p:cNvPr id="4" name="Slide Number Placeholder 3">
            <a:extLst>
              <a:ext uri="{FF2B5EF4-FFF2-40B4-BE49-F238E27FC236}">
                <a16:creationId xmlns:a16="http://schemas.microsoft.com/office/drawing/2014/main" id="{A111D067-F965-4EE1-AEC5-46B1C995E620}"/>
              </a:ext>
            </a:extLst>
          </p:cNvPr>
          <p:cNvSpPr>
            <a:spLocks noGrp="1"/>
          </p:cNvSpPr>
          <p:nvPr>
            <p:ph type="sldNum" sz="quarter" idx="12"/>
          </p:nvPr>
        </p:nvSpPr>
        <p:spPr/>
        <p:txBody>
          <a:bodyPr/>
          <a:lstStyle/>
          <a:p>
            <a:fld id="{E9110D91-6885-41B8-9182-DC3234FBD545}" type="slidenum">
              <a:rPr lang="en-US" smtClean="0"/>
              <a:t>8</a:t>
            </a:fld>
            <a:endParaRPr lang="en-US" dirty="0"/>
          </a:p>
        </p:txBody>
      </p:sp>
    </p:spTree>
    <p:extLst>
      <p:ext uri="{BB962C8B-B14F-4D97-AF65-F5344CB8AC3E}">
        <p14:creationId xmlns:p14="http://schemas.microsoft.com/office/powerpoint/2010/main" val="22850772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1"/>
          </p:nvPr>
        </p:nvSpPr>
        <p:spPr>
          <a:xfrm>
            <a:off x="397165" y="1272026"/>
            <a:ext cx="8405090" cy="4636403"/>
          </a:xfrm>
        </p:spPr>
        <p:txBody>
          <a:bodyPr/>
          <a:lstStyle/>
          <a:p>
            <a:r>
              <a:rPr lang="en-US" sz="2200" b="1" dirty="0"/>
              <a:t>New Mexico</a:t>
            </a:r>
          </a:p>
          <a:p>
            <a:pPr marL="628650" indent="-342900">
              <a:buFont typeface="Arial" panose="020B0604020202020204" pitchFamily="34" charset="0"/>
              <a:buChar char="•"/>
            </a:pPr>
            <a:r>
              <a:rPr lang="en-US" sz="2000" dirty="0">
                <a:solidFill>
                  <a:srgbClr val="595959"/>
                </a:solidFill>
                <a:latin typeface="Helvetica" panose="020B0604020202020204" pitchFamily="34" charset="0"/>
                <a:cs typeface="Helvetica" panose="020B0604020202020204" pitchFamily="34" charset="0"/>
              </a:rPr>
              <a:t>Students are screened for initial EL identification using one of the WIDA Consortium’s assessments (the WIDA Screener of the Kindergarten W-APT).</a:t>
            </a:r>
          </a:p>
          <a:p>
            <a:pPr marL="628650" indent="-342900">
              <a:buFont typeface="Arial" panose="020B0604020202020204" pitchFamily="34" charset="0"/>
              <a:buChar char="•"/>
            </a:pPr>
            <a:r>
              <a:rPr lang="en-US" sz="2000" dirty="0">
                <a:solidFill>
                  <a:srgbClr val="595959"/>
                </a:solidFill>
                <a:latin typeface="Helvetica" panose="020B0604020202020204" pitchFamily="34" charset="0"/>
                <a:cs typeface="Helvetica" panose="020B0604020202020204" pitchFamily="34" charset="0"/>
              </a:rPr>
              <a:t>Students are identified as ELs if they score below a designated level for each test.</a:t>
            </a:r>
          </a:p>
          <a:p>
            <a:pPr marL="628650" indent="-342900">
              <a:buFont typeface="Arial" panose="020B0604020202020204" pitchFamily="34" charset="0"/>
              <a:buChar char="•"/>
            </a:pPr>
            <a:r>
              <a:rPr lang="en-US" sz="2000" dirty="0">
                <a:solidFill>
                  <a:srgbClr val="595959"/>
                </a:solidFill>
                <a:latin typeface="Helvetica" panose="020B0604020202020204" pitchFamily="34" charset="0"/>
                <a:cs typeface="Helvetica" panose="020B0604020202020204" pitchFamily="34" charset="0"/>
              </a:rPr>
              <a:t>Once identified, ELs are given the WIDA ACCESS for ELLs 2.0 annually until they score highly enough to be reclassified as English proficient. </a:t>
            </a:r>
          </a:p>
          <a:p>
            <a:pPr marL="628650" indent="-342900">
              <a:buFont typeface="Arial" panose="020B0604020202020204" pitchFamily="34" charset="0"/>
              <a:buChar char="•"/>
            </a:pPr>
            <a:r>
              <a:rPr lang="en-US" sz="2000" dirty="0">
                <a:solidFill>
                  <a:srgbClr val="595959"/>
                </a:solidFill>
                <a:latin typeface="Helvetica" panose="020B0604020202020204" pitchFamily="34" charset="0"/>
                <a:cs typeface="Helvetica" panose="020B0604020202020204" pitchFamily="34" charset="0"/>
              </a:rPr>
              <a:t>To be reclassified, students must have a composite score of at least 5.0 out of 6.0 on the ACCESS. </a:t>
            </a:r>
          </a:p>
        </p:txBody>
      </p:sp>
      <p:sp>
        <p:nvSpPr>
          <p:cNvPr id="7" name="Text Placeholder 6"/>
          <p:cNvSpPr>
            <a:spLocks noGrp="1"/>
          </p:cNvSpPr>
          <p:nvPr>
            <p:ph type="body" sz="quarter" idx="10"/>
          </p:nvPr>
        </p:nvSpPr>
        <p:spPr>
          <a:xfrm>
            <a:off x="523239" y="340360"/>
            <a:ext cx="8526631" cy="660400"/>
          </a:xfrm>
        </p:spPr>
        <p:txBody>
          <a:bodyPr anchor="ctr"/>
          <a:lstStyle/>
          <a:p>
            <a:r>
              <a:rPr lang="en-US" sz="2400" dirty="0"/>
              <a:t>State Examples – Identification of ELs (cont.)</a:t>
            </a:r>
          </a:p>
        </p:txBody>
      </p:sp>
      <p:sp>
        <p:nvSpPr>
          <p:cNvPr id="4" name="Slide Number Placeholder 3">
            <a:extLst>
              <a:ext uri="{FF2B5EF4-FFF2-40B4-BE49-F238E27FC236}">
                <a16:creationId xmlns:a16="http://schemas.microsoft.com/office/drawing/2014/main" id="{A0D102C2-C881-4E96-8F23-238A523CA3B2}"/>
              </a:ext>
            </a:extLst>
          </p:cNvPr>
          <p:cNvSpPr>
            <a:spLocks noGrp="1"/>
          </p:cNvSpPr>
          <p:nvPr>
            <p:ph type="sldNum" sz="quarter" idx="12"/>
          </p:nvPr>
        </p:nvSpPr>
        <p:spPr/>
        <p:txBody>
          <a:bodyPr/>
          <a:lstStyle/>
          <a:p>
            <a:fld id="{E9110D91-6885-41B8-9182-DC3234FBD545}" type="slidenum">
              <a:rPr lang="en-US" smtClean="0"/>
              <a:t>9</a:t>
            </a:fld>
            <a:endParaRPr lang="en-US" dirty="0"/>
          </a:p>
        </p:txBody>
      </p:sp>
    </p:spTree>
    <p:extLst>
      <p:ext uri="{BB962C8B-B14F-4D97-AF65-F5344CB8AC3E}">
        <p14:creationId xmlns:p14="http://schemas.microsoft.com/office/powerpoint/2010/main" val="3661257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Office Theme">
  <a:themeElements>
    <a:clrScheme name="Custom 1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66AE5A"/>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3570</TotalTime>
  <Words>3632</Words>
  <Application>Microsoft Office PowerPoint</Application>
  <PresentationFormat>On-screen Show (4:3)</PresentationFormat>
  <Paragraphs>245</Paragraphs>
  <Slides>38</Slides>
  <Notes>22</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38</vt:i4>
      </vt:variant>
    </vt:vector>
  </HeadingPairs>
  <TitlesOfParts>
    <vt:vector size="45" baseType="lpstr">
      <vt:lpstr>Arial</vt:lpstr>
      <vt:lpstr>Calibri</vt:lpstr>
      <vt:lpstr>Helvetica</vt:lpstr>
      <vt:lpstr>Wingdings</vt:lpstr>
      <vt:lpstr>Office Theme</vt:lpstr>
      <vt:lpstr>1_Office Theme</vt:lpstr>
      <vt:lpstr>2_Office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CRESST/CSE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cse ucla</dc:creator>
  <cp:lastModifiedBy>Theresa Low</cp:lastModifiedBy>
  <cp:revision>169</cp:revision>
  <cp:lastPrinted>2019-01-06T20:04:33Z</cp:lastPrinted>
  <dcterms:created xsi:type="dcterms:W3CDTF">2013-03-25T16:36:01Z</dcterms:created>
  <dcterms:modified xsi:type="dcterms:W3CDTF">2019-09-04T16:32:05Z</dcterms:modified>
</cp:coreProperties>
</file>