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 id="2147483654" r:id="rId3"/>
  </p:sldMasterIdLst>
  <p:notesMasterIdLst>
    <p:notesMasterId r:id="rId14"/>
  </p:notesMasterIdLst>
  <p:handoutMasterIdLst>
    <p:handoutMasterId r:id="rId15"/>
  </p:handoutMasterIdLst>
  <p:sldIdLst>
    <p:sldId id="257" r:id="rId4"/>
    <p:sldId id="299" r:id="rId5"/>
    <p:sldId id="302" r:id="rId6"/>
    <p:sldId id="301" r:id="rId7"/>
    <p:sldId id="303" r:id="rId8"/>
    <p:sldId id="304" r:id="rId9"/>
    <p:sldId id="305" r:id="rId10"/>
    <p:sldId id="306" r:id="rId11"/>
    <p:sldId id="310" r:id="rId12"/>
    <p:sldId id="30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McAdams" initials="MM" lastIdx="12" clrIdx="0">
    <p:extLst/>
  </p:cmAuthor>
  <p:cmAuthor id="2" name="MICHELLE MCADAMS"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9F76"/>
    <a:srgbClr val="F7AF2B"/>
    <a:srgbClr val="F7982B"/>
    <a:srgbClr val="F77A25"/>
    <a:srgbClr val="43A0CD"/>
    <a:srgbClr val="79C4C7"/>
    <a:srgbClr val="90C56A"/>
    <a:srgbClr val="60B9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94" autoAdjust="0"/>
    <p:restoredTop sz="90167" autoAdjust="0"/>
  </p:normalViewPr>
  <p:slideViewPr>
    <p:cSldViewPr snapToGrid="0" snapToObjects="1">
      <p:cViewPr>
        <p:scale>
          <a:sx n="100" d="100"/>
          <a:sy n="100" d="100"/>
        </p:scale>
        <p:origin x="1788"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AB59C2-384C-B045-A76C-501F2C62D8D4}" type="datetimeFigureOut">
              <a:rPr lang="en-US" smtClean="0"/>
              <a:pPr/>
              <a:t>9/3/2019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151BEC-F5A9-EA4E-BDA7-6DB6A6F618D9}" type="slidenum">
              <a:rPr lang="en-US" smtClean="0"/>
              <a:pPr/>
              <a:t>‹#›</a:t>
            </a:fld>
            <a:endParaRPr lang="en-US"/>
          </a:p>
        </p:txBody>
      </p:sp>
    </p:spTree>
    <p:extLst>
      <p:ext uri="{BB962C8B-B14F-4D97-AF65-F5344CB8AC3E}">
        <p14:creationId xmlns:p14="http://schemas.microsoft.com/office/powerpoint/2010/main" val="298453967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D135C1-AFF4-9F4C-A858-EE738F94C4D0}" type="datetimeFigureOut">
              <a:rPr lang="en-US" smtClean="0"/>
              <a:pPr/>
              <a:t>9/3/2019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B87B56-6694-AF47-8B20-75ADA005EE15}" type="slidenum">
              <a:rPr lang="en-US" smtClean="0"/>
              <a:pPr/>
              <a:t>‹#›</a:t>
            </a:fld>
            <a:endParaRPr lang="en-US"/>
          </a:p>
        </p:txBody>
      </p:sp>
    </p:spTree>
    <p:extLst>
      <p:ext uri="{BB962C8B-B14F-4D97-AF65-F5344CB8AC3E}">
        <p14:creationId xmlns:p14="http://schemas.microsoft.com/office/powerpoint/2010/main" val="3859188287"/>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Big ideas to focus on:</a:t>
            </a:r>
          </a:p>
          <a:p>
            <a:r>
              <a:rPr lang="en-US" dirty="0"/>
              <a:t>• Students need opportunities to engage with and make sense of phenomena</a:t>
            </a:r>
          </a:p>
          <a:p>
            <a:r>
              <a:rPr lang="en-US" dirty="0"/>
              <a:t>• Tasks can help students by breaking it up into steps with appropriate scaffolding</a:t>
            </a:r>
          </a:p>
          <a:p>
            <a:r>
              <a:rPr lang="en-US" dirty="0"/>
              <a:t>• Tasks can also elicit evidence of student understanding if …</a:t>
            </a:r>
          </a:p>
          <a:p>
            <a:r>
              <a:rPr lang="en-US" dirty="0"/>
              <a:t>	- They are based on the standards</a:t>
            </a:r>
          </a:p>
          <a:p>
            <a:r>
              <a:rPr lang="en-US" dirty="0"/>
              <a:t>	- You can interpret what students do with respect to the standards</a:t>
            </a:r>
          </a:p>
        </p:txBody>
      </p:sp>
    </p:spTree>
    <p:extLst>
      <p:ext uri="{BB962C8B-B14F-4D97-AF65-F5344CB8AC3E}">
        <p14:creationId xmlns:p14="http://schemas.microsoft.com/office/powerpoint/2010/main" val="2423574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43814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1419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41248" indent="-841248">
              <a:buNone/>
            </a:pPr>
            <a:r>
              <a:rPr lang="en-US" sz="1200" dirty="0">
                <a:latin typeface="Verdana" charset="0"/>
                <a:ea typeface="Verdana" charset="0"/>
                <a:cs typeface="Verdana" charset="0"/>
              </a:rPr>
              <a:t>The stimulus introduces and presents different aspects of the phenomenon and/or different ways to investigate the phenomenon; the items provide opportunities for students to make sense of the phenomenon. </a:t>
            </a:r>
          </a:p>
          <a:p>
            <a:pPr marL="841248" indent="-841248">
              <a:buNone/>
            </a:pPr>
            <a:r>
              <a:rPr lang="en-US" sz="1200" dirty="0">
                <a:latin typeface="Verdana" charset="0"/>
                <a:ea typeface="Verdana" charset="0"/>
                <a:cs typeface="Verdana" charset="0"/>
              </a:rPr>
              <a:t>The culminating item at the end is an opportunity to pull it all together. </a:t>
            </a:r>
          </a:p>
          <a:p>
            <a:pPr marL="841248" indent="-841248">
              <a:buNone/>
            </a:pPr>
            <a:r>
              <a:rPr lang="en-US" sz="1200" dirty="0">
                <a:latin typeface="Verdana" charset="0"/>
                <a:ea typeface="Verdana" charset="0"/>
                <a:cs typeface="Verdana" charset="0"/>
              </a:rPr>
              <a:t>Focus on learning AND assessment.</a:t>
            </a:r>
          </a:p>
          <a:p>
            <a:pPr marL="841248" indent="-841248">
              <a:buNone/>
            </a:pPr>
            <a:r>
              <a:rPr lang="en-US" altLang="en-US" sz="1200" dirty="0">
                <a:solidFill>
                  <a:srgbClr val="000000"/>
                </a:solidFill>
                <a:latin typeface="Verdana" charset="0"/>
                <a:ea typeface="Verdana" charset="0"/>
                <a:cs typeface="Verdana" charset="0"/>
                <a:sym typeface="Calibri" panose="020F0502020204030204" pitchFamily="34" charset="0"/>
              </a:rPr>
              <a:t>Additional reading:</a:t>
            </a:r>
          </a:p>
          <a:p>
            <a:pPr marL="0" marR="0" lvl="0" indent="0" algn="l" defTabSz="457200" rtl="0" eaLnBrk="1" fontAlgn="auto" latinLnBrk="0" hangingPunct="1">
              <a:lnSpc>
                <a:spcPct val="100000"/>
              </a:lnSpc>
              <a:spcBef>
                <a:spcPts val="0"/>
              </a:spcBef>
              <a:spcAft>
                <a:spcPts val="0"/>
              </a:spcAft>
              <a:buClrTx/>
              <a:buSzTx/>
              <a:buFontTx/>
              <a:buNone/>
              <a:tabLst/>
              <a:defRPr/>
            </a:pPr>
            <a:r>
              <a:rPr lang="en-US" i="1" dirty="0"/>
              <a:t>https://</a:t>
            </a:r>
            <a:r>
              <a:rPr lang="en-US" i="1" dirty="0" err="1"/>
              <a:t>www.louisianabelieves.com</a:t>
            </a:r>
            <a:r>
              <a:rPr lang="en-US" i="1" dirty="0"/>
              <a:t>/docs/default-source/assessment-guidance/leap-2025-science-field-test-overview.pdf?sfvrsn=28</a:t>
            </a:r>
          </a:p>
          <a:p>
            <a:r>
              <a:rPr lang="en-US" i="1" dirty="0"/>
              <a:t>https://</a:t>
            </a:r>
            <a:r>
              <a:rPr lang="en-US" i="1" dirty="0" err="1"/>
              <a:t>www.louisianabelieves.com</a:t>
            </a:r>
            <a:r>
              <a:rPr lang="en-US" i="1" dirty="0"/>
              <a:t>/docs/default-source/assessment-guidance/leap-2025-field-test-guide-for-grade-8-science.pdf?sfvrsn=11</a:t>
            </a:r>
          </a:p>
        </p:txBody>
      </p:sp>
    </p:spTree>
    <p:extLst>
      <p:ext uri="{BB962C8B-B14F-4D97-AF65-F5344CB8AC3E}">
        <p14:creationId xmlns:p14="http://schemas.microsoft.com/office/powerpoint/2010/main" val="2476242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spcAft>
                <a:spcPts val="6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Selected response (SR) 1-point</a:t>
            </a:r>
          </a:p>
          <a:p>
            <a:pPr marL="457200" indent="-457200">
              <a:spcAft>
                <a:spcPts val="6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Technology enhanced (TE) 1- or 2-points</a:t>
            </a:r>
          </a:p>
          <a:p>
            <a:pPr marL="457200" indent="-457200">
              <a:spcAft>
                <a:spcPts val="6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Two-part items (TPD and TPI) 2 points</a:t>
            </a:r>
          </a:p>
          <a:p>
            <a:pPr marL="457200" indent="-457200">
              <a:spcAft>
                <a:spcPts val="6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Constructed response (CR) 2 points</a:t>
            </a:r>
          </a:p>
          <a:p>
            <a:pPr marL="457200" indent="-457200">
              <a:spcAft>
                <a:spcPts val="6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Extended response (ER) 6 or 9 points, depending on grade</a:t>
            </a:r>
          </a:p>
          <a:p>
            <a:endParaRPr lang="en-US" dirty="0"/>
          </a:p>
        </p:txBody>
      </p:sp>
    </p:spTree>
    <p:extLst>
      <p:ext uri="{BB962C8B-B14F-4D97-AF65-F5344CB8AC3E}">
        <p14:creationId xmlns:p14="http://schemas.microsoft.com/office/powerpoint/2010/main" val="1752629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Engage participants in understanding what we mean by phenomenon and how they are used.</a:t>
            </a:r>
          </a:p>
          <a:p>
            <a:r>
              <a:rPr lang="en-US" b="1" dirty="0"/>
              <a:t>Definition</a:t>
            </a:r>
            <a:r>
              <a:rPr lang="en-US" dirty="0"/>
              <a:t> of phenomena:</a:t>
            </a:r>
          </a:p>
          <a:p>
            <a:r>
              <a:rPr lang="en-US" dirty="0"/>
              <a:t>Phenomena are observable events that occur in the universe and that we can use our science knowledge to explain or predict. </a:t>
            </a:r>
          </a:p>
          <a:p>
            <a:r>
              <a:rPr lang="en-US" b="1" dirty="0"/>
              <a:t>Difference</a:t>
            </a:r>
            <a:r>
              <a:rPr lang="en-US" dirty="0"/>
              <a:t> between science ideas and phenomena</a:t>
            </a:r>
          </a:p>
          <a:p>
            <a:r>
              <a:rPr lang="en-US" dirty="0"/>
              <a:t>Science Ideas (not a phenomenon): Planets revolve around stars; Evolution of species; The Universal Gas Law  </a:t>
            </a:r>
          </a:p>
          <a:p>
            <a:r>
              <a:rPr lang="en-US" dirty="0"/>
              <a:t>Sample Phenomena: Mercury’s orbit travels across the sun in 2012, 2016, and 2019; Populations of some moths avoid city lights; Water on Mount Everest does not boil at 100° Celsius</a:t>
            </a:r>
          </a:p>
          <a:p>
            <a:r>
              <a:rPr lang="en-US" dirty="0"/>
              <a:t>Almost anything can be a phenomenon</a:t>
            </a:r>
          </a:p>
          <a:p>
            <a:r>
              <a:rPr lang="en-US" b="1" dirty="0"/>
              <a:t>Brainstorm</a:t>
            </a:r>
            <a:r>
              <a:rPr lang="en-US" dirty="0"/>
              <a:t> a few phenomena on flip chart, the concepts that can be applied to make sense of these. </a:t>
            </a:r>
          </a:p>
          <a:p>
            <a:r>
              <a:rPr lang="en-US" b="1" dirty="0"/>
              <a:t>Direct</a:t>
            </a:r>
            <a:r>
              <a:rPr lang="en-US" dirty="0"/>
              <a:t> participants to look at FT guide examples.</a:t>
            </a:r>
          </a:p>
          <a:p>
            <a:r>
              <a:rPr lang="en-US" dirty="0"/>
              <a:t>Additional information to support the image (description of the phenomenon):</a:t>
            </a:r>
          </a:p>
          <a:p>
            <a:r>
              <a:rPr lang="en-US" i="1" dirty="0"/>
              <a:t>Brown pelicans are large seabirds that live along the coast of the Gulf of Mexico. Brown pelicans are often seen gliding in groups above the ocean surface, or flying up and “plunge-diving” into the water below. During a plunge-dive, pelicans fly as high as 60 feet (18.3 meters) into the air, tuck in their wings, and then dive, beak first, into the ocean. The force of the impact stuns fish in the water. The pelican picks up the stunned fish with its large bill, tilts its bill to drain the seawater, and then swallows the fish. Figure 1 shows two brown pelicans plunge-diving from different starting heights.</a:t>
            </a:r>
          </a:p>
        </p:txBody>
      </p:sp>
    </p:spTree>
    <p:extLst>
      <p:ext uri="{BB962C8B-B14F-4D97-AF65-F5344CB8AC3E}">
        <p14:creationId xmlns:p14="http://schemas.microsoft.com/office/powerpoint/2010/main" val="3481167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participants:</a:t>
            </a:r>
          </a:p>
          <a:p>
            <a:r>
              <a:rPr lang="en-US" dirty="0"/>
              <a:t>Find the Assessment Guide for your grade</a:t>
            </a:r>
          </a:p>
          <a:p>
            <a:r>
              <a:rPr lang="en-US" dirty="0"/>
              <a:t>Walk through the handout using sample items from a task set as examples</a:t>
            </a:r>
          </a:p>
          <a:p>
            <a:r>
              <a:rPr lang="en-US" sz="1200" kern="1200" dirty="0">
                <a:solidFill>
                  <a:schemeClr val="tx1"/>
                </a:solidFill>
                <a:effectLst/>
                <a:latin typeface="+mn-lt"/>
                <a:ea typeface="+mn-ea"/>
                <a:cs typeface="+mn-cs"/>
              </a:rPr>
              <a:t>As you go through each item in the set - talk about elements of good items and apply the checklist.</a:t>
            </a:r>
          </a:p>
          <a:p>
            <a:r>
              <a:rPr lang="en-US" sz="1200" kern="1200" dirty="0">
                <a:solidFill>
                  <a:schemeClr val="tx1"/>
                </a:solidFill>
                <a:effectLst/>
                <a:latin typeface="+mn-lt"/>
                <a:ea typeface="+mn-ea"/>
                <a:cs typeface="+mn-cs"/>
              </a:rPr>
              <a:t>Answer the ER and score themselves according to the scoring materials. Encourage participants to talk at their table about anything they found surprising. Gather some of these from the room and collect on chart paper. </a:t>
            </a:r>
            <a:endParaRPr lang="en-US" dirty="0"/>
          </a:p>
          <a:p>
            <a:endParaRPr lang="en-US" dirty="0"/>
          </a:p>
        </p:txBody>
      </p:sp>
    </p:spTree>
    <p:extLst>
      <p:ext uri="{BB962C8B-B14F-4D97-AF65-F5344CB8AC3E}">
        <p14:creationId xmlns:p14="http://schemas.microsoft.com/office/powerpoint/2010/main" val="1861259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Instructions to participants:</a:t>
            </a:r>
          </a:p>
          <a:p>
            <a:r>
              <a:rPr lang="en-US" dirty="0"/>
              <a:t>In the task from the Assessment Guide for your grade</a:t>
            </a:r>
          </a:p>
          <a:p>
            <a:r>
              <a:rPr lang="en-US" dirty="0"/>
              <a:t>Use the phenomenon and bundle provided</a:t>
            </a:r>
          </a:p>
          <a:p>
            <a:r>
              <a:rPr lang="en-US" dirty="0"/>
              <a:t>Write a new set of items; adjust the stimulus as needed to fit your items</a:t>
            </a:r>
          </a:p>
          <a:p>
            <a:r>
              <a:rPr lang="en-US" dirty="0"/>
              <a:t>Chart paper in the room</a:t>
            </a:r>
          </a:p>
          <a:p>
            <a:endParaRPr lang="en-US" dirty="0"/>
          </a:p>
        </p:txBody>
      </p:sp>
    </p:spTree>
    <p:extLst>
      <p:ext uri="{BB962C8B-B14F-4D97-AF65-F5344CB8AC3E}">
        <p14:creationId xmlns:p14="http://schemas.microsoft.com/office/powerpoint/2010/main" val="1911307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Instructions to participants: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Share your items at your table</a:t>
            </a:r>
          </a:p>
          <a:p>
            <a:r>
              <a:rPr lang="en-US" dirty="0"/>
              <a:t>Use stickies to add comments</a:t>
            </a:r>
          </a:p>
          <a:p>
            <a:endParaRPr lang="en-US" dirty="0"/>
          </a:p>
        </p:txBody>
      </p:sp>
    </p:spTree>
    <p:extLst>
      <p:ext uri="{BB962C8B-B14F-4D97-AF65-F5344CB8AC3E}">
        <p14:creationId xmlns:p14="http://schemas.microsoft.com/office/powerpoint/2010/main" val="2915931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Possible responses to discussion questions:</a:t>
            </a:r>
          </a:p>
          <a:p>
            <a:r>
              <a:rPr lang="en-US" dirty="0"/>
              <a:t>To write good task sets, you need a solid understanding of the standards,  how tasks can elicit evidence of student understanding, and how to interpret evidence from student responses.</a:t>
            </a:r>
          </a:p>
          <a:p>
            <a:r>
              <a:rPr lang="en-US" dirty="0"/>
              <a:t>Students need opportunities to engage with and make sense of phenomena.</a:t>
            </a:r>
          </a:p>
          <a:p>
            <a:r>
              <a:rPr lang="en-US" dirty="0"/>
              <a:t>To support students’ success, you can scaffold tasks, breaking them into steps.</a:t>
            </a:r>
          </a:p>
          <a:p>
            <a:r>
              <a:rPr lang="en-US" dirty="0"/>
              <a:t>Supervisors can use this deck to provide PD to your teachers.</a:t>
            </a:r>
          </a:p>
          <a:p>
            <a:r>
              <a:rPr lang="en-US" dirty="0"/>
              <a:t>Teachers can share in PLCs the ways to write a test set, try them in classrooms, and reflect on what worked and didn’t</a:t>
            </a:r>
          </a:p>
          <a:p>
            <a:endParaRPr lang="en-US" dirty="0"/>
          </a:p>
        </p:txBody>
      </p:sp>
    </p:spTree>
    <p:extLst>
      <p:ext uri="{BB962C8B-B14F-4D97-AF65-F5344CB8AC3E}">
        <p14:creationId xmlns:p14="http://schemas.microsoft.com/office/powerpoint/2010/main" val="172806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1 Line Header">
    <p:spTree>
      <p:nvGrpSpPr>
        <p:cNvPr id="1" name=""/>
        <p:cNvGrpSpPr/>
        <p:nvPr/>
      </p:nvGrpSpPr>
      <p:grpSpPr>
        <a:xfrm>
          <a:off x="0" y="0"/>
          <a:ext cx="0" cy="0"/>
          <a:chOff x="0" y="0"/>
          <a:chExt cx="0" cy="0"/>
        </a:xfrm>
      </p:grpSpPr>
      <p:sp>
        <p:nvSpPr>
          <p:cNvPr id="4" name="Text Placeholder 2"/>
          <p:cNvSpPr>
            <a:spLocks noGrp="1"/>
          </p:cNvSpPr>
          <p:nvPr>
            <p:ph type="body" sz="quarter" idx="10" hasCustomPrompt="1"/>
          </p:nvPr>
        </p:nvSpPr>
        <p:spPr>
          <a:xfrm>
            <a:off x="523240" y="340360"/>
            <a:ext cx="7442200" cy="660400"/>
          </a:xfrm>
          <a:prstGeom prst="rect">
            <a:avLst/>
          </a:prstGeom>
        </p:spPr>
        <p:txBody>
          <a:bodyPr vert="horz"/>
          <a:lstStyle>
            <a:lvl1pPr marL="0" indent="0">
              <a:buNone/>
              <a:defRPr b="1" baseline="0">
                <a:solidFill>
                  <a:schemeClr val="tx1">
                    <a:lumMod val="65000"/>
                    <a:lumOff val="35000"/>
                  </a:schemeClr>
                </a:solidFill>
                <a:latin typeface="Helvetica"/>
                <a:cs typeface="Helvetica"/>
              </a:defRPr>
            </a:lvl1pPr>
          </a:lstStyle>
          <a:p>
            <a:pPr lvl="0"/>
            <a:r>
              <a:rPr lang="en-US" dirty="0"/>
              <a:t>Type Header Text Here</a:t>
            </a:r>
          </a:p>
        </p:txBody>
      </p:sp>
    </p:spTree>
    <p:extLst>
      <p:ext uri="{BB962C8B-B14F-4D97-AF65-F5344CB8AC3E}">
        <p14:creationId xmlns:p14="http://schemas.microsoft.com/office/powerpoint/2010/main" val="1502781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ragraph text">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873760" y="1300163"/>
            <a:ext cx="7101840" cy="4125912"/>
          </a:xfrm>
          <a:prstGeom prst="rect">
            <a:avLst/>
          </a:prstGeom>
        </p:spPr>
        <p:txBody>
          <a:bodyPr vert="horz"/>
          <a:lstStyle>
            <a:lvl1pPr marL="0" indent="0">
              <a:buNone/>
              <a:defRPr sz="1800" baseline="0">
                <a:solidFill>
                  <a:srgbClr val="595959"/>
                </a:solidFill>
                <a:latin typeface="Helvetica"/>
                <a:cs typeface="Helvetica"/>
              </a:defRPr>
            </a:lvl1pPr>
          </a:lstStyle>
          <a:p>
            <a:pPr lvl="0"/>
            <a:r>
              <a:rPr lang="en-US" dirty="0"/>
              <a:t>Sample paragraph text.</a:t>
            </a:r>
          </a:p>
        </p:txBody>
      </p:sp>
      <p:sp>
        <p:nvSpPr>
          <p:cNvPr id="9" name="Text Placeholder 2"/>
          <p:cNvSpPr>
            <a:spLocks noGrp="1"/>
          </p:cNvSpPr>
          <p:nvPr>
            <p:ph type="body" sz="quarter" idx="10" hasCustomPrompt="1"/>
          </p:nvPr>
        </p:nvSpPr>
        <p:spPr>
          <a:xfrm>
            <a:off x="523240" y="340360"/>
            <a:ext cx="7442200" cy="660400"/>
          </a:xfrm>
          <a:prstGeom prst="rect">
            <a:avLst/>
          </a:prstGeom>
        </p:spPr>
        <p:txBody>
          <a:bodyPr vert="horz"/>
          <a:lstStyle>
            <a:lvl1pPr marL="0" indent="0">
              <a:buNone/>
              <a:defRPr b="1" baseline="0">
                <a:solidFill>
                  <a:schemeClr val="tx1">
                    <a:lumMod val="65000"/>
                    <a:lumOff val="35000"/>
                  </a:schemeClr>
                </a:solidFill>
                <a:latin typeface="Helvetica"/>
                <a:cs typeface="Helvetica"/>
              </a:defRPr>
            </a:lvl1pPr>
          </a:lstStyle>
          <a:p>
            <a:pPr lvl="0"/>
            <a:r>
              <a:rPr lang="en-US" dirty="0"/>
              <a:t>Type Header Text Here</a:t>
            </a:r>
          </a:p>
        </p:txBody>
      </p:sp>
    </p:spTree>
    <p:extLst>
      <p:ext uri="{BB962C8B-B14F-4D97-AF65-F5344CB8AC3E}">
        <p14:creationId xmlns:p14="http://schemas.microsoft.com/office/powerpoint/2010/main" val="1691896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 RHS bullets">
    <p:spTree>
      <p:nvGrpSpPr>
        <p:cNvPr id="1" name=""/>
        <p:cNvGrpSpPr/>
        <p:nvPr/>
      </p:nvGrpSpPr>
      <p:grpSpPr>
        <a:xfrm>
          <a:off x="0" y="0"/>
          <a:ext cx="0" cy="0"/>
          <a:chOff x="0" y="0"/>
          <a:chExt cx="0" cy="0"/>
        </a:xfrm>
      </p:grpSpPr>
      <p:sp>
        <p:nvSpPr>
          <p:cNvPr id="3" name="Rectangle 2"/>
          <p:cNvSpPr/>
          <p:nvPr userDrawn="1"/>
        </p:nvSpPr>
        <p:spPr>
          <a:xfrm>
            <a:off x="579120" y="1361440"/>
            <a:ext cx="2966720" cy="4216400"/>
          </a:xfrm>
          <a:prstGeom prst="rect">
            <a:avLst/>
          </a:prstGeom>
          <a:solidFill>
            <a:schemeClr val="bg1"/>
          </a:solidFill>
          <a:ln w="38100" cmpd="sng">
            <a:noFill/>
          </a:ln>
          <a:effectLst>
            <a:outerShdw blurRad="63500" dist="38100" dir="2700000" algn="tl"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 Placeholder 4"/>
          <p:cNvSpPr>
            <a:spLocks noGrp="1"/>
          </p:cNvSpPr>
          <p:nvPr>
            <p:ph type="body" sz="quarter" idx="10" hasCustomPrompt="1"/>
          </p:nvPr>
        </p:nvSpPr>
        <p:spPr>
          <a:xfrm>
            <a:off x="3881438" y="1362075"/>
            <a:ext cx="4764087" cy="4216400"/>
          </a:xfrm>
          <a:prstGeom prst="rect">
            <a:avLst/>
          </a:prstGeom>
        </p:spPr>
        <p:txBody>
          <a:bodyPr vert="horz"/>
          <a:lstStyle>
            <a:lvl1pPr marL="342900" marR="0" indent="-342900" algn="l" defTabSz="457200" rtl="0" eaLnBrk="1" fontAlgn="auto" latinLnBrk="0" hangingPunct="1">
              <a:lnSpc>
                <a:spcPct val="100000"/>
              </a:lnSpc>
              <a:spcBef>
                <a:spcPct val="20000"/>
              </a:spcBef>
              <a:spcAft>
                <a:spcPts val="0"/>
              </a:spcAft>
              <a:buClr>
                <a:srgbClr val="90C56A"/>
              </a:buClr>
              <a:buSzTx/>
              <a:buFont typeface="Wingdings" charset="2"/>
              <a:buChar char="§"/>
              <a:tabLst/>
              <a:defRPr sz="2400" b="1" baseline="0">
                <a:solidFill>
                  <a:srgbClr val="595959"/>
                </a:solidFill>
                <a:latin typeface="Helvetica"/>
                <a:cs typeface="Helvetica"/>
              </a:defRPr>
            </a:lvl1pPr>
            <a:lvl2pPr>
              <a:defRPr b="1">
                <a:solidFill>
                  <a:srgbClr val="595959"/>
                </a:solidFill>
                <a:latin typeface="Helvetica"/>
                <a:cs typeface="Helvetica"/>
              </a:defRPr>
            </a:lvl2pPr>
            <a:lvl3pPr marL="1143000" indent="-228600">
              <a:buClr>
                <a:srgbClr val="90C56A"/>
              </a:buClr>
              <a:buSzPct val="100000"/>
              <a:buFont typeface="Wingdings" charset="2"/>
              <a:buChar char="§"/>
              <a:defRPr sz="1800" b="1">
                <a:solidFill>
                  <a:srgbClr val="595959"/>
                </a:solidFill>
                <a:latin typeface="Helvetica"/>
                <a:cs typeface="Helvetica"/>
              </a:defRPr>
            </a:lvl3pPr>
            <a:lvl4pPr marL="1600200" indent="-228600">
              <a:buClr>
                <a:srgbClr val="90C56A"/>
              </a:buClr>
              <a:buFont typeface="Wingdings" charset="2"/>
              <a:buChar char="§"/>
              <a:defRPr sz="1600" b="1">
                <a:solidFill>
                  <a:srgbClr val="595959"/>
                </a:solidFill>
                <a:latin typeface="Helvetica"/>
                <a:cs typeface="Helvetica"/>
              </a:defRPr>
            </a:lvl4pPr>
            <a:lvl5pPr>
              <a:defRPr b="1">
                <a:solidFill>
                  <a:srgbClr val="595959"/>
                </a:solidFill>
                <a:latin typeface="Helvetica"/>
                <a:cs typeface="Helvetica"/>
              </a:defRPr>
            </a:lvl5pPr>
          </a:lstStyle>
          <a:p>
            <a:pPr lvl="0"/>
            <a:r>
              <a:rPr lang="en-US" dirty="0"/>
              <a:t>Click to add bullet</a:t>
            </a:r>
          </a:p>
          <a:p>
            <a:pPr marL="342900" marR="0" lvl="0" indent="-342900" algn="l" defTabSz="457200" rtl="0" eaLnBrk="1" fontAlgn="auto" latinLnBrk="0" hangingPunct="1">
              <a:lnSpc>
                <a:spcPct val="100000"/>
              </a:lnSpc>
              <a:spcBef>
                <a:spcPct val="20000"/>
              </a:spcBef>
              <a:spcAft>
                <a:spcPts val="0"/>
              </a:spcAft>
              <a:buClr>
                <a:srgbClr val="90C56A"/>
              </a:buClr>
              <a:buSzTx/>
              <a:buFont typeface="Wingdings" charset="2"/>
              <a:buChar char="§"/>
              <a:tabLst/>
              <a:defRPr/>
            </a:pPr>
            <a:r>
              <a:rPr lang="en-US" dirty="0"/>
              <a:t>Click to add bullet</a:t>
            </a:r>
          </a:p>
          <a:p>
            <a:pPr lvl="0"/>
            <a:r>
              <a:rPr lang="en-US" dirty="0"/>
              <a:t>Click to add bullet</a:t>
            </a:r>
          </a:p>
          <a:p>
            <a:pPr lvl="2"/>
            <a:r>
              <a:rPr lang="en-US" dirty="0"/>
              <a:t>Third level bullet</a:t>
            </a:r>
          </a:p>
          <a:p>
            <a:pPr lvl="3"/>
            <a:r>
              <a:rPr lang="en-US" dirty="0"/>
              <a:t>Fourth level bullet</a:t>
            </a:r>
          </a:p>
        </p:txBody>
      </p:sp>
      <p:sp>
        <p:nvSpPr>
          <p:cNvPr id="7" name="Text Placeholder 2"/>
          <p:cNvSpPr>
            <a:spLocks noGrp="1"/>
          </p:cNvSpPr>
          <p:nvPr>
            <p:ph type="body" sz="quarter" idx="11" hasCustomPrompt="1"/>
          </p:nvPr>
        </p:nvSpPr>
        <p:spPr>
          <a:xfrm>
            <a:off x="523240" y="340360"/>
            <a:ext cx="7442200" cy="660400"/>
          </a:xfrm>
          <a:prstGeom prst="rect">
            <a:avLst/>
          </a:prstGeom>
        </p:spPr>
        <p:txBody>
          <a:bodyPr vert="horz"/>
          <a:lstStyle>
            <a:lvl1pPr marL="0" indent="0">
              <a:buNone/>
              <a:defRPr b="1" baseline="0">
                <a:solidFill>
                  <a:schemeClr val="tx1">
                    <a:lumMod val="65000"/>
                    <a:lumOff val="35000"/>
                  </a:schemeClr>
                </a:solidFill>
                <a:latin typeface="Helvetica"/>
                <a:cs typeface="Helvetica"/>
              </a:defRPr>
            </a:lvl1pPr>
          </a:lstStyle>
          <a:p>
            <a:pPr lvl="0"/>
            <a:r>
              <a:rPr lang="en-US" dirty="0"/>
              <a:t>Type Header Text Here</a:t>
            </a:r>
          </a:p>
        </p:txBody>
      </p:sp>
    </p:spTree>
    <p:extLst>
      <p:ext uri="{BB962C8B-B14F-4D97-AF65-F5344CB8AC3E}">
        <p14:creationId xmlns:p14="http://schemas.microsoft.com/office/powerpoint/2010/main" val="215117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 Line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71256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Header">
    <p:spTree>
      <p:nvGrpSpPr>
        <p:cNvPr id="1" name=""/>
        <p:cNvGrpSpPr/>
        <p:nvPr/>
      </p:nvGrpSpPr>
      <p:grpSpPr>
        <a:xfrm>
          <a:off x="0" y="0"/>
          <a:ext cx="0" cy="0"/>
          <a:chOff x="0" y="0"/>
          <a:chExt cx="0" cy="0"/>
        </a:xfrm>
      </p:grpSpPr>
      <p:sp>
        <p:nvSpPr>
          <p:cNvPr id="11" name="Text Placeholder 9"/>
          <p:cNvSpPr>
            <a:spLocks noGrp="1"/>
          </p:cNvSpPr>
          <p:nvPr>
            <p:ph type="body" sz="quarter" idx="10" hasCustomPrompt="1"/>
          </p:nvPr>
        </p:nvSpPr>
        <p:spPr>
          <a:xfrm>
            <a:off x="523240" y="335598"/>
            <a:ext cx="6650038" cy="1121728"/>
          </a:xfrm>
          <a:prstGeom prst="rect">
            <a:avLst/>
          </a:prstGeom>
        </p:spPr>
        <p:txBody>
          <a:bodyPr vert="horz"/>
          <a:lstStyle>
            <a:lvl1pPr marL="0" indent="0">
              <a:lnSpc>
                <a:spcPct val="100000"/>
              </a:lnSpc>
              <a:buNone/>
              <a:defRPr b="1">
                <a:solidFill>
                  <a:srgbClr val="595959"/>
                </a:solidFill>
                <a:latin typeface="Helvetica"/>
                <a:cs typeface="Helvetica"/>
              </a:defRPr>
            </a:lvl1pPr>
          </a:lstStyle>
          <a:p>
            <a:r>
              <a:rPr lang="en-US" dirty="0"/>
              <a:t>Type Header Text Here</a:t>
            </a:r>
          </a:p>
          <a:p>
            <a:r>
              <a:rPr lang="en-US" dirty="0"/>
              <a:t>Second line here</a:t>
            </a:r>
          </a:p>
        </p:txBody>
      </p:sp>
    </p:spTree>
    <p:extLst>
      <p:ext uri="{BB962C8B-B14F-4D97-AF65-F5344CB8AC3E}">
        <p14:creationId xmlns:p14="http://schemas.microsoft.com/office/powerpoint/2010/main" val="3790270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Line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87999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6.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ackground.jpg"/>
          <p:cNvPicPr>
            <a:picLocks noChangeAspect="1"/>
          </p:cNvPicPr>
          <p:nvPr userDrawn="1"/>
        </p:nvPicPr>
        <p:blipFill>
          <a:blip r:embed="rId6" cstate="email">
            <a:alphaModFix amt="44000"/>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8" name="Picture 7" descr="logoBar_02.png"/>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840" y="5893123"/>
            <a:ext cx="9144000" cy="880872"/>
          </a:xfrm>
          <a:prstGeom prst="rect">
            <a:avLst/>
          </a:prstGeom>
        </p:spPr>
      </p:pic>
      <p:cxnSp>
        <p:nvCxnSpPr>
          <p:cNvPr id="9" name="Straight Connector 8"/>
          <p:cNvCxnSpPr/>
          <p:nvPr userDrawn="1"/>
        </p:nvCxnSpPr>
        <p:spPr>
          <a:xfrm>
            <a:off x="533098" y="1029794"/>
            <a:ext cx="8176780" cy="0"/>
          </a:xfrm>
          <a:prstGeom prst="line">
            <a:avLst/>
          </a:prstGeom>
          <a:ln w="12700" cmpd="sng">
            <a:solidFill>
              <a:srgbClr val="90C56A"/>
            </a:solidFill>
          </a:ln>
          <a:effectLst/>
        </p:spPr>
        <p:style>
          <a:lnRef idx="2">
            <a:schemeClr val="accent1"/>
          </a:lnRef>
          <a:fillRef idx="0">
            <a:schemeClr val="accent1"/>
          </a:fillRef>
          <a:effectRef idx="1">
            <a:schemeClr val="accent1"/>
          </a:effectRef>
          <a:fontRef idx="minor">
            <a:schemeClr val="tx1"/>
          </a:fontRef>
        </p:style>
      </p:cxnSp>
      <p:sp>
        <p:nvSpPr>
          <p:cNvPr id="10" name="Text Placeholder 7"/>
          <p:cNvSpPr txBox="1">
            <a:spLocks/>
          </p:cNvSpPr>
          <p:nvPr userDrawn="1"/>
        </p:nvSpPr>
        <p:spPr>
          <a:xfrm>
            <a:off x="8166100" y="6184900"/>
            <a:ext cx="850900" cy="342900"/>
          </a:xfrm>
          <a:prstGeom prst="rect">
            <a:avLst/>
          </a:prstGeom>
        </p:spPr>
        <p:txBody>
          <a:bodyPr vert="horz"/>
          <a:lstStyle>
            <a:lvl1pPr marL="0" indent="0" algn="l" defTabSz="457200" rtl="0" eaLnBrk="1" latinLnBrk="0" hangingPunct="1">
              <a:spcBef>
                <a:spcPct val="20000"/>
              </a:spcBef>
              <a:buFont typeface="Arial"/>
              <a:buNone/>
              <a:defRPr sz="1400" kern="1200">
                <a:solidFill>
                  <a:srgbClr val="595959"/>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300" dirty="0"/>
          </a:p>
        </p:txBody>
      </p:sp>
    </p:spTree>
    <p:extLst>
      <p:ext uri="{BB962C8B-B14F-4D97-AF65-F5344CB8AC3E}">
        <p14:creationId xmlns:p14="http://schemas.microsoft.com/office/powerpoint/2010/main" val="46262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6" r:id="rId4"/>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background.jpg"/>
          <p:cNvPicPr>
            <a:picLocks noChangeAspect="1"/>
          </p:cNvPicPr>
          <p:nvPr userDrawn="1"/>
        </p:nvPicPr>
        <p:blipFill>
          <a:blip r:embed="rId3" cstate="email">
            <a:alphaModFix amt="44000"/>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8" name="Picture 7" descr="logoBar_02.png"/>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840" y="5893123"/>
            <a:ext cx="9144000" cy="880872"/>
          </a:xfrm>
          <a:prstGeom prst="rect">
            <a:avLst/>
          </a:prstGeom>
        </p:spPr>
      </p:pic>
      <p:cxnSp>
        <p:nvCxnSpPr>
          <p:cNvPr id="9" name="Straight Connector 8"/>
          <p:cNvCxnSpPr/>
          <p:nvPr userDrawn="1"/>
        </p:nvCxnSpPr>
        <p:spPr>
          <a:xfrm>
            <a:off x="533098" y="1524000"/>
            <a:ext cx="8176780" cy="0"/>
          </a:xfrm>
          <a:prstGeom prst="line">
            <a:avLst/>
          </a:prstGeom>
          <a:ln w="12700" cmpd="sng">
            <a:solidFill>
              <a:srgbClr val="90C56A"/>
            </a:solidFill>
          </a:ln>
          <a:effectLst/>
        </p:spPr>
        <p:style>
          <a:lnRef idx="2">
            <a:schemeClr val="accent1"/>
          </a:lnRef>
          <a:fillRef idx="0">
            <a:schemeClr val="accent1"/>
          </a:fillRef>
          <a:effectRef idx="1">
            <a:schemeClr val="accent1"/>
          </a:effectRef>
          <a:fontRef idx="minor">
            <a:schemeClr val="tx1"/>
          </a:fontRef>
        </p:style>
      </p:cxnSp>
      <p:sp>
        <p:nvSpPr>
          <p:cNvPr id="10" name="Text Placeholder 7"/>
          <p:cNvSpPr txBox="1">
            <a:spLocks/>
          </p:cNvSpPr>
          <p:nvPr userDrawn="1"/>
        </p:nvSpPr>
        <p:spPr>
          <a:xfrm>
            <a:off x="8166100" y="6184900"/>
            <a:ext cx="850900" cy="342900"/>
          </a:xfrm>
          <a:prstGeom prst="rect">
            <a:avLst/>
          </a:prstGeom>
        </p:spPr>
        <p:txBody>
          <a:bodyPr vert="horz"/>
          <a:lstStyle>
            <a:lvl1pPr marL="0" indent="0" algn="l" defTabSz="457200" rtl="0" eaLnBrk="1" latinLnBrk="0" hangingPunct="1">
              <a:spcBef>
                <a:spcPct val="20000"/>
              </a:spcBef>
              <a:buFont typeface="Arial"/>
              <a:buNone/>
              <a:defRPr sz="1400" kern="1200">
                <a:solidFill>
                  <a:srgbClr val="595959"/>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300" dirty="0"/>
          </a:p>
        </p:txBody>
      </p:sp>
    </p:spTree>
    <p:extLst>
      <p:ext uri="{BB962C8B-B14F-4D97-AF65-F5344CB8AC3E}">
        <p14:creationId xmlns:p14="http://schemas.microsoft.com/office/powerpoint/2010/main" val="2973268782"/>
      </p:ext>
    </p:extLst>
  </p:cSld>
  <p:clrMap bg1="lt1" tx1="dk1" bg2="lt2" tx2="dk2" accent1="accent1" accent2="accent2" accent3="accent3" accent4="accent4" accent5="accent5" accent6="accent6" hlink="hlink" folHlink="folHlink"/>
  <p:sldLayoutIdLst>
    <p:sldLayoutId id="2147483652" r:id="rId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endSlideBackground.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5" name="Picture 4" descr="endSlideLogo_02.png"/>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2801620"/>
            <a:ext cx="9144000" cy="4023360"/>
          </a:xfrm>
          <a:prstGeom prst="rect">
            <a:avLst/>
          </a:prstGeom>
        </p:spPr>
      </p:pic>
    </p:spTree>
    <p:extLst>
      <p:ext uri="{BB962C8B-B14F-4D97-AF65-F5344CB8AC3E}">
        <p14:creationId xmlns:p14="http://schemas.microsoft.com/office/powerpoint/2010/main" val="2237371548"/>
      </p:ext>
    </p:extLst>
  </p:cSld>
  <p:clrMap bg1="lt1" tx1="dk1" bg2="lt2" tx2="dk2" accent1="accent1" accent2="accent2" accent3="accent3" accent4="accent4" accent5="accent5" accent6="accent6" hlink="hlink" folHlink="folHlink"/>
  <p:sldLayoutIdLst>
    <p:sldLayoutId id="2147483655" r:id="rId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mailto:contact.person@csai-online.org"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ground.jpg"/>
          <p:cNvPicPr>
            <a:picLocks noChangeAspect="1"/>
          </p:cNvPicPr>
          <p:nvPr/>
        </p:nvPicPr>
        <p:blipFill>
          <a:blip r:embed="rId3" cstate="email">
            <a:alphaModFix/>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1" name="Picture 10" descr="titleSlide.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1151"/>
            <a:ext cx="9144000" cy="6858000"/>
          </a:xfrm>
          <a:prstGeom prst="rect">
            <a:avLst/>
          </a:prstGeom>
        </p:spPr>
      </p:pic>
      <p:sp>
        <p:nvSpPr>
          <p:cNvPr id="6" name="TextBox 5"/>
          <p:cNvSpPr txBox="1"/>
          <p:nvPr/>
        </p:nvSpPr>
        <p:spPr>
          <a:xfrm>
            <a:off x="571500" y="667470"/>
            <a:ext cx="7721600" cy="2831544"/>
          </a:xfrm>
          <a:prstGeom prst="rect">
            <a:avLst/>
          </a:prstGeom>
          <a:noFill/>
          <a:effectLst>
            <a:outerShdw blurRad="38100" dist="25400" dir="2700000" algn="tl" rotWithShape="0">
              <a:srgbClr val="000000">
                <a:alpha val="15000"/>
              </a:srgbClr>
            </a:outerShdw>
          </a:effectLst>
        </p:spPr>
        <p:txBody>
          <a:bodyPr wrap="square" rtlCol="0">
            <a:spAutoFit/>
          </a:bodyPr>
          <a:lstStyle/>
          <a:p>
            <a:pPr algn="ctr">
              <a:defRPr/>
            </a:pPr>
            <a:r>
              <a:rPr lang="en-US" altLang="zh-CN" sz="4000" b="1" dirty="0">
                <a:solidFill>
                  <a:srgbClr val="000000"/>
                </a:solidFill>
                <a:latin typeface="Calibri" panose="020F0502020204030204" pitchFamily="34" charset="0"/>
                <a:cs typeface="Arial" panose="020B0604020202020204" pitchFamily="34" charset="0"/>
              </a:rPr>
              <a:t>Engineer Your Own Multi-Dimensional Science Assessments</a:t>
            </a:r>
          </a:p>
          <a:p>
            <a:pPr algn="ctr">
              <a:defRPr/>
            </a:pPr>
            <a:endParaRPr lang="en-US" altLang="zh-CN" sz="4400" dirty="0">
              <a:solidFill>
                <a:srgbClr val="000000"/>
              </a:solidFill>
              <a:latin typeface="Calibri" panose="020F0502020204030204" pitchFamily="34" charset="0"/>
              <a:cs typeface="Arial" panose="020B0604020202020204" pitchFamily="34" charset="0"/>
            </a:endParaRPr>
          </a:p>
          <a:p>
            <a:pPr algn="ctr">
              <a:defRPr/>
            </a:pPr>
            <a:endParaRPr lang="en-US" altLang="zh-CN" sz="5400" dirty="0">
              <a:solidFill>
                <a:srgbClr val="000000"/>
              </a:solidFill>
              <a:latin typeface="Calibri" panose="020F0502020204030204" pitchFamily="34" charset="0"/>
              <a:cs typeface="Arial" panose="020B0604020202020204" pitchFamily="34" charset="0"/>
            </a:endParaRPr>
          </a:p>
        </p:txBody>
      </p:sp>
      <p:sp>
        <p:nvSpPr>
          <p:cNvPr id="10" name="TextBox 9"/>
          <p:cNvSpPr txBox="1"/>
          <p:nvPr/>
        </p:nvSpPr>
        <p:spPr>
          <a:xfrm>
            <a:off x="442452" y="3001820"/>
            <a:ext cx="7787148" cy="487249"/>
          </a:xfrm>
          <a:prstGeom prst="rect">
            <a:avLst/>
          </a:prstGeom>
          <a:noFill/>
          <a:effectLst>
            <a:outerShdw blurRad="38100" dist="25400" dir="2700000" algn="tl" rotWithShape="0">
              <a:srgbClr val="000000">
                <a:alpha val="15000"/>
              </a:srgbClr>
            </a:outerShdw>
          </a:effectLst>
        </p:spPr>
        <p:txBody>
          <a:bodyPr wrap="square" rtlCol="0">
            <a:spAutoFit/>
          </a:bodyPr>
          <a:lstStyle/>
          <a:p>
            <a:pPr algn="ctr">
              <a:lnSpc>
                <a:spcPct val="130000"/>
              </a:lnSpc>
            </a:pPr>
            <a:r>
              <a:rPr lang="en-US" sz="2200" dirty="0">
                <a:solidFill>
                  <a:srgbClr val="595959"/>
                </a:solidFill>
                <a:latin typeface="Helvetica"/>
                <a:cs typeface="Helvetica"/>
              </a:rPr>
              <a:t>Matt </a:t>
            </a:r>
            <a:r>
              <a:rPr lang="en-US" sz="2200" dirty="0" err="1">
                <a:solidFill>
                  <a:srgbClr val="595959"/>
                </a:solidFill>
                <a:latin typeface="Helvetica"/>
                <a:cs typeface="Helvetica"/>
              </a:rPr>
              <a:t>Silberglitt</a:t>
            </a:r>
            <a:r>
              <a:rPr lang="en-US" sz="2200" dirty="0">
                <a:solidFill>
                  <a:srgbClr val="595959"/>
                </a:solidFill>
                <a:latin typeface="Helvetica"/>
                <a:cs typeface="Helvetica"/>
              </a:rPr>
              <a:t>, </a:t>
            </a:r>
            <a:r>
              <a:rPr lang="en-US" sz="2200" dirty="0" err="1">
                <a:solidFill>
                  <a:srgbClr val="595959"/>
                </a:solidFill>
                <a:latin typeface="Helvetica"/>
                <a:cs typeface="Helvetica"/>
              </a:rPr>
              <a:t>WestEd</a:t>
            </a:r>
            <a:endParaRPr lang="en-US" sz="2200" dirty="0">
              <a:solidFill>
                <a:srgbClr val="595959"/>
              </a:solidFill>
              <a:latin typeface="Helvetica"/>
              <a:cs typeface="Helvetica"/>
            </a:endParaRPr>
          </a:p>
        </p:txBody>
      </p:sp>
    </p:spTree>
    <p:extLst>
      <p:ext uri="{BB962C8B-B14F-4D97-AF65-F5344CB8AC3E}">
        <p14:creationId xmlns:p14="http://schemas.microsoft.com/office/powerpoint/2010/main" val="681037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p:cNvSpPr txBox="1">
            <a:spLocks/>
          </p:cNvSpPr>
          <p:nvPr/>
        </p:nvSpPr>
        <p:spPr>
          <a:xfrm>
            <a:off x="1359244" y="1323665"/>
            <a:ext cx="7337082" cy="1877735"/>
          </a:xfrm>
          <a:prstGeom prst="rect">
            <a:avLst/>
          </a:prstGeom>
        </p:spPr>
        <p:txBody>
          <a:bodyPr vert="horz"/>
          <a:lstStyle>
            <a:lvl1pPr marL="0" indent="0" algn="l" defTabSz="457200" rtl="0" eaLnBrk="1" latinLnBrk="0" hangingPunct="1">
              <a:spcBef>
                <a:spcPct val="20000"/>
              </a:spcBef>
              <a:buFont typeface="Arial"/>
              <a:buNone/>
              <a:defRPr sz="3200" b="1" kern="1200">
                <a:solidFill>
                  <a:schemeClr val="tx1">
                    <a:lumMod val="65000"/>
                    <a:lumOff val="35000"/>
                  </a:schemeClr>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lnSpc>
                <a:spcPct val="90000"/>
              </a:lnSpc>
            </a:pPr>
            <a:r>
              <a:rPr lang="en-US" sz="2400" dirty="0"/>
              <a:t>For more information please contact:</a:t>
            </a:r>
          </a:p>
          <a:p>
            <a:pPr algn="r">
              <a:lnSpc>
                <a:spcPct val="150000"/>
              </a:lnSpc>
            </a:pPr>
            <a:r>
              <a:rPr lang="en-US" sz="2400" b="0" dirty="0"/>
              <a:t>Presenter Matt </a:t>
            </a:r>
            <a:r>
              <a:rPr lang="en-US" sz="2400" b="0" dirty="0" err="1"/>
              <a:t>Silberglitt</a:t>
            </a:r>
            <a:endParaRPr lang="en-US" sz="2400" b="0" dirty="0"/>
          </a:p>
          <a:p>
            <a:pPr algn="r">
              <a:lnSpc>
                <a:spcPct val="80000"/>
              </a:lnSpc>
            </a:pPr>
            <a:r>
              <a:rPr lang="en-US" sz="2400" b="0" dirty="0">
                <a:hlinkClick r:id="rId3"/>
              </a:rPr>
              <a:t>msilber@wested.org</a:t>
            </a:r>
            <a:endParaRPr lang="en-US" sz="2400" b="0" dirty="0"/>
          </a:p>
          <a:p>
            <a:pPr algn="r"/>
            <a:r>
              <a:rPr lang="en-US" sz="2400" dirty="0">
                <a:solidFill>
                  <a:srgbClr val="60B94F"/>
                </a:solidFill>
              </a:rPr>
              <a:t>www.csai-online.org</a:t>
            </a:r>
          </a:p>
        </p:txBody>
      </p:sp>
      <p:sp>
        <p:nvSpPr>
          <p:cNvPr id="2" name="TextBox 1">
            <a:extLst>
              <a:ext uri="{FF2B5EF4-FFF2-40B4-BE49-F238E27FC236}">
                <a16:creationId xmlns:a16="http://schemas.microsoft.com/office/drawing/2014/main" id="{F4523406-9D76-134D-8A42-022DDEFDEFD4}"/>
              </a:ext>
            </a:extLst>
          </p:cNvPr>
          <p:cNvSpPr txBox="1"/>
          <p:nvPr/>
        </p:nvSpPr>
        <p:spPr>
          <a:xfrm>
            <a:off x="572878" y="5023847"/>
            <a:ext cx="8123448" cy="830997"/>
          </a:xfrm>
          <a:prstGeom prst="rect">
            <a:avLst/>
          </a:prstGeom>
          <a:noFill/>
        </p:spPr>
        <p:txBody>
          <a:bodyPr wrap="square" rtlCol="0" anchor="b">
            <a:spAutoFit/>
          </a:bodyPr>
          <a:lstStyle/>
          <a:p>
            <a:pPr algn="just"/>
            <a:r>
              <a:rPr lang="en-US" sz="800" b="1" dirty="0">
                <a:latin typeface="Helvetica" pitchFamily="2" charset="0"/>
              </a:rPr>
              <a:t>This document is produced by the The Center on Standards and Assessment Implementation (CSAI). CSAI, a collaboration between WestEd and CRESST, provides state education agencies (SEAs) and Regional Comprehensive Centers (RCCs) with research support, technical assistance, tools, and other resources to help inform decisions about standards, assessment, and accountability. Visit www.csai-online.org for more information.</a:t>
            </a:r>
          </a:p>
          <a:p>
            <a:pPr algn="just"/>
            <a:endParaRPr lang="en-US" sz="800" dirty="0">
              <a:latin typeface="Helvetica" pitchFamily="2" charset="0"/>
            </a:endParaRPr>
          </a:p>
          <a:p>
            <a:pPr algn="just"/>
            <a:r>
              <a:rPr lang="en-US" sz="800" i="1" dirty="0">
                <a:latin typeface="Helvetica" pitchFamily="2" charset="0"/>
              </a:rPr>
              <a:t>This document was produced under prime award #S283B050022A between the U.S. Department of Education and </a:t>
            </a:r>
            <a:r>
              <a:rPr lang="en-US" sz="800" i="1" dirty="0" err="1">
                <a:latin typeface="Helvetica" pitchFamily="2" charset="0"/>
              </a:rPr>
              <a:t>WestEd</a:t>
            </a:r>
            <a:r>
              <a:rPr lang="en-US" sz="800" i="1" dirty="0">
                <a:latin typeface="Helvetica" pitchFamily="2" charset="0"/>
              </a:rPr>
              <a:t>. The findings and opinions expressed herein are those of the author(s) and do not reflect the positions or policies of the U.S. Department of Education.</a:t>
            </a:r>
            <a:endParaRPr lang="en-US" sz="800" dirty="0">
              <a:latin typeface="Helvetica" pitchFamily="2" charset="0"/>
            </a:endParaRPr>
          </a:p>
        </p:txBody>
      </p:sp>
      <p:sp>
        <p:nvSpPr>
          <p:cNvPr id="6" name="Text Placeholder 6">
            <a:extLst>
              <a:ext uri="{FF2B5EF4-FFF2-40B4-BE49-F238E27FC236}">
                <a16:creationId xmlns:a16="http://schemas.microsoft.com/office/drawing/2014/main" id="{1D78C518-FF4A-4736-A5D9-3A31A43D2BA9}"/>
              </a:ext>
            </a:extLst>
          </p:cNvPr>
          <p:cNvSpPr txBox="1">
            <a:spLocks/>
          </p:cNvSpPr>
          <p:nvPr/>
        </p:nvSpPr>
        <p:spPr>
          <a:xfrm>
            <a:off x="245328" y="446048"/>
            <a:ext cx="8450998" cy="2348269"/>
          </a:xfrm>
          <a:prstGeom prst="rect">
            <a:avLst/>
          </a:prstGeom>
        </p:spPr>
        <p:txBody>
          <a:bodyPr vert="horz"/>
          <a:lstStyle>
            <a:lvl1pPr marL="0" indent="0" algn="l" defTabSz="457200" rtl="0" eaLnBrk="1" latinLnBrk="0" hangingPunct="1">
              <a:spcBef>
                <a:spcPct val="20000"/>
              </a:spcBef>
              <a:buFont typeface="Arial"/>
              <a:buNone/>
              <a:defRPr sz="3200" b="1" kern="1200">
                <a:solidFill>
                  <a:schemeClr val="tx1">
                    <a:lumMod val="65000"/>
                    <a:lumOff val="35000"/>
                  </a:schemeClr>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lnSpc>
                <a:spcPct val="90000"/>
              </a:lnSpc>
            </a:pPr>
            <a:r>
              <a:rPr lang="en-US" sz="2800" dirty="0"/>
              <a:t>Thank you!</a:t>
            </a:r>
          </a:p>
        </p:txBody>
      </p:sp>
    </p:spTree>
    <p:extLst>
      <p:ext uri="{BB962C8B-B14F-4D97-AF65-F5344CB8AC3E}">
        <p14:creationId xmlns:p14="http://schemas.microsoft.com/office/powerpoint/2010/main" val="2256952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3877" y="1174157"/>
            <a:ext cx="7701193" cy="3062377"/>
          </a:xfrm>
          <a:prstGeom prst="rect">
            <a:avLst/>
          </a:prstGeom>
          <a:noFill/>
        </p:spPr>
        <p:txBody>
          <a:bodyPr wrap="square" rtlCol="0">
            <a:spAutoFit/>
          </a:bodyPr>
          <a:lstStyle/>
          <a:p>
            <a:pPr marL="841248" indent="-841248">
              <a:buNone/>
            </a:pPr>
            <a:endParaRPr lang="en-US" sz="2400" dirty="0">
              <a:latin typeface="Verdana" charset="0"/>
              <a:ea typeface="Verdana" charset="0"/>
              <a:cs typeface="Verdana" charset="0"/>
            </a:endParaRPr>
          </a:p>
          <a:p>
            <a:pPr marL="457200" indent="-457200">
              <a:spcAft>
                <a:spcPts val="600"/>
              </a:spcAft>
              <a:buFont typeface="+mj-lt"/>
              <a:buAutoNum type="arabicPeriod"/>
            </a:pPr>
            <a:r>
              <a:rPr lang="en-US" sz="2400" dirty="0">
                <a:latin typeface="Verdana" charset="0"/>
                <a:ea typeface="Verdana" charset="0"/>
                <a:cs typeface="Verdana" charset="0"/>
              </a:rPr>
              <a:t>Vision and purpose</a:t>
            </a:r>
          </a:p>
          <a:p>
            <a:pPr marL="457200" indent="-457200">
              <a:spcAft>
                <a:spcPts val="600"/>
              </a:spcAft>
              <a:buFont typeface="+mj-lt"/>
              <a:buAutoNum type="arabicPeriod"/>
            </a:pPr>
            <a:r>
              <a:rPr lang="en-US" sz="2400" dirty="0">
                <a:latin typeface="Verdana" charset="0"/>
                <a:ea typeface="Verdana" charset="0"/>
                <a:cs typeface="Verdana" charset="0"/>
              </a:rPr>
              <a:t>Task sets and phenomena</a:t>
            </a:r>
          </a:p>
          <a:p>
            <a:pPr marL="457200" indent="-457200">
              <a:spcAft>
                <a:spcPts val="600"/>
              </a:spcAft>
              <a:buFont typeface="+mj-lt"/>
              <a:buAutoNum type="arabicPeriod"/>
            </a:pPr>
            <a:r>
              <a:rPr lang="en-US" sz="2400" dirty="0">
                <a:latin typeface="Verdana" charset="0"/>
                <a:ea typeface="Verdana" charset="0"/>
                <a:cs typeface="Verdana" charset="0"/>
              </a:rPr>
              <a:t>Try it yourself</a:t>
            </a:r>
          </a:p>
          <a:p>
            <a:pPr marL="457200" indent="-457200">
              <a:spcAft>
                <a:spcPts val="600"/>
              </a:spcAft>
              <a:buFont typeface="+mj-lt"/>
              <a:buAutoNum type="arabicPeriod"/>
            </a:pPr>
            <a:r>
              <a:rPr lang="en-US" sz="2400" dirty="0">
                <a:latin typeface="Verdana" charset="0"/>
                <a:ea typeface="Verdana" charset="0"/>
                <a:cs typeface="Verdana" charset="0"/>
              </a:rPr>
              <a:t>Peer review</a:t>
            </a:r>
          </a:p>
          <a:p>
            <a:pPr marL="457200" indent="-457200">
              <a:spcAft>
                <a:spcPts val="600"/>
              </a:spcAft>
              <a:buFont typeface="+mj-lt"/>
              <a:buAutoNum type="arabicPeriod"/>
            </a:pPr>
            <a:r>
              <a:rPr lang="en-US" sz="2400" dirty="0">
                <a:latin typeface="Verdana" charset="0"/>
                <a:ea typeface="Verdana" charset="0"/>
                <a:cs typeface="Verdana" charset="0"/>
              </a:rPr>
              <a:t>Wrap up and next steps</a:t>
            </a:r>
          </a:p>
          <a:p>
            <a:pPr marL="457200" indent="-457200">
              <a:spcAft>
                <a:spcPts val="600"/>
              </a:spcAft>
              <a:buFont typeface="+mj-lt"/>
              <a:buAutoNum type="arabicPeriod"/>
            </a:pPr>
            <a:r>
              <a:rPr lang="en-US" sz="2400" dirty="0">
                <a:latin typeface="Verdana" charset="0"/>
                <a:ea typeface="Verdana" charset="0"/>
                <a:cs typeface="Verdana" charset="0"/>
              </a:rPr>
              <a:t>Survey</a:t>
            </a:r>
          </a:p>
        </p:txBody>
      </p:sp>
      <p:sp>
        <p:nvSpPr>
          <p:cNvPr id="5" name="Text Placeholder 4"/>
          <p:cNvSpPr>
            <a:spLocks noGrp="1"/>
          </p:cNvSpPr>
          <p:nvPr>
            <p:ph type="body" sz="quarter" idx="10"/>
          </p:nvPr>
        </p:nvSpPr>
        <p:spPr/>
        <p:txBody>
          <a:bodyPr/>
          <a:lstStyle/>
          <a:p>
            <a:pPr algn="ctr"/>
            <a:r>
              <a:rPr lang="en-US" sz="2800" dirty="0"/>
              <a:t>Agenda</a:t>
            </a:r>
          </a:p>
        </p:txBody>
      </p:sp>
    </p:spTree>
    <p:extLst>
      <p:ext uri="{BB962C8B-B14F-4D97-AF65-F5344CB8AC3E}">
        <p14:creationId xmlns:p14="http://schemas.microsoft.com/office/powerpoint/2010/main" val="3318392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lgn="ctr"/>
            <a:r>
              <a:rPr lang="en-US" sz="2800" dirty="0"/>
              <a:t>What’s a task set?</a:t>
            </a:r>
          </a:p>
        </p:txBody>
      </p:sp>
      <p:sp>
        <p:nvSpPr>
          <p:cNvPr id="4" name="TextBox 3">
            <a:extLst>
              <a:ext uri="{FF2B5EF4-FFF2-40B4-BE49-F238E27FC236}">
                <a16:creationId xmlns:a16="http://schemas.microsoft.com/office/drawing/2014/main" id="{FCCF1334-272E-7841-9633-0538E77DCFF3}"/>
              </a:ext>
            </a:extLst>
          </p:cNvPr>
          <p:cNvSpPr txBox="1"/>
          <p:nvPr/>
        </p:nvSpPr>
        <p:spPr>
          <a:xfrm>
            <a:off x="793877" y="1174157"/>
            <a:ext cx="7701193" cy="3062377"/>
          </a:xfrm>
          <a:prstGeom prst="rect">
            <a:avLst/>
          </a:prstGeom>
          <a:noFill/>
        </p:spPr>
        <p:txBody>
          <a:bodyPr wrap="square" rtlCol="0">
            <a:spAutoFit/>
          </a:bodyPr>
          <a:lstStyle/>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A set of questions that assess application of knowledge</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Aligned to a bundle of PEs</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Anchored by a phenomenon</a:t>
            </a:r>
          </a:p>
          <a:p>
            <a:pPr marL="914400" lvl="1"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Interwoven stimulus and items</a:t>
            </a:r>
          </a:p>
          <a:p>
            <a:pPr marL="914400" lvl="1"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Narrative arc</a:t>
            </a:r>
          </a:p>
          <a:p>
            <a:pPr marL="914400" lvl="1"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Ends with a culminating item</a:t>
            </a:r>
          </a:p>
        </p:txBody>
      </p:sp>
    </p:spTree>
    <p:extLst>
      <p:ext uri="{BB962C8B-B14F-4D97-AF65-F5344CB8AC3E}">
        <p14:creationId xmlns:p14="http://schemas.microsoft.com/office/powerpoint/2010/main" val="1452921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523239" y="340360"/>
            <a:ext cx="8168815" cy="660400"/>
          </a:xfrm>
        </p:spPr>
        <p:txBody>
          <a:bodyPr/>
          <a:lstStyle/>
          <a:p>
            <a:pPr algn="ctr"/>
            <a:r>
              <a:rPr lang="en-US" sz="2800" dirty="0"/>
              <a:t>Item Types</a:t>
            </a:r>
          </a:p>
        </p:txBody>
      </p:sp>
      <p:sp>
        <p:nvSpPr>
          <p:cNvPr id="6" name="TextBox 5">
            <a:extLst>
              <a:ext uri="{FF2B5EF4-FFF2-40B4-BE49-F238E27FC236}">
                <a16:creationId xmlns:a16="http://schemas.microsoft.com/office/drawing/2014/main" id="{26C8CE58-2A01-DE47-AE56-1DAAEB58B63F}"/>
              </a:ext>
            </a:extLst>
          </p:cNvPr>
          <p:cNvSpPr txBox="1"/>
          <p:nvPr/>
        </p:nvSpPr>
        <p:spPr>
          <a:xfrm>
            <a:off x="793877" y="1174157"/>
            <a:ext cx="7701193" cy="3139321"/>
          </a:xfrm>
          <a:prstGeom prst="rect">
            <a:avLst/>
          </a:prstGeom>
          <a:noFill/>
        </p:spPr>
        <p:txBody>
          <a:bodyPr wrap="square" rtlCol="0">
            <a:spAutoFit/>
          </a:bodyPr>
          <a:lstStyle/>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Selected response (SR)</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Technology enhanced (TEI)</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Two-part items </a:t>
            </a:r>
          </a:p>
          <a:p>
            <a:pPr marL="914400" lvl="1"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Two-part dependent (TPD)</a:t>
            </a:r>
          </a:p>
          <a:p>
            <a:pPr marL="914400" lvl="1"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Two-part independent (TPI)</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Constructed response (CR)</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Extended response (ER)</a:t>
            </a:r>
          </a:p>
        </p:txBody>
      </p:sp>
    </p:spTree>
    <p:extLst>
      <p:ext uri="{BB962C8B-B14F-4D97-AF65-F5344CB8AC3E}">
        <p14:creationId xmlns:p14="http://schemas.microsoft.com/office/powerpoint/2010/main" val="125758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normAutofit fontScale="77500" lnSpcReduction="20000"/>
          </a:bodyPr>
          <a:lstStyle/>
          <a:p>
            <a:pPr algn="ctr"/>
            <a:r>
              <a:rPr lang="en-US" sz="2800" dirty="0"/>
              <a:t>How can I write task sets that help students make sense of phenomena?</a:t>
            </a:r>
          </a:p>
        </p:txBody>
      </p:sp>
      <p:pic>
        <p:nvPicPr>
          <p:cNvPr id="3" name="Picture 2">
            <a:extLst>
              <a:ext uri="{FF2B5EF4-FFF2-40B4-BE49-F238E27FC236}">
                <a16:creationId xmlns:a16="http://schemas.microsoft.com/office/drawing/2014/main" id="{5FA1AE43-C691-ED43-9E38-BA35F2FB83A3}"/>
              </a:ext>
            </a:extLst>
          </p:cNvPr>
          <p:cNvPicPr>
            <a:picLocks noChangeAspect="1"/>
          </p:cNvPicPr>
          <p:nvPr/>
        </p:nvPicPr>
        <p:blipFill>
          <a:blip r:embed="rId3"/>
          <a:stretch>
            <a:fillRect/>
          </a:stretch>
        </p:blipFill>
        <p:spPr>
          <a:xfrm>
            <a:off x="946232" y="1263412"/>
            <a:ext cx="2825604" cy="4422685"/>
          </a:xfrm>
          <a:prstGeom prst="rect">
            <a:avLst/>
          </a:prstGeom>
        </p:spPr>
      </p:pic>
      <p:sp>
        <p:nvSpPr>
          <p:cNvPr id="2" name="TextBox 1">
            <a:extLst>
              <a:ext uri="{FF2B5EF4-FFF2-40B4-BE49-F238E27FC236}">
                <a16:creationId xmlns:a16="http://schemas.microsoft.com/office/drawing/2014/main" id="{2CD3EBA9-5F6D-BA45-BB90-DE200483A736}"/>
              </a:ext>
            </a:extLst>
          </p:cNvPr>
          <p:cNvSpPr txBox="1"/>
          <p:nvPr/>
        </p:nvSpPr>
        <p:spPr>
          <a:xfrm>
            <a:off x="4244340" y="1233601"/>
            <a:ext cx="4403271" cy="3566426"/>
          </a:xfrm>
          <a:prstGeom prst="rect">
            <a:avLst/>
          </a:prstGeom>
          <a:noFill/>
        </p:spPr>
        <p:txBody>
          <a:bodyPr wrap="square" rtlCol="0">
            <a:spAutoFit/>
          </a:bodyPr>
          <a:lstStyle/>
          <a:p>
            <a:pPr>
              <a:lnSpc>
                <a:spcPct val="114000"/>
              </a:lnSpc>
            </a:pPr>
            <a:r>
              <a:rPr lang="en-US" sz="2000" dirty="0">
                <a:latin typeface="Verdana" panose="020B0604030504040204" pitchFamily="34" charset="0"/>
                <a:ea typeface="Verdana" panose="020B0604030504040204" pitchFamily="34" charset="0"/>
                <a:cs typeface="Verdana" panose="020B0604030504040204" pitchFamily="34" charset="0"/>
              </a:rPr>
              <a:t>Discuss:</a:t>
            </a:r>
          </a:p>
          <a:p>
            <a:pPr>
              <a:lnSpc>
                <a:spcPct val="114000"/>
              </a:lnSpc>
            </a:pPr>
            <a:endParaRPr lang="en-US" sz="2000" dirty="0">
              <a:latin typeface="Verdana" panose="020B0604030504040204" pitchFamily="34" charset="0"/>
              <a:ea typeface="Verdana" panose="020B0604030504040204" pitchFamily="34" charset="0"/>
              <a:cs typeface="Verdana" panose="020B0604030504040204" pitchFamily="34" charset="0"/>
            </a:endParaRPr>
          </a:p>
          <a:p>
            <a:pPr>
              <a:lnSpc>
                <a:spcPct val="114000"/>
              </a:lnSpc>
            </a:pPr>
            <a:r>
              <a:rPr lang="en-US" sz="2000" dirty="0">
                <a:latin typeface="Verdana" panose="020B0604030504040204" pitchFamily="34" charset="0"/>
                <a:ea typeface="Verdana" panose="020B0604030504040204" pitchFamily="34" charset="0"/>
                <a:cs typeface="Verdana" panose="020B0604030504040204" pitchFamily="34" charset="0"/>
              </a:rPr>
              <a:t>What is a phenomenon?</a:t>
            </a:r>
          </a:p>
          <a:p>
            <a:pPr>
              <a:lnSpc>
                <a:spcPct val="114000"/>
              </a:lnSpc>
            </a:pPr>
            <a:r>
              <a:rPr lang="en-US" sz="2000" dirty="0">
                <a:latin typeface="Verdana" panose="020B0604030504040204" pitchFamily="34" charset="0"/>
                <a:ea typeface="Verdana" panose="020B0604030504040204" pitchFamily="34" charset="0"/>
                <a:cs typeface="Verdana" panose="020B0604030504040204" pitchFamily="34" charset="0"/>
              </a:rPr>
              <a:t>How do you use phenomena in your instruction?</a:t>
            </a:r>
          </a:p>
          <a:p>
            <a:pPr>
              <a:lnSpc>
                <a:spcPct val="114000"/>
              </a:lnSpc>
            </a:pPr>
            <a:r>
              <a:rPr lang="en-US" sz="2000" dirty="0">
                <a:latin typeface="Verdana" panose="020B0604030504040204" pitchFamily="34" charset="0"/>
                <a:ea typeface="Verdana" panose="020B0604030504040204" pitchFamily="34" charset="0"/>
                <a:cs typeface="Verdana" panose="020B0604030504040204" pitchFamily="34" charset="0"/>
              </a:rPr>
              <a:t>How can you use phenomena in classroom assessments?</a:t>
            </a:r>
          </a:p>
          <a:p>
            <a:pPr>
              <a:lnSpc>
                <a:spcPct val="114000"/>
              </a:lnSpc>
            </a:pPr>
            <a:endParaRPr lang="en-US" sz="2000" dirty="0">
              <a:latin typeface="Verdana" panose="020B0604030504040204" pitchFamily="34" charset="0"/>
              <a:ea typeface="Verdana" panose="020B0604030504040204" pitchFamily="34" charset="0"/>
              <a:cs typeface="Verdana" panose="020B0604030504040204" pitchFamily="34" charset="0"/>
            </a:endParaRPr>
          </a:p>
          <a:p>
            <a:pPr>
              <a:lnSpc>
                <a:spcPct val="114000"/>
              </a:lnSpc>
            </a:pPr>
            <a:r>
              <a:rPr lang="en-US" sz="2000" i="1" dirty="0">
                <a:latin typeface="Verdana" panose="020B0604030504040204" pitchFamily="34" charset="0"/>
                <a:ea typeface="Verdana" panose="020B0604030504040204" pitchFamily="34" charset="0"/>
                <a:cs typeface="Verdana" panose="020B0604030504040204" pitchFamily="34" charset="0"/>
              </a:rPr>
              <a:t>Phenomena don’t need to be phenomenal!</a:t>
            </a:r>
          </a:p>
        </p:txBody>
      </p:sp>
    </p:spTree>
    <p:extLst>
      <p:ext uri="{BB962C8B-B14F-4D97-AF65-F5344CB8AC3E}">
        <p14:creationId xmlns:p14="http://schemas.microsoft.com/office/powerpoint/2010/main" val="1005609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lgn="ctr"/>
            <a:r>
              <a:rPr lang="en-US" sz="2800" dirty="0"/>
              <a:t>Test Development 101</a:t>
            </a:r>
          </a:p>
        </p:txBody>
      </p:sp>
      <p:sp>
        <p:nvSpPr>
          <p:cNvPr id="4" name="TextBox 3">
            <a:extLst>
              <a:ext uri="{FF2B5EF4-FFF2-40B4-BE49-F238E27FC236}">
                <a16:creationId xmlns:a16="http://schemas.microsoft.com/office/drawing/2014/main" id="{D4084DE5-FAD7-C640-AB50-F9810A7B1822}"/>
              </a:ext>
            </a:extLst>
          </p:cNvPr>
          <p:cNvSpPr txBox="1"/>
          <p:nvPr/>
        </p:nvSpPr>
        <p:spPr>
          <a:xfrm>
            <a:off x="793877" y="1174157"/>
            <a:ext cx="7701193" cy="3271665"/>
          </a:xfrm>
          <a:prstGeom prst="rect">
            <a:avLst/>
          </a:prstGeom>
          <a:noFill/>
        </p:spPr>
        <p:txBody>
          <a:bodyPr wrap="square" rtlCol="0">
            <a:spAutoFit/>
          </a:bodyPr>
          <a:lstStyle/>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Alignment and content</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Language</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Structure</a:t>
            </a:r>
          </a:p>
          <a:p>
            <a:pPr marL="457200" indent="-457200">
              <a:spcAft>
                <a:spcPts val="600"/>
              </a:spcAft>
              <a:buFont typeface="Arial" panose="020B0604020202020204" pitchFamily="34" charset="0"/>
              <a:buChar char="•"/>
              <a:defRPr/>
            </a:pPr>
            <a:r>
              <a:rPr lang="en-US" sz="2400" dirty="0">
                <a:latin typeface="Verdana" panose="020B0604030504040204" pitchFamily="34" charset="0"/>
                <a:ea typeface="Verdana" panose="020B0604030504040204" pitchFamily="34" charset="0"/>
                <a:cs typeface="Verdana" panose="020B0604030504040204" pitchFamily="34" charset="0"/>
              </a:rPr>
              <a:t>Bias and sensitivity</a:t>
            </a:r>
          </a:p>
          <a:p>
            <a:pPr marL="457200" indent="-457200">
              <a:spcAft>
                <a:spcPts val="600"/>
              </a:spcAft>
              <a:buFont typeface="Arial" panose="020B0604020202020204" pitchFamily="34" charset="0"/>
              <a:buChar char="•"/>
              <a:defRPr/>
            </a:pPr>
            <a:endParaRPr lang="en-US" sz="2400" dirty="0">
              <a:latin typeface="Arial" panose="020B0604020202020204" pitchFamily="34" charset="0"/>
              <a:cs typeface="Arial" panose="020B0604020202020204" pitchFamily="34" charset="0"/>
            </a:endParaRPr>
          </a:p>
          <a:p>
            <a:pPr>
              <a:spcBef>
                <a:spcPct val="20000"/>
              </a:spcBef>
              <a:spcAft>
                <a:spcPts val="600"/>
              </a:spcAft>
              <a:defRPr/>
            </a:pPr>
            <a:r>
              <a:rPr lang="en-US" sz="2800" b="1" dirty="0">
                <a:solidFill>
                  <a:schemeClr val="tx1">
                    <a:lumMod val="65000"/>
                    <a:lumOff val="35000"/>
                  </a:schemeClr>
                </a:solidFill>
                <a:latin typeface="Helvetica"/>
                <a:cs typeface="Helvetica"/>
              </a:rPr>
              <a:t>Use the checklist to review a task set at your table.</a:t>
            </a:r>
          </a:p>
        </p:txBody>
      </p:sp>
    </p:spTree>
    <p:extLst>
      <p:ext uri="{BB962C8B-B14F-4D97-AF65-F5344CB8AC3E}">
        <p14:creationId xmlns:p14="http://schemas.microsoft.com/office/powerpoint/2010/main" val="97513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lgn="ctr"/>
            <a:r>
              <a:rPr lang="en-US" sz="2800" dirty="0"/>
              <a:t>Steps for Developing a Task Set</a:t>
            </a:r>
          </a:p>
        </p:txBody>
      </p:sp>
      <p:sp>
        <p:nvSpPr>
          <p:cNvPr id="4" name="TextBox 3">
            <a:extLst>
              <a:ext uri="{FF2B5EF4-FFF2-40B4-BE49-F238E27FC236}">
                <a16:creationId xmlns:a16="http://schemas.microsoft.com/office/drawing/2014/main" id="{4EB018B9-C6A0-B94A-9EE6-A90EEAA325D5}"/>
              </a:ext>
            </a:extLst>
          </p:cNvPr>
          <p:cNvSpPr txBox="1"/>
          <p:nvPr/>
        </p:nvSpPr>
        <p:spPr>
          <a:xfrm>
            <a:off x="793877" y="1174157"/>
            <a:ext cx="7701193" cy="3754874"/>
          </a:xfrm>
          <a:prstGeom prst="rect">
            <a:avLst/>
          </a:prstGeom>
          <a:noFill/>
        </p:spPr>
        <p:txBody>
          <a:bodyPr wrap="square" rtlCol="0">
            <a:spAutoFit/>
          </a:bodyPr>
          <a:lstStyle/>
          <a:p>
            <a:pPr marL="457200"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Phenomenon</a:t>
            </a:r>
          </a:p>
          <a:p>
            <a:pPr marL="457200"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PE bundle</a:t>
            </a:r>
          </a:p>
          <a:p>
            <a:pPr marL="457200"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Stimulus</a:t>
            </a:r>
          </a:p>
          <a:p>
            <a:pPr marL="457200"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Items</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Multiple choice (4 options; 1 correct)</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Multiple select (5–7 options; 2 or 3 correct)</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Two-part dependent or independent</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Constructed or extended response</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Other innovative types</a:t>
            </a:r>
          </a:p>
        </p:txBody>
      </p:sp>
      <p:sp>
        <p:nvSpPr>
          <p:cNvPr id="6" name="Text Placeholder 4">
            <a:extLst>
              <a:ext uri="{FF2B5EF4-FFF2-40B4-BE49-F238E27FC236}">
                <a16:creationId xmlns:a16="http://schemas.microsoft.com/office/drawing/2014/main" id="{40818626-8BCF-2240-9011-164E84D66D8B}"/>
              </a:ext>
            </a:extLst>
          </p:cNvPr>
          <p:cNvSpPr txBox="1">
            <a:spLocks/>
          </p:cNvSpPr>
          <p:nvPr/>
        </p:nvSpPr>
        <p:spPr>
          <a:xfrm>
            <a:off x="523240" y="5371898"/>
            <a:ext cx="7442200" cy="660400"/>
          </a:xfrm>
          <a:prstGeom prst="rect">
            <a:avLst/>
          </a:prstGeom>
        </p:spPr>
        <p:txBody>
          <a:bodyPr vert="horz"/>
          <a:lstStyle>
            <a:lvl1pPr marL="0" indent="0" algn="l" defTabSz="457200" rtl="0" eaLnBrk="1" latinLnBrk="0" hangingPunct="1">
              <a:spcBef>
                <a:spcPct val="20000"/>
              </a:spcBef>
              <a:buFont typeface="Arial"/>
              <a:buNone/>
              <a:defRPr sz="3200" b="1" kern="1200" baseline="0">
                <a:solidFill>
                  <a:schemeClr val="tx1">
                    <a:lumMod val="65000"/>
                    <a:lumOff val="35000"/>
                  </a:schemeClr>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dirty="0"/>
              <a:t>Now try it yourself!</a:t>
            </a:r>
          </a:p>
        </p:txBody>
      </p:sp>
    </p:spTree>
    <p:extLst>
      <p:ext uri="{BB962C8B-B14F-4D97-AF65-F5344CB8AC3E}">
        <p14:creationId xmlns:p14="http://schemas.microsoft.com/office/powerpoint/2010/main" val="1948426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lgn="ctr"/>
            <a:r>
              <a:rPr lang="en-US" sz="2800" dirty="0"/>
              <a:t>Peer Review</a:t>
            </a:r>
          </a:p>
        </p:txBody>
      </p:sp>
      <p:sp>
        <p:nvSpPr>
          <p:cNvPr id="4" name="TextBox 3">
            <a:extLst>
              <a:ext uri="{FF2B5EF4-FFF2-40B4-BE49-F238E27FC236}">
                <a16:creationId xmlns:a16="http://schemas.microsoft.com/office/drawing/2014/main" id="{7AD6B0B7-EC71-4E4A-9B65-E2B61E9ACB4A}"/>
              </a:ext>
            </a:extLst>
          </p:cNvPr>
          <p:cNvSpPr txBox="1"/>
          <p:nvPr/>
        </p:nvSpPr>
        <p:spPr>
          <a:xfrm>
            <a:off x="793877" y="1174157"/>
            <a:ext cx="7701193" cy="4770537"/>
          </a:xfrm>
          <a:prstGeom prst="rect">
            <a:avLst/>
          </a:prstGeom>
          <a:noFill/>
        </p:spPr>
        <p:txBody>
          <a:bodyPr wrap="square" rtlCol="0">
            <a:spAutoFit/>
          </a:bodyPr>
          <a:lstStyle/>
          <a:p>
            <a:pPr marL="457200" indent="-457200">
              <a:spcAft>
                <a:spcPts val="600"/>
              </a:spcAft>
              <a:buFont typeface="Arial" panose="020B0604020202020204" pitchFamily="34" charset="0"/>
              <a:buChar char="•"/>
              <a:defRPr/>
            </a:pPr>
            <a:r>
              <a:rPr lang="en-US" sz="2000" dirty="0">
                <a:latin typeface="Verdana" panose="020B0604030504040204" pitchFamily="34" charset="0"/>
                <a:ea typeface="Verdana" panose="020B0604030504040204" pitchFamily="34" charset="0"/>
                <a:cs typeface="Verdana" panose="020B0604030504040204" pitchFamily="34" charset="0"/>
              </a:rPr>
              <a:t>Review the PEs, stimulus, and items</a:t>
            </a:r>
          </a:p>
          <a:p>
            <a:pPr marL="457200" indent="-457200">
              <a:spcAft>
                <a:spcPts val="600"/>
              </a:spcAft>
              <a:buFont typeface="Arial" panose="020B0604020202020204" pitchFamily="34" charset="0"/>
              <a:buChar char="•"/>
              <a:defRPr/>
            </a:pPr>
            <a:r>
              <a:rPr lang="en-US" sz="2000" dirty="0">
                <a:latin typeface="Verdana" panose="020B0604030504040204" pitchFamily="34" charset="0"/>
                <a:ea typeface="Verdana" panose="020B0604030504040204" pitchFamily="34" charset="0"/>
                <a:cs typeface="Verdana" panose="020B0604030504040204" pitchFamily="34" charset="0"/>
              </a:rPr>
              <a:t>Ask questions</a:t>
            </a:r>
          </a:p>
          <a:p>
            <a:pPr marL="457200" indent="-457200">
              <a:spcAft>
                <a:spcPts val="600"/>
              </a:spcAft>
              <a:buFont typeface="Arial" panose="020B0604020202020204" pitchFamily="34" charset="0"/>
              <a:buChar char="•"/>
              <a:defRPr/>
            </a:pPr>
            <a:r>
              <a:rPr lang="en-US" sz="2000" dirty="0">
                <a:latin typeface="Verdana" panose="020B0604030504040204" pitchFamily="34" charset="0"/>
                <a:ea typeface="Verdana" panose="020B0604030504040204" pitchFamily="34" charset="0"/>
                <a:cs typeface="Verdana" panose="020B0604030504040204" pitchFamily="34" charset="0"/>
              </a:rPr>
              <a:t>Clarify alignment</a:t>
            </a:r>
          </a:p>
          <a:p>
            <a:pPr marL="457200" indent="-457200">
              <a:spcAft>
                <a:spcPts val="600"/>
              </a:spcAft>
              <a:buFont typeface="Arial" panose="020B0604020202020204" pitchFamily="34" charset="0"/>
              <a:buChar char="•"/>
              <a:defRPr/>
            </a:pPr>
            <a:r>
              <a:rPr lang="en-US" sz="2000" dirty="0">
                <a:latin typeface="Verdana" panose="020B0604030504040204" pitchFamily="34" charset="0"/>
                <a:ea typeface="Verdana" panose="020B0604030504040204" pitchFamily="34" charset="0"/>
                <a:cs typeface="Verdana" panose="020B0604030504040204" pitchFamily="34" charset="0"/>
              </a:rPr>
              <a:t>Focus on evidence</a:t>
            </a:r>
          </a:p>
          <a:p>
            <a:pPr marL="457200" indent="-457200">
              <a:spcAft>
                <a:spcPts val="600"/>
              </a:spcAft>
              <a:buFont typeface="Arial" panose="020B0604020202020204" pitchFamily="34" charset="0"/>
              <a:buChar char="•"/>
              <a:defRPr/>
            </a:pPr>
            <a:r>
              <a:rPr lang="en-US" sz="2000" dirty="0">
                <a:latin typeface="Verdana" panose="020B0604030504040204" pitchFamily="34" charset="0"/>
                <a:ea typeface="Verdana" panose="020B0604030504040204" pitchFamily="34" charset="0"/>
                <a:cs typeface="Verdana" panose="020B0604030504040204" pitchFamily="34" charset="0"/>
              </a:rPr>
              <a:t>Check for support of the shifts</a:t>
            </a:r>
          </a:p>
          <a:p>
            <a:pPr marL="914400" lvl="1" indent="-457200">
              <a:spcAft>
                <a:spcPts val="600"/>
              </a:spcAft>
              <a:buFont typeface="Arial" panose="020B0604020202020204" pitchFamily="34" charset="0"/>
              <a:buChar char="•"/>
              <a:defRPr/>
            </a:pPr>
            <a:r>
              <a:rPr lang="en-US" dirty="0">
                <a:latin typeface="Verdana" panose="020B0604030504040204" pitchFamily="34" charset="0"/>
                <a:ea typeface="Verdana" panose="020B0604030504040204" pitchFamily="34" charset="0"/>
                <a:cs typeface="Verdana" panose="020B0604030504040204" pitchFamily="34" charset="0"/>
                <a:sym typeface="Calibri"/>
              </a:rPr>
              <a:t>Apply content knowledge and skills</a:t>
            </a:r>
          </a:p>
          <a:p>
            <a:pPr marL="914400" lvl="1" indent="-457200">
              <a:spcAft>
                <a:spcPts val="600"/>
              </a:spcAft>
              <a:buFont typeface="Arial" panose="020B0604020202020204" pitchFamily="34" charset="0"/>
              <a:buChar char="•"/>
              <a:defRPr/>
            </a:pPr>
            <a:r>
              <a:rPr lang="en-US" dirty="0">
                <a:latin typeface="Verdana" panose="020B0604030504040204" pitchFamily="34" charset="0"/>
                <a:ea typeface="Verdana" panose="020B0604030504040204" pitchFamily="34" charset="0"/>
                <a:cs typeface="Verdana" panose="020B0604030504040204" pitchFamily="34" charset="0"/>
                <a:sym typeface="Calibri"/>
              </a:rPr>
              <a:t>Investigate, evaluate, and reason scientifically</a:t>
            </a:r>
          </a:p>
          <a:p>
            <a:pPr marL="914400" lvl="1" indent="-457200">
              <a:spcAft>
                <a:spcPts val="600"/>
              </a:spcAft>
              <a:buFont typeface="Arial" panose="020B0604020202020204" pitchFamily="34" charset="0"/>
              <a:buChar char="•"/>
              <a:defRPr/>
            </a:pPr>
            <a:r>
              <a:rPr lang="en-US" dirty="0">
                <a:latin typeface="Verdana" panose="020B0604030504040204" pitchFamily="34" charset="0"/>
                <a:ea typeface="Verdana" panose="020B0604030504040204" pitchFamily="34" charset="0"/>
                <a:cs typeface="Verdana" panose="020B0604030504040204" pitchFamily="34" charset="0"/>
                <a:sym typeface="Calibri"/>
              </a:rPr>
              <a:t>Connect ideas across disciplines</a:t>
            </a:r>
            <a:endParaRPr lang="en-US" dirty="0">
              <a:latin typeface="Verdana" panose="020B0604030504040204" pitchFamily="34" charset="0"/>
              <a:ea typeface="Verdana" panose="020B0604030504040204" pitchFamily="34" charset="0"/>
              <a:cs typeface="Verdana" panose="020B0604030504040204" pitchFamily="34" charset="0"/>
            </a:endParaRPr>
          </a:p>
          <a:p>
            <a:pPr marL="457200" indent="-457200">
              <a:spcAft>
                <a:spcPts val="600"/>
              </a:spcAft>
              <a:buFont typeface="Arial" panose="020B0604020202020204" pitchFamily="34" charset="0"/>
              <a:buChar char="•"/>
              <a:defRPr/>
            </a:pPr>
            <a:r>
              <a:rPr lang="en-US" sz="2000" dirty="0">
                <a:latin typeface="Verdana" panose="020B0604030504040204" pitchFamily="34" charset="0"/>
                <a:ea typeface="Verdana" panose="020B0604030504040204" pitchFamily="34" charset="0"/>
                <a:cs typeface="Verdana" panose="020B0604030504040204" pitchFamily="34" charset="0"/>
              </a:rPr>
              <a:t>Check on best practices for item writing</a:t>
            </a:r>
          </a:p>
          <a:p>
            <a:pPr marL="914400" lvl="1" indent="-457200">
              <a:spcAft>
                <a:spcPts val="600"/>
              </a:spcAft>
              <a:buFont typeface="Arial" panose="020B0604020202020204" pitchFamily="34" charset="0"/>
              <a:buChar char="•"/>
              <a:defRPr/>
            </a:pPr>
            <a:r>
              <a:rPr lang="en-US" dirty="0">
                <a:latin typeface="Verdana" panose="020B0604030504040204" pitchFamily="34" charset="0"/>
                <a:ea typeface="Verdana" panose="020B0604030504040204" pitchFamily="34" charset="0"/>
                <a:cs typeface="Verdana" panose="020B0604030504040204" pitchFamily="34" charset="0"/>
              </a:rPr>
              <a:t>Grade-appropriate, accurate content</a:t>
            </a:r>
          </a:p>
          <a:p>
            <a:pPr marL="914400" lvl="1" indent="-457200">
              <a:spcAft>
                <a:spcPts val="600"/>
              </a:spcAft>
              <a:buFont typeface="Arial" panose="020B0604020202020204" pitchFamily="34" charset="0"/>
              <a:buChar char="•"/>
              <a:defRPr/>
            </a:pPr>
            <a:r>
              <a:rPr lang="en-US" dirty="0">
                <a:latin typeface="Verdana" panose="020B0604030504040204" pitchFamily="34" charset="0"/>
                <a:ea typeface="Verdana" panose="020B0604030504040204" pitchFamily="34" charset="0"/>
                <a:cs typeface="Verdana" panose="020B0604030504040204" pitchFamily="34" charset="0"/>
              </a:rPr>
              <a:t>Clear expectations for students</a:t>
            </a:r>
          </a:p>
          <a:p>
            <a:pPr marL="914400" lvl="1" indent="-457200">
              <a:spcAft>
                <a:spcPts val="600"/>
              </a:spcAft>
              <a:buFont typeface="Arial" panose="020B0604020202020204" pitchFamily="34" charset="0"/>
              <a:buChar char="•"/>
              <a:defRPr/>
            </a:pPr>
            <a:r>
              <a:rPr lang="en-US" dirty="0">
                <a:latin typeface="Verdana" panose="020B0604030504040204" pitchFamily="34" charset="0"/>
                <a:ea typeface="Verdana" panose="020B0604030504040204" pitchFamily="34" charset="0"/>
                <a:cs typeface="Verdana" panose="020B0604030504040204" pitchFamily="34" charset="0"/>
              </a:rPr>
              <a:t>Items that are aligned and make use of the stimulus</a:t>
            </a:r>
          </a:p>
          <a:p>
            <a:pPr marL="914400" lvl="1" indent="-457200">
              <a:spcAft>
                <a:spcPts val="600"/>
              </a:spcAft>
              <a:buFont typeface="Arial" panose="020B0604020202020204" pitchFamily="34" charset="0"/>
              <a:buChar char="•"/>
              <a:defRPr/>
            </a:pPr>
            <a:r>
              <a:rPr lang="en-US" dirty="0">
                <a:latin typeface="Verdana" panose="020B0604030504040204" pitchFamily="34" charset="0"/>
                <a:ea typeface="Verdana" panose="020B0604030504040204" pitchFamily="34" charset="0"/>
                <a:cs typeface="Verdana" panose="020B0604030504040204" pitchFamily="34" charset="0"/>
              </a:rPr>
              <a:t>Items that are free from bias and sensitivity concerns</a:t>
            </a:r>
          </a:p>
        </p:txBody>
      </p:sp>
    </p:spTree>
    <p:extLst>
      <p:ext uri="{BB962C8B-B14F-4D97-AF65-F5344CB8AC3E}">
        <p14:creationId xmlns:p14="http://schemas.microsoft.com/office/powerpoint/2010/main" val="732207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algn="ctr"/>
            <a:r>
              <a:rPr lang="en-US" sz="2800" dirty="0"/>
              <a:t>Wrap Up and Next Steps</a:t>
            </a:r>
          </a:p>
        </p:txBody>
      </p:sp>
      <p:sp>
        <p:nvSpPr>
          <p:cNvPr id="4" name="TextBox 3">
            <a:extLst>
              <a:ext uri="{FF2B5EF4-FFF2-40B4-BE49-F238E27FC236}">
                <a16:creationId xmlns:a16="http://schemas.microsoft.com/office/drawing/2014/main" id="{7AD6B0B7-EC71-4E4A-9B65-E2B61E9ACB4A}"/>
              </a:ext>
            </a:extLst>
          </p:cNvPr>
          <p:cNvSpPr txBox="1"/>
          <p:nvPr/>
        </p:nvSpPr>
        <p:spPr>
          <a:xfrm>
            <a:off x="793877" y="1174157"/>
            <a:ext cx="7701193" cy="4216539"/>
          </a:xfrm>
          <a:prstGeom prst="rect">
            <a:avLst/>
          </a:prstGeom>
          <a:noFill/>
        </p:spPr>
        <p:txBody>
          <a:bodyPr wrap="square" rtlCol="0">
            <a:spAutoFit/>
          </a:bodyPr>
          <a:lstStyle/>
          <a:p>
            <a:pPr marL="457200"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Reflect:</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What do you need to know to write good task sets?</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What do students need in order to be successful in responding to task sets?</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What can you do to support students’ success?</a:t>
            </a:r>
          </a:p>
          <a:p>
            <a:pPr marL="457200"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Next steps:</a:t>
            </a:r>
          </a:p>
          <a:p>
            <a:pPr marL="914400" lvl="1" indent="-457200">
              <a:spcAft>
                <a:spcPts val="600"/>
              </a:spcAft>
              <a:buFont typeface="Arial" panose="020B0604020202020204" pitchFamily="34" charset="0"/>
              <a:buChar char="•"/>
              <a:defRPr/>
            </a:pPr>
            <a:r>
              <a:rPr lang="en-US" sz="2200" dirty="0">
                <a:latin typeface="Verdana" panose="020B0604030504040204" pitchFamily="34" charset="0"/>
                <a:ea typeface="Verdana" panose="020B0604030504040204" pitchFamily="34" charset="0"/>
                <a:cs typeface="Verdana" panose="020B0604030504040204" pitchFamily="34" charset="0"/>
              </a:rPr>
              <a:t>How can you share what you learned today in your own context?</a:t>
            </a:r>
          </a:p>
          <a:p>
            <a:pPr marL="457200" indent="-457200">
              <a:spcAft>
                <a:spcPts val="600"/>
              </a:spcAft>
              <a:buFont typeface="Arial" panose="020B0604020202020204" pitchFamily="34" charset="0"/>
              <a:buChar char="•"/>
              <a:defRPr/>
            </a:pPr>
            <a:endParaRPr 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32927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Custom 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6AE5A"/>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16090</TotalTime>
  <Words>1198</Words>
  <Application>Microsoft Office PowerPoint</Application>
  <PresentationFormat>On-screen Show (4:3)</PresentationFormat>
  <Paragraphs>127</Paragraphs>
  <Slides>10</Slides>
  <Notes>10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Arial</vt:lpstr>
      <vt:lpstr>Calibri</vt:lpstr>
      <vt:lpstr>Helvetica</vt:lpstr>
      <vt:lpstr>Verdana</vt:lpstr>
      <vt:lpstr>Wingdings</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CRESST/CSE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cse ucla</dc:creator>
  <cp:lastModifiedBy>Theresa Low</cp:lastModifiedBy>
  <cp:revision>126</cp:revision>
  <dcterms:created xsi:type="dcterms:W3CDTF">2013-03-25T16:36:01Z</dcterms:created>
  <dcterms:modified xsi:type="dcterms:W3CDTF">2019-09-03T18:10:54Z</dcterms:modified>
</cp:coreProperties>
</file>