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79" r:id="rId9"/>
    <p:sldId id="263" r:id="rId10"/>
    <p:sldId id="265" r:id="rId11"/>
    <p:sldId id="273" r:id="rId12"/>
    <p:sldId id="267" r:id="rId13"/>
    <p:sldId id="269" r:id="rId14"/>
    <p:sldId id="270" r:id="rId15"/>
    <p:sldId id="271" r:id="rId16"/>
    <p:sldId id="275" r:id="rId17"/>
    <p:sldId id="276" r:id="rId18"/>
    <p:sldId id="280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under" initials="F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6DA1"/>
    <a:srgbClr val="397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103" autoAdjust="0"/>
  </p:normalViewPr>
  <p:slideViewPr>
    <p:cSldViewPr snapToGrid="0" snapToObjects="1">
      <p:cViewPr>
        <p:scale>
          <a:sx n="80" d="100"/>
          <a:sy n="80" d="100"/>
        </p:scale>
        <p:origin x="-86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-546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54D2F-0506-AB40-8C13-A0924AD7E64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0411C-CAF3-7D4C-9717-1E1817D7A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3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5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3640" lvl="1" indent="-181225">
              <a:spcAft>
                <a:spcPts val="634"/>
              </a:spcAft>
              <a:buSzPct val="25000"/>
              <a:buFont typeface="Arial" panose="020B0604020202020204" pitchFamily="34" charset="0"/>
              <a:buChar char="•"/>
            </a:pPr>
            <a:endParaRPr lang="en-US" dirty="0"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3640" lvl="1" indent="-181225">
              <a:spcAft>
                <a:spcPts val="634"/>
              </a:spcAft>
              <a:buSzPct val="25000"/>
              <a:buFont typeface="Arial" panose="020B0604020202020204" pitchFamily="34" charset="0"/>
              <a:buChar char="•"/>
            </a:pPr>
            <a:endParaRPr lang="en-US" dirty="0"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3640" lvl="1" indent="-181225">
              <a:spcAft>
                <a:spcPts val="634"/>
              </a:spcAft>
              <a:buSzPct val="25000"/>
              <a:buFont typeface="Arial" panose="020B0604020202020204" pitchFamily="34" charset="0"/>
              <a:buChar char="•"/>
            </a:pPr>
            <a:endParaRPr lang="en-US" dirty="0"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2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1269"/>
              </a:spcAft>
              <a:buSzPct val="25000"/>
            </a:pPr>
            <a:endParaRPr lang="en-US" sz="1200" dirty="0">
              <a:solidFill>
                <a:schemeClr val="dk1"/>
              </a:solidFill>
              <a:ea typeface="Arial"/>
              <a:cs typeface="Arial"/>
              <a:sym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83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0411C-CAF3-7D4C-9717-1E1817D7A71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37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1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0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2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2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0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0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7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2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5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0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65C23-9413-B14C-90D0-AF76C499BBD9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0C34B-70CF-F947-818C-AE9AD157A5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64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188611" y="2620935"/>
            <a:ext cx="4360875" cy="2418285"/>
          </a:xfrm>
          <a:prstGeom prst="rect">
            <a:avLst/>
          </a:prstGeom>
          <a:solidFill>
            <a:srgbClr val="397CB3">
              <a:alpha val="5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451" y="1009097"/>
            <a:ext cx="6107175" cy="99037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Munching on Math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2832" y="2859444"/>
            <a:ext cx="4166654" cy="2301366"/>
          </a:xfrm>
          <a:solidFill>
            <a:srgbClr val="397CB3"/>
          </a:solidFill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solidFill>
                  <a:srgbClr val="FFFFFF"/>
                </a:solidFill>
                <a:latin typeface="Helvetica"/>
                <a:cs typeface="Helvetica"/>
              </a:rPr>
              <a:t>Topic</a:t>
            </a:r>
          </a:p>
          <a:p>
            <a:pPr algn="l"/>
            <a:r>
              <a:rPr lang="en-US" sz="2400" b="1" dirty="0" smtClean="0">
                <a:solidFill>
                  <a:srgbClr val="FFFFFF"/>
                </a:solidFill>
                <a:latin typeface="Helvetica"/>
                <a:cs typeface="Helvetica"/>
              </a:rPr>
              <a:t>Ratios and Proportions</a:t>
            </a:r>
          </a:p>
          <a:p>
            <a:pPr algn="l"/>
            <a:endParaRPr lang="en-US" sz="2000" dirty="0" smtClean="0">
              <a:solidFill>
                <a:srgbClr val="FFFFFF"/>
              </a:solidFill>
              <a:latin typeface="Helvetica"/>
              <a:cs typeface="Helvetica"/>
            </a:endParaRPr>
          </a:p>
          <a:p>
            <a:pPr algn="l"/>
            <a:r>
              <a:rPr lang="en-US" sz="1800" dirty="0" smtClean="0">
                <a:solidFill>
                  <a:srgbClr val="FFFFFF"/>
                </a:solidFill>
                <a:latin typeface="Helvetica"/>
                <a:cs typeface="Helvetica"/>
              </a:rPr>
              <a:t>Common Core State Standards</a:t>
            </a:r>
          </a:p>
          <a:p>
            <a:pPr algn="l"/>
            <a:r>
              <a:rPr lang="en-US" sz="2400" b="1" dirty="0" smtClean="0">
                <a:solidFill>
                  <a:srgbClr val="FFFFFF"/>
                </a:solidFill>
                <a:latin typeface="Helvetica"/>
                <a:cs typeface="Helvetica"/>
              </a:rPr>
              <a:t>8EE5</a:t>
            </a:r>
          </a:p>
          <a:p>
            <a:pPr algn="l"/>
            <a:endParaRPr lang="en-US" sz="2800" b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120" y="117907"/>
            <a:ext cx="1080929" cy="736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l"/>
            <a:r>
              <a:rPr lang="en-US" sz="2800" dirty="0" smtClean="0"/>
              <a:t>Task</a:t>
            </a:r>
            <a:endParaRPr lang="en-US" sz="2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13373" y="-67550"/>
            <a:ext cx="932301" cy="10807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l"/>
            <a:r>
              <a:rPr lang="en-US" sz="5400" dirty="0" smtClean="0">
                <a:solidFill>
                  <a:schemeClr val="accent1"/>
                </a:solidFill>
              </a:rPr>
              <a:t>1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896" y="5904061"/>
            <a:ext cx="87034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Copyright @ 2016 The Regents of the University of </a:t>
            </a:r>
            <a:r>
              <a:rPr lang="en-US" sz="1400" b="1" dirty="0" smtClean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California</a:t>
            </a:r>
          </a:p>
          <a:p>
            <a:endParaRPr lang="en-US" sz="1400" b="1" dirty="0" smtClean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400" b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This work was supported by grant number #DRL-1020393 from the National Science Foundation and grant number 2012-8075 from the William and Flora Hewlett Foundation.</a:t>
            </a:r>
            <a:r>
              <a:rPr lang="en-US" sz="1400" b="1" i="1" dirty="0">
                <a:solidFill>
                  <a:schemeClr val="accent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1400" b="1" dirty="0">
              <a:solidFill>
                <a:schemeClr val="accent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32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Mind Stretch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87400" y="1828800"/>
            <a:ext cx="4198326" cy="1130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endParaRPr lang="en" sz="2400" dirty="0">
              <a:latin typeface="Helvetica"/>
              <a:ea typeface="Comfortaa"/>
              <a:cs typeface="Helvetica"/>
              <a:sym typeface="Comforta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7902" y="1828800"/>
            <a:ext cx="615579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Fill </a:t>
            </a:r>
            <a:r>
              <a:rPr lang="en-US" sz="2400" b="1" dirty="0">
                <a:latin typeface="Helvetica" pitchFamily="34" charset="0"/>
                <a:cs typeface="Helvetica" pitchFamily="34" charset="0"/>
              </a:rPr>
              <a:t>in the </a:t>
            </a:r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table</a:t>
            </a:r>
            <a:r>
              <a:rPr lang="en-US" sz="2400" b="1" dirty="0">
                <a:latin typeface="Helvetica" pitchFamily="34" charset="0"/>
                <a:cs typeface="Helvetica" pitchFamily="34" charset="0"/>
              </a:rPr>
              <a:t>, then graph, complete the tape diagram, and write the sentence…</a:t>
            </a:r>
            <a:endParaRPr lang="en-US" sz="2400" b="1" dirty="0" smtClean="0">
              <a:latin typeface="Helvetica" pitchFamily="34" charset="0"/>
              <a:cs typeface="Helvetica" pitchFamily="34" charset="0"/>
            </a:endParaRPr>
          </a:p>
          <a:p>
            <a:pPr lvl="0"/>
            <a:endParaRPr lang="en-US" sz="2400" b="1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Then complete the following sentences in your own words … </a:t>
            </a:r>
          </a:p>
          <a:p>
            <a:pPr lvl="0"/>
            <a:endParaRPr lang="en-US" sz="2400" b="1" dirty="0"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US" sz="2400" b="1" dirty="0" smtClean="0">
                <a:latin typeface="Helvetica" pitchFamily="34" charset="0"/>
                <a:cs typeface="Helvetica" pitchFamily="34" charset="0"/>
              </a:rPr>
              <a:t>	</a:t>
            </a:r>
            <a:r>
              <a:rPr lang="en-US" sz="2400" b="1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Unit rate means ….</a:t>
            </a:r>
          </a:p>
          <a:p>
            <a:pPr lvl="0"/>
            <a:endParaRPr lang="en-US" sz="2400" b="1" dirty="0">
              <a:solidFill>
                <a:schemeClr val="accent1"/>
              </a:solidFill>
              <a:latin typeface="Helvetica" pitchFamily="34" charset="0"/>
              <a:cs typeface="Helvetica" pitchFamily="34" charset="0"/>
            </a:endParaRPr>
          </a:p>
          <a:p>
            <a:pPr lvl="0"/>
            <a:r>
              <a:rPr lang="en-US" sz="2400" b="1" dirty="0" smtClean="0">
                <a:solidFill>
                  <a:schemeClr val="accent1"/>
                </a:solidFill>
                <a:latin typeface="Helvetica" pitchFamily="34" charset="0"/>
                <a:cs typeface="Helvetica" pitchFamily="34" charset="0"/>
              </a:rPr>
              <a:t>	An example of a unit rate is 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2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ain_curl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238" y="958363"/>
            <a:ext cx="4088724" cy="32004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086100" y="3041118"/>
            <a:ext cx="3632200" cy="1861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l"/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Workout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8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Workout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324" y="1497505"/>
            <a:ext cx="7924801" cy="855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400" b="1" dirty="0" smtClean="0">
                <a:latin typeface="Helvetica"/>
                <a:ea typeface="Comfortaa"/>
                <a:cs typeface="Helvetica"/>
                <a:sym typeface="Comfortaa"/>
              </a:rPr>
              <a:t>Cosmo’s </a:t>
            </a:r>
            <a:r>
              <a:rPr lang="en" sz="2400" b="1" dirty="0">
                <a:latin typeface="Helvetica"/>
                <a:ea typeface="Comfortaa"/>
                <a:cs typeface="Helvetica"/>
                <a:sym typeface="Comfortaa"/>
              </a:rPr>
              <a:t>C</a:t>
            </a:r>
            <a:r>
              <a:rPr lang="en" sz="2400" b="1" dirty="0" smtClean="0">
                <a:latin typeface="Helvetica"/>
                <a:ea typeface="Comfortaa"/>
                <a:cs typeface="Helvetica"/>
                <a:sym typeface="Comfortaa"/>
              </a:rPr>
              <a:t>osmic Caf</a:t>
            </a:r>
            <a:r>
              <a:rPr lang="en-US" sz="2400" b="1" dirty="0" smtClean="0">
                <a:latin typeface="Helvetica"/>
                <a:ea typeface="Comfortaa"/>
                <a:cs typeface="Helvetica"/>
                <a:sym typeface="Comfortaa"/>
              </a:rPr>
              <a:t>é</a:t>
            </a:r>
            <a:r>
              <a:rPr lang="en" sz="2400" b="1" dirty="0" smtClean="0">
                <a:latin typeface="Helvetica"/>
                <a:ea typeface="Comfortaa"/>
                <a:cs typeface="Helvetica"/>
                <a:sym typeface="Comfortaa"/>
              </a:rPr>
              <a:t> sold 9 brownies in 2 hours.</a:t>
            </a:r>
            <a:endParaRPr lang="en" sz="2400" b="1" dirty="0">
              <a:latin typeface="Helvetica"/>
              <a:ea typeface="Comfortaa"/>
              <a:cs typeface="Helvetica"/>
              <a:sym typeface="Comforta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26" y="2770114"/>
            <a:ext cx="7861300" cy="539752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44727" y="2882634"/>
            <a:ext cx="7627773" cy="3022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i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Assuming </a:t>
            </a:r>
            <a:r>
              <a:rPr lang="en" sz="2000" i="1" dirty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that </a:t>
            </a:r>
            <a:r>
              <a:rPr lang="en-US" sz="2000" i="1" dirty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Cosmo </a:t>
            </a:r>
            <a:r>
              <a:rPr lang="en" sz="2000" i="1" dirty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sells brownies at the same rate each hour.</a:t>
            </a:r>
            <a:endParaRPr lang="en" sz="1800" dirty="0">
              <a:latin typeface="Helvetica" pitchFamily="34" charset="0"/>
              <a:ea typeface="Comfortaa"/>
              <a:cs typeface="Helvetica" pitchFamily="34" charset="0"/>
              <a:sym typeface="Comfortaa"/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endParaRPr lang="en-US" sz="2000" dirty="0" smtClean="0">
              <a:latin typeface="Helvetica" pitchFamily="34" charset="0"/>
              <a:cs typeface="Helvetica" pitchFamily="34" charset="0"/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Complete the table and graph.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How many brownies did Cosmo sell in 1 hour (i.e., the unit rate)?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Where do you see the unit rate in the graph?  Explain.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endParaRPr lang="en" sz="2000" dirty="0">
              <a:latin typeface="Helvetica"/>
              <a:ea typeface="Comfortaa"/>
              <a:cs typeface="Helvetic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2645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positphotos_4620829_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0" y="2387600"/>
            <a:ext cx="3878411" cy="30861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305300" y="444500"/>
            <a:ext cx="46609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Check</a:t>
            </a:r>
          </a:p>
          <a:p>
            <a:pPr algn="l">
              <a:lnSpc>
                <a:spcPct val="90000"/>
              </a:lnSpc>
            </a:pPr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Your Pulse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Check Your Pulse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326" y="1497505"/>
            <a:ext cx="4431774" cy="855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400" b="1" dirty="0" smtClean="0">
                <a:latin typeface="Helvetica"/>
                <a:ea typeface="Comfortaa"/>
                <a:cs typeface="Helvetica"/>
                <a:sym typeface="Comfortaa"/>
              </a:rPr>
              <a:t>Compare your answers with a partner.  Then discuss…</a:t>
            </a:r>
            <a:endParaRPr lang="en" sz="2400" b="1" dirty="0">
              <a:latin typeface="Helvetica"/>
              <a:ea typeface="Comfortaa"/>
              <a:cs typeface="Helvetica"/>
              <a:sym typeface="Comfortaa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932027" y="2996934"/>
            <a:ext cx="7627773" cy="3022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Where do you agree or disagree with your partner’s answer? </a:t>
            </a:r>
            <a:endParaRPr lang="en" sz="2000" dirty="0">
              <a:latin typeface="Helvetica"/>
              <a:ea typeface="Comfortaa"/>
              <a:cs typeface="Helvetica"/>
              <a:sym typeface="Comfortaa"/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</a:pP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What part(s) were </a:t>
            </a: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difficult for you?</a:t>
            </a:r>
            <a:endParaRPr lang="en" sz="2000" dirty="0">
              <a:latin typeface="Helvetica"/>
              <a:ea typeface="Comfortaa"/>
              <a:cs typeface="Helvetic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22366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Check Your Pulse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326" y="1497505"/>
            <a:ext cx="4431774" cy="855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400" b="1" dirty="0">
                <a:latin typeface="Helvetica"/>
                <a:ea typeface="Comfortaa"/>
                <a:cs typeface="Helvetica"/>
                <a:sym typeface="Comfortaa"/>
              </a:rPr>
              <a:t>On your own</a:t>
            </a:r>
            <a:r>
              <a:rPr lang="en" sz="2400" b="1" dirty="0" smtClean="0">
                <a:latin typeface="Helvetica"/>
                <a:ea typeface="Comfortaa"/>
                <a:cs typeface="Helvetica"/>
                <a:sym typeface="Comfortaa"/>
              </a:rPr>
              <a:t>… self</a:t>
            </a:r>
            <a:r>
              <a:rPr lang="en" sz="2400" b="1" dirty="0">
                <a:latin typeface="Helvetica"/>
                <a:ea typeface="Comfortaa"/>
                <a:cs typeface="Helvetica"/>
                <a:sym typeface="Comfortaa"/>
              </a:rPr>
              <a:t>-assess: 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097127" y="2539202"/>
            <a:ext cx="7627773" cy="571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Circle your level of understanding for the </a:t>
            </a: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Workout.</a:t>
            </a:r>
            <a:endParaRPr lang="en" sz="2000" dirty="0">
              <a:latin typeface="Helvetica"/>
              <a:ea typeface="Comfortaa"/>
              <a:cs typeface="Helvetica"/>
              <a:sym typeface="Comfortaa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89100" y="4406368"/>
            <a:ext cx="1981200" cy="635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1400" dirty="0" smtClean="0">
                <a:latin typeface="Helvetica"/>
                <a:ea typeface="Comfortaa"/>
                <a:cs typeface="Helvetica"/>
                <a:sym typeface="Comfortaa"/>
              </a:rPr>
              <a:t>I have lots of questions. I need help</a:t>
            </a:r>
            <a:endParaRPr lang="en" sz="1400" dirty="0">
              <a:latin typeface="Helvetica"/>
              <a:ea typeface="Comfortaa"/>
              <a:cs typeface="Helvetica"/>
              <a:sym typeface="Comforta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505200" y="4406368"/>
            <a:ext cx="1981200" cy="635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1400" dirty="0" smtClean="0">
                <a:latin typeface="Helvetica"/>
                <a:ea typeface="Comfortaa"/>
                <a:cs typeface="Helvetica"/>
                <a:sym typeface="Comfortaa"/>
              </a:rPr>
              <a:t>Almost got it, but I  need practice</a:t>
            </a:r>
            <a:endParaRPr lang="en" sz="1400" dirty="0">
              <a:latin typeface="Helvetica"/>
              <a:ea typeface="Comfortaa"/>
              <a:cs typeface="Helvetica"/>
              <a:sym typeface="Comfortaa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321300" y="4406368"/>
            <a:ext cx="1981200" cy="635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1400" dirty="0" smtClean="0">
                <a:latin typeface="Helvetica"/>
                <a:ea typeface="Comfortaa"/>
                <a:cs typeface="Helvetica"/>
                <a:sym typeface="Comfortaa"/>
              </a:rPr>
              <a:t>Got it. I can explain this to a classmate.</a:t>
            </a:r>
            <a:endParaRPr lang="en" sz="1400" dirty="0">
              <a:latin typeface="Helvetica"/>
              <a:ea typeface="Comfortaa"/>
              <a:cs typeface="Helvetica"/>
              <a:sym typeface="Comfortaa"/>
            </a:endParaRPr>
          </a:p>
        </p:txBody>
      </p:sp>
      <p:pic>
        <p:nvPicPr>
          <p:cNvPr id="3" name="Picture 2" descr="thumb-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971268"/>
            <a:ext cx="786646" cy="1295400"/>
          </a:xfrm>
          <a:prstGeom prst="rect">
            <a:avLst/>
          </a:prstGeom>
        </p:spPr>
      </p:pic>
      <p:pic>
        <p:nvPicPr>
          <p:cNvPr id="12" name="Picture 11" descr="thumb-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260600" y="3187168"/>
            <a:ext cx="786646" cy="1295400"/>
          </a:xfrm>
          <a:prstGeom prst="rect">
            <a:avLst/>
          </a:prstGeom>
        </p:spPr>
      </p:pic>
      <p:pic>
        <p:nvPicPr>
          <p:cNvPr id="13" name="Picture 12" descr="thumb-u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27500" y="3110968"/>
            <a:ext cx="786646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08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ain_lift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1" y="685888"/>
            <a:ext cx="3739925" cy="3776472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4025900"/>
            <a:ext cx="9144000" cy="13970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Final Lift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6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Final Lift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326" y="1176228"/>
            <a:ext cx="7613124" cy="855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600"/>
              </a:spcAft>
              <a:buClr>
                <a:srgbClr val="3366FF"/>
              </a:buClr>
              <a:buSzPct val="25000"/>
              <a:buNone/>
            </a:pPr>
            <a:r>
              <a:rPr lang="en" sz="2200" b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Cosmo’s Caf</a:t>
            </a:r>
            <a:r>
              <a:rPr lang="en-US" sz="2200" b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é</a:t>
            </a:r>
            <a:r>
              <a:rPr lang="en" sz="2200" b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 graphed their sales of fruit smoothies.</a:t>
            </a:r>
            <a:endParaRPr lang="en" sz="2200" b="1" dirty="0" smtClean="0">
              <a:solidFill>
                <a:srgbClr val="0000FF"/>
              </a:solidFill>
              <a:latin typeface="Helvetica" pitchFamily="34" charset="0"/>
              <a:ea typeface="Comfortaa"/>
              <a:cs typeface="Helvetica" pitchFamily="34" charset="0"/>
              <a:sym typeface="Comfortaa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56353" y="3305175"/>
            <a:ext cx="7627773" cy="3022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endParaRPr lang="en" sz="2000" dirty="0" smtClean="0">
              <a:latin typeface="Helvetica"/>
              <a:ea typeface="Comfortaa"/>
              <a:cs typeface="Helvetica"/>
              <a:sym typeface="Comfortaa"/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How many blueberry smoothies do you think Cosmo sold in zero hours? Why?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Based on your reasoning above, how may strawberry smoothies do you think Cosmo sold in zero hours?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" sz="2000" dirty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According to the graph, </a:t>
            </a:r>
            <a:r>
              <a:rPr lang="en-US" sz="2000" dirty="0">
                <a:latin typeface="Helvetica" pitchFamily="34" charset="0"/>
                <a:cs typeface="Helvetica" pitchFamily="34" charset="0"/>
              </a:rPr>
              <a:t>how many strawberry smoothies did the cafe sell in each 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hour if </a:t>
            </a:r>
            <a:r>
              <a:rPr lang="en-US" sz="2000" smtClean="0">
                <a:latin typeface="Helvetica" pitchFamily="34" charset="0"/>
                <a:cs typeface="Helvetica" pitchFamily="34" charset="0"/>
              </a:rPr>
              <a:t>Cosmo sells </a:t>
            </a: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strawberry smoothies at a constant rate.</a:t>
            </a:r>
            <a:endParaRPr lang="en-US" sz="2000" dirty="0" smtClean="0">
              <a:latin typeface="Helvetica" pitchFamily="34" charset="0"/>
              <a:ea typeface="Comfortaa"/>
              <a:cs typeface="Helvetica" pitchFamily="34" charset="0"/>
              <a:sym typeface="Comfortaa"/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2000" dirty="0" smtClean="0">
              <a:latin typeface="Helvetica" pitchFamily="34" charset="0"/>
              <a:ea typeface="Comfortaa"/>
              <a:cs typeface="Helvetica" pitchFamily="34" charset="0"/>
              <a:sym typeface="Comfortaa"/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" sz="2000" dirty="0">
              <a:latin typeface="Helvetica"/>
              <a:ea typeface="Comfortaa"/>
              <a:cs typeface="Helvetica"/>
              <a:sym typeface="Comforta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8414" y="1659919"/>
            <a:ext cx="3271836" cy="20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456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Final Lift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59326" y="1200937"/>
            <a:ext cx="7613124" cy="855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Aft>
                <a:spcPts val="600"/>
              </a:spcAft>
              <a:buClr>
                <a:srgbClr val="3366FF"/>
              </a:buClr>
              <a:buSzPct val="25000"/>
              <a:buNone/>
            </a:pPr>
            <a:r>
              <a:rPr lang="en" sz="2200" b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Cosmo’s Caf</a:t>
            </a:r>
            <a:r>
              <a:rPr lang="en-US" sz="2200" b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é</a:t>
            </a:r>
            <a:r>
              <a:rPr lang="en" sz="2200" b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 graphed their sales of fruit smoothies.</a:t>
            </a:r>
            <a:endParaRPr lang="en" sz="2200" b="1" dirty="0" smtClean="0">
              <a:solidFill>
                <a:srgbClr val="0000FF"/>
              </a:solidFill>
              <a:latin typeface="Helvetica" pitchFamily="34" charset="0"/>
              <a:ea typeface="Comfortaa"/>
              <a:cs typeface="Helvetica" pitchFamily="34" charset="0"/>
              <a:sym typeface="Comfortaa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856353" y="3305175"/>
            <a:ext cx="7627773" cy="3022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endParaRPr lang="en" sz="2000" dirty="0" smtClean="0">
              <a:latin typeface="Helvetica"/>
              <a:ea typeface="Comfortaa"/>
              <a:cs typeface="Helvetica"/>
              <a:sym typeface="Comfortaa"/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" sz="2000" dirty="0" smtClean="0">
              <a:latin typeface="Helvetica"/>
              <a:ea typeface="Comfortaa"/>
              <a:cs typeface="Helvetica"/>
              <a:sym typeface="Comfortaa"/>
            </a:endParaRP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Compare the rate of sales of strawberry smoothies to blueberry smoothies.</a:t>
            </a:r>
          </a:p>
          <a:p>
            <a:pPr marL="457200" lvl="0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+mj-lt"/>
              <a:buAutoNum type="arabicPeriod" startAt="4"/>
            </a:pPr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At these rates, will Cosmic Café ever sell the same number of blueberry smoothies as strawberry smoothies in the same number of hours? Why or why not? </a:t>
            </a:r>
            <a:endParaRPr lang="en" sz="2000" dirty="0">
              <a:latin typeface="Helvetica"/>
              <a:ea typeface="Comfortaa"/>
              <a:cs typeface="Helvetica"/>
              <a:sym typeface="Comforta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38414" y="1709347"/>
            <a:ext cx="3271836" cy="2022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848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Helvetica" pitchFamily="34" charset="0"/>
                <a:cs typeface="Helvetica" pitchFamily="34" charset="0"/>
              </a:rPr>
              <a:t>Cosmo’s Café is growing their own fruit.</a:t>
            </a:r>
          </a:p>
          <a:p>
            <a:pPr>
              <a:buNone/>
            </a:pPr>
            <a:endParaRPr lang="en-US" sz="2800" dirty="0" smtClean="0">
              <a:latin typeface="Helvetica" pitchFamily="34" charset="0"/>
              <a:cs typeface="Helvetica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Over one month: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 lemon tree grew from 100 to 112 centimeters</a:t>
            </a:r>
          </a:p>
          <a:p>
            <a:r>
              <a:rPr lang="en-US" sz="2400" dirty="0" smtClean="0">
                <a:latin typeface="Helvetica" pitchFamily="34" charset="0"/>
                <a:cs typeface="Helvetica" pitchFamily="34" charset="0"/>
              </a:rPr>
              <a:t>A strawberry plant grew from 10 to 20 centimeters</a:t>
            </a:r>
          </a:p>
          <a:p>
            <a:pPr>
              <a:buNone/>
            </a:pPr>
            <a:endParaRPr lang="en-US" sz="28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Cosmo says that the lemon tree grew more than the strawberry plant, but his gardener disagrees.</a:t>
            </a:r>
          </a:p>
          <a:p>
            <a:pPr>
              <a:buNone/>
            </a:pPr>
            <a:endParaRPr lang="en-US" sz="2800" dirty="0" smtClean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latin typeface="Helvetica" pitchFamily="34" charset="0"/>
                <a:cs typeface="Helvetica" pitchFamily="34" charset="0"/>
              </a:rPr>
              <a:t>Final Lift (cont.)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945440"/>
            <a:ext cx="3326874" cy="3402069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Agenda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280" y="1945441"/>
            <a:ext cx="2823932" cy="3404511"/>
          </a:xfrm>
        </p:spPr>
        <p:txBody>
          <a:bodyPr>
            <a:no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en-US" sz="2400" b="1" dirty="0" smtClean="0">
                <a:latin typeface="Helvetica"/>
                <a:cs typeface="Helvetica"/>
              </a:rPr>
              <a:t>Set Up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sz="2400" b="1" dirty="0" smtClean="0">
                <a:latin typeface="Helvetica"/>
                <a:cs typeface="Helvetica"/>
              </a:rPr>
              <a:t>Mind Stretch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sz="2400" b="1" dirty="0" smtClean="0">
                <a:latin typeface="Helvetica"/>
                <a:cs typeface="Helvetica"/>
              </a:rPr>
              <a:t>Workout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 algn="r">
              <a:lnSpc>
                <a:spcPct val="150000"/>
              </a:lnSpc>
              <a:buNone/>
            </a:pPr>
            <a:r>
              <a:rPr lang="en-US" sz="2400" b="1" dirty="0" smtClean="0">
                <a:latin typeface="Helvetica"/>
                <a:cs typeface="Helvetica"/>
              </a:rPr>
              <a:t>Check Your Pulse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sz="2400" b="1" dirty="0" smtClean="0">
                <a:latin typeface="Helvetica"/>
                <a:cs typeface="Helvetica"/>
              </a:rPr>
              <a:t>Final Lift</a:t>
            </a:r>
            <a:endParaRPr lang="en-US" sz="2000" dirty="0" smtClean="0">
              <a:latin typeface="Helvetica"/>
              <a:cs typeface="Helvetic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6368" y="2026501"/>
            <a:ext cx="4968888" cy="37557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1270"/>
              </a:spcBef>
              <a:buFont typeface="Arial"/>
              <a:buNone/>
            </a:pPr>
            <a:r>
              <a:rPr lang="en-US" sz="2000" dirty="0" smtClean="0">
                <a:latin typeface="Helvetica"/>
                <a:cs typeface="Helvetica"/>
              </a:rPr>
              <a:t>Whole class, 5 min</a:t>
            </a:r>
            <a:endParaRPr lang="en-US" sz="2400" dirty="0">
              <a:latin typeface="Helvetica"/>
              <a:cs typeface="Helvetica"/>
            </a:endParaRPr>
          </a:p>
          <a:p>
            <a:pPr marL="0" indent="0">
              <a:lnSpc>
                <a:spcPct val="150000"/>
              </a:lnSpc>
              <a:spcBef>
                <a:spcPts val="1270"/>
              </a:spcBef>
              <a:buFont typeface="Arial"/>
              <a:buNone/>
            </a:pPr>
            <a:r>
              <a:rPr lang="en-US" sz="2000" dirty="0" smtClean="0">
                <a:latin typeface="Helvetica"/>
                <a:cs typeface="Helvetica"/>
              </a:rPr>
              <a:t>Whole class, 5 min</a:t>
            </a:r>
          </a:p>
          <a:p>
            <a:pPr marL="0" indent="0">
              <a:lnSpc>
                <a:spcPct val="150000"/>
              </a:lnSpc>
              <a:spcBef>
                <a:spcPts val="1270"/>
              </a:spcBef>
              <a:buFont typeface="Arial"/>
              <a:buNone/>
            </a:pPr>
            <a:r>
              <a:rPr lang="en-US" sz="2000" dirty="0" smtClean="0">
                <a:latin typeface="Helvetica"/>
                <a:cs typeface="Helvetica"/>
              </a:rPr>
              <a:t>Individual, 10-15 min</a:t>
            </a:r>
          </a:p>
          <a:p>
            <a:pPr marL="0" indent="0">
              <a:lnSpc>
                <a:spcPct val="150000"/>
              </a:lnSpc>
              <a:spcBef>
                <a:spcPts val="1270"/>
              </a:spcBef>
              <a:buFont typeface="Arial"/>
              <a:buNone/>
            </a:pPr>
            <a:r>
              <a:rPr lang="en-US" sz="2000" dirty="0" smtClean="0">
                <a:latin typeface="Helvetica"/>
                <a:cs typeface="Helvetica"/>
              </a:rPr>
              <a:t>Pairs, Individual, Whole class, 10 min</a:t>
            </a:r>
          </a:p>
          <a:p>
            <a:pPr marL="0" indent="0">
              <a:lnSpc>
                <a:spcPct val="150000"/>
              </a:lnSpc>
              <a:spcBef>
                <a:spcPts val="1270"/>
              </a:spcBef>
              <a:buFont typeface="Arial"/>
              <a:buNone/>
            </a:pPr>
            <a:r>
              <a:rPr lang="en-US" sz="2000" dirty="0" smtClean="0">
                <a:latin typeface="Helvetica"/>
                <a:cs typeface="Helvetica"/>
              </a:rPr>
              <a:t>Individual, 15 min</a:t>
            </a:r>
            <a:endParaRPr lang="en-US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538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To support his thinking, Cosmo said the lemon tree grew 12 centimeters (112-110) and the strawberry plant grew 10 centimeters (20-10).</a:t>
            </a:r>
          </a:p>
          <a:p>
            <a:pPr marL="0" indent="0">
              <a:buNone/>
            </a:pPr>
            <a:endParaRPr lang="en-US" sz="28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Helvetica" pitchFamily="34" charset="0"/>
                <a:cs typeface="Helvetica" pitchFamily="34" charset="0"/>
              </a:rPr>
              <a:t>The gardener observed that the lemon tree grew 12% but the strawberry plant grew 100%.</a:t>
            </a:r>
            <a:br>
              <a:rPr lang="en-US" sz="2800" dirty="0" smtClean="0">
                <a:latin typeface="Helvetica" pitchFamily="34" charset="0"/>
                <a:cs typeface="Helvetica" pitchFamily="34" charset="0"/>
              </a:rPr>
            </a:br>
            <a:endParaRPr lang="en-US" sz="28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Who do you think is right?  Explain your thinking.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dirty="0" smtClean="0">
                <a:latin typeface="Helvetica" pitchFamily="34" charset="0"/>
                <a:cs typeface="Helvetica" pitchFamily="34" charset="0"/>
              </a:rPr>
              <a:t>Final Lift (cont.)</a:t>
            </a:r>
            <a:endParaRPr lang="en-US" dirty="0">
              <a:latin typeface="Helvetica" pitchFamily="34" charset="0"/>
              <a:cs typeface="Helvetic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rain_meditate_small.jp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1264308"/>
            <a:ext cx="4398264" cy="2897608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0" y="3409441"/>
            <a:ext cx="9144000" cy="18611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Setup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193030" y="200025"/>
            <a:ext cx="2769869" cy="1885441"/>
          </a:xfrm>
          <a:prstGeom prst="wedgeEllipseCallout">
            <a:avLst>
              <a:gd name="adj1" fmla="val -25647"/>
              <a:gd name="adj2" fmla="val 6199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can we use math to</a:t>
            </a:r>
            <a:r>
              <a:rPr lang="en-US" dirty="0"/>
              <a:t> </a:t>
            </a:r>
            <a:r>
              <a:rPr lang="en-US" dirty="0" smtClean="0"/>
              <a:t>predict the future if a trend continues?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1945441"/>
            <a:ext cx="2748323" cy="1667004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Learning Goals &amp; Expectations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45441"/>
            <a:ext cx="2314661" cy="919115"/>
          </a:xfrm>
        </p:spPr>
        <p:txBody>
          <a:bodyPr>
            <a:noAutofit/>
          </a:bodyPr>
          <a:lstStyle/>
          <a:p>
            <a:pPr marL="0" indent="0" algn="r">
              <a:lnSpc>
                <a:spcPct val="150000"/>
              </a:lnSpc>
              <a:buNone/>
            </a:pPr>
            <a:r>
              <a:rPr lang="en-US" sz="2400" b="1" dirty="0" smtClean="0">
                <a:latin typeface="Helvetica"/>
                <a:cs typeface="Helvetica"/>
              </a:rPr>
              <a:t>We will understand/ be able to…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815" y="2026501"/>
            <a:ext cx="5762309" cy="181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Describe the term </a:t>
            </a:r>
            <a:r>
              <a:rPr lang="en" sz="2000" i="1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unit rate</a:t>
            </a:r>
            <a:r>
              <a:rPr lang="en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Represent unit rate in multiple ways.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Apply proportional reasoning to compare rates.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endParaRPr lang="en" sz="2000" dirty="0" smtClean="0">
              <a:latin typeface="Helvetica" pitchFamily="34" charset="0"/>
              <a:ea typeface="Comfortaa"/>
              <a:cs typeface="Helvetica" pitchFamily="34" charset="0"/>
              <a:sym typeface="Comforta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3838221"/>
            <a:ext cx="2748324" cy="2029179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33781" y="3922888"/>
            <a:ext cx="1961879" cy="919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en-US" sz="2400" b="1" dirty="0" smtClean="0">
                <a:latin typeface="Helvetica"/>
                <a:cs typeface="Helvetica"/>
              </a:rPr>
              <a:t>We will be successful when we…</a:t>
            </a: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816" y="3919282"/>
            <a:ext cx="5439521" cy="181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Use unit rate to complete a table, diagram, and graph.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Determine unit rate from given information.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 pitchFamily="34" charset="0"/>
                <a:ea typeface="Comfortaa"/>
                <a:cs typeface="Helvetica" pitchFamily="34" charset="0"/>
                <a:sym typeface="Comfortaa"/>
              </a:rPr>
              <a:t>Compare two rates and explain how the unit rate can be found on a graph.</a:t>
            </a:r>
          </a:p>
        </p:txBody>
      </p:sp>
    </p:spTree>
    <p:extLst>
      <p:ext uri="{BB962C8B-B14F-4D97-AF65-F5344CB8AC3E}">
        <p14:creationId xmlns:p14="http://schemas.microsoft.com/office/powerpoint/2010/main" val="402485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1945441"/>
            <a:ext cx="2748323" cy="1559759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High Quality Work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998913"/>
            <a:ext cx="2314661" cy="919115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US" sz="2400" b="1" dirty="0" smtClean="0">
                <a:latin typeface="Helvetica"/>
                <a:cs typeface="Helvetica"/>
              </a:rPr>
              <a:t>Work is accurate &amp; precise</a:t>
            </a: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857817" y="2026501"/>
            <a:ext cx="5925236" cy="181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Problem is set up in a way that helps you solve it.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Scale: responses use appropriate units.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Work has been checked for calculation errors.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3717909"/>
            <a:ext cx="2748324" cy="2217674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80999" y="3802576"/>
            <a:ext cx="2314661" cy="919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en-US" sz="2400" b="1" dirty="0" smtClean="0">
                <a:latin typeface="Helvetica"/>
                <a:cs typeface="Helvetica"/>
              </a:rPr>
              <a:t>Explanations</a:t>
            </a: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857816" y="3798970"/>
            <a:ext cx="5439521" cy="2136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Describe what you did and why you did it. 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Use </a:t>
            </a:r>
            <a:r>
              <a:rPr lang="en" sz="2000" b="1" dirty="0" smtClean="0">
                <a:latin typeface="Helvetica"/>
                <a:ea typeface="Comfortaa"/>
                <a:cs typeface="Helvetica"/>
                <a:sym typeface="Comfortaa"/>
              </a:rPr>
              <a:t>multiple representations </a:t>
            </a: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to show your thinking about math.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Include a logical argument and evidence to support each answer. It makes sense.</a:t>
            </a:r>
          </a:p>
        </p:txBody>
      </p:sp>
    </p:spTree>
    <p:extLst>
      <p:ext uri="{BB962C8B-B14F-4D97-AF65-F5344CB8AC3E}">
        <p14:creationId xmlns:p14="http://schemas.microsoft.com/office/powerpoint/2010/main" val="270035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Multiple Representations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6901" y="1684047"/>
            <a:ext cx="7527225" cy="1811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400" dirty="0">
                <a:latin typeface="Helvetica"/>
                <a:ea typeface="Comfortaa"/>
                <a:cs typeface="Helvetica"/>
                <a:sym typeface="Comfortaa"/>
              </a:rPr>
              <a:t>Use multiple representations to help you think and to show your thinking to others.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218494"/>
            <a:ext cx="3090827" cy="2217674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42505" y="3303161"/>
            <a:ext cx="2695660" cy="919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/>
              <a:buNone/>
            </a:pPr>
            <a:r>
              <a:rPr lang="en-US" sz="2400" b="1" dirty="0" smtClean="0">
                <a:latin typeface="Helvetica"/>
                <a:cs typeface="Helvetica"/>
              </a:rPr>
              <a:t>Representations</a:t>
            </a: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200320" y="3299555"/>
            <a:ext cx="5439521" cy="21366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Create a </a:t>
            </a:r>
            <a:r>
              <a:rPr lang="en" sz="2000" b="1" dirty="0">
                <a:latin typeface="Helvetica"/>
                <a:ea typeface="Comfortaa"/>
                <a:cs typeface="Helvetica"/>
                <a:sym typeface="Comfortaa"/>
              </a:rPr>
              <a:t>chart</a:t>
            </a: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 or </a:t>
            </a:r>
            <a:r>
              <a:rPr lang="en" sz="2000" b="1" dirty="0">
                <a:latin typeface="Helvetica"/>
                <a:ea typeface="Comfortaa"/>
                <a:cs typeface="Helvetica"/>
                <a:sym typeface="Comfortaa"/>
              </a:rPr>
              <a:t>table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Set up an </a:t>
            </a:r>
            <a:r>
              <a:rPr lang="en" sz="2000" b="1" dirty="0">
                <a:latin typeface="Helvetica"/>
                <a:ea typeface="Comfortaa"/>
                <a:cs typeface="Helvetica"/>
                <a:sym typeface="Comfortaa"/>
              </a:rPr>
              <a:t>equation</a:t>
            </a: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 or an algebraic </a:t>
            </a:r>
            <a:r>
              <a:rPr lang="en" sz="2000" b="1" dirty="0">
                <a:latin typeface="Helvetica"/>
                <a:ea typeface="Comfortaa"/>
                <a:cs typeface="Helvetica"/>
                <a:sym typeface="Comfortaa"/>
              </a:rPr>
              <a:t>rule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Sketch a </a:t>
            </a:r>
            <a:r>
              <a:rPr lang="en" sz="2000" b="1" dirty="0">
                <a:latin typeface="Helvetica"/>
                <a:ea typeface="Comfortaa"/>
                <a:cs typeface="Helvetica"/>
                <a:sym typeface="Comfortaa"/>
              </a:rPr>
              <a:t>graph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Use </a:t>
            </a:r>
            <a:r>
              <a:rPr lang="en" sz="2000" b="1" dirty="0">
                <a:latin typeface="Helvetica"/>
                <a:ea typeface="Comfortaa"/>
                <a:cs typeface="Helvetica"/>
                <a:sym typeface="Comfortaa"/>
              </a:rPr>
              <a:t>words</a:t>
            </a:r>
            <a:r>
              <a:rPr lang="en" sz="2000" dirty="0">
                <a:latin typeface="Helvetica"/>
                <a:ea typeface="Comfortaa"/>
                <a:cs typeface="Helvetica"/>
                <a:sym typeface="Comfortaa"/>
              </a:rPr>
              <a:t> to </a:t>
            </a:r>
            <a:r>
              <a:rPr lang="en" sz="2000" dirty="0" smtClean="0">
                <a:latin typeface="Helvetica"/>
                <a:ea typeface="Comfortaa"/>
                <a:cs typeface="Helvetica"/>
                <a:sym typeface="Comfortaa"/>
              </a:rPr>
              <a:t>explain and justify</a:t>
            </a:r>
            <a:endParaRPr lang="en" sz="2000" dirty="0">
              <a:latin typeface="Helvetica"/>
              <a:ea typeface="Comfortaa"/>
              <a:cs typeface="Helvetica"/>
              <a:sym typeface="Comfortaa"/>
            </a:endParaRPr>
          </a:p>
        </p:txBody>
      </p:sp>
    </p:spTree>
    <p:extLst>
      <p:ext uri="{BB962C8B-B14F-4D97-AF65-F5344CB8AC3E}">
        <p14:creationId xmlns:p14="http://schemas.microsoft.com/office/powerpoint/2010/main" val="319502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440"/>
            <a:ext cx="9144000" cy="1121328"/>
          </a:xfrm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526" y="4440"/>
            <a:ext cx="8229600" cy="10088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Prior Knowledge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956901" y="1684048"/>
            <a:ext cx="7527225" cy="855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" sz="2400" dirty="0" smtClean="0">
                <a:latin typeface="Helvetica"/>
                <a:ea typeface="Comfortaa"/>
                <a:cs typeface="Helvetica"/>
                <a:sym typeface="Comfortaa"/>
              </a:rPr>
              <a:t>What do these have in common?</a:t>
            </a:r>
            <a:endParaRPr lang="en" sz="2400" dirty="0">
              <a:latin typeface="Helvetica"/>
              <a:ea typeface="Comfortaa"/>
              <a:cs typeface="Helvetica"/>
              <a:sym typeface="Comforta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218494"/>
            <a:ext cx="9144000" cy="2217674"/>
          </a:xfrm>
          <a:prstGeom prst="rect">
            <a:avLst/>
          </a:prstGeom>
          <a:solidFill>
            <a:srgbClr val="397CB3">
              <a:alpha val="23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10619" y="3533774"/>
            <a:ext cx="217545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" pitchFamily="34" charset="0"/>
                <a:cs typeface="Helvetica" pitchFamily="34" charset="0"/>
              </a:rPr>
              <a:t>Strikeouts: Walks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4465707"/>
            <a:ext cx="908631" cy="7848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Aft>
                <a:spcPts val="600"/>
              </a:spcAft>
              <a:buClr>
                <a:schemeClr val="dk1"/>
              </a:buClr>
              <a:buSzPct val="100000"/>
            </a:pPr>
            <a:r>
              <a:rPr lang="en" sz="2000" u="sng" dirty="0" smtClean="0">
                <a:latin typeface="Helvetica" pitchFamily="34" charset="0"/>
                <a:cs typeface="Helvetica" pitchFamily="34" charset="0"/>
              </a:rPr>
              <a:t>Flour</a:t>
            </a:r>
          </a:p>
          <a:p>
            <a:pPr lvl="0" algn="ctr">
              <a:spcAft>
                <a:spcPts val="600"/>
              </a:spcAft>
              <a:buClr>
                <a:schemeClr val="dk1"/>
              </a:buClr>
              <a:buSzPct val="100000"/>
            </a:pPr>
            <a:r>
              <a:rPr lang="en" sz="2000" dirty="0" smtClean="0">
                <a:latin typeface="Helvetica" pitchFamily="34" charset="0"/>
                <a:cs typeface="Helvetica" pitchFamily="34" charset="0"/>
              </a:rPr>
              <a:t>Sugar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44060" y="3718440"/>
            <a:ext cx="217880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" sz="2000" dirty="0" smtClean="0">
                <a:latin typeface="Helvetica" pitchFamily="34" charset="0"/>
                <a:cs typeface="Helvetica" pitchFamily="34" charset="0"/>
              </a:rPr>
              <a:t>Distance per time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04922" y="4634984"/>
            <a:ext cx="867802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" sz="2000" dirty="0" smtClean="0">
                <a:latin typeface="Helvetica" pitchFamily="34" charset="0"/>
                <a:cs typeface="Helvetica" pitchFamily="34" charset="0"/>
              </a:rPr>
              <a:t>A to B</a:t>
            </a:r>
            <a:endParaRPr lang="en-US" sz="2000" dirty="0">
              <a:latin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Cosmo is starting a business. </a:t>
            </a:r>
            <a:r>
              <a:rPr lang="en-US" sz="2800" dirty="0">
                <a:solidFill>
                  <a:schemeClr val="dk1"/>
                </a:solidFill>
                <a:latin typeface="Helvetica" panose="020B0604020202020204" pitchFamily="34" charset="0"/>
                <a:ea typeface="Comfortaa"/>
                <a:cs typeface="Helvetica" panose="020B0604020202020204" pitchFamily="34" charset="0"/>
                <a:sym typeface="Comfortaa"/>
              </a:rPr>
              <a:t>He </a:t>
            </a:r>
            <a:r>
              <a:rPr lang="en-US" sz="2800" dirty="0" smtClean="0">
                <a:solidFill>
                  <a:schemeClr val="dk1"/>
                </a:solidFill>
                <a:latin typeface="Helvetica" panose="020B0604020202020204" pitchFamily="34" charset="0"/>
                <a:ea typeface="Comfortaa"/>
                <a:cs typeface="Helvetica" panose="020B0604020202020204" pitchFamily="34" charset="0"/>
                <a:sym typeface="Comfortaa"/>
              </a:rPr>
              <a:t>keeps </a:t>
            </a:r>
            <a:r>
              <a:rPr lang="en-US" sz="2800" dirty="0">
                <a:solidFill>
                  <a:schemeClr val="dk1"/>
                </a:solidFill>
                <a:latin typeface="Helvetica" panose="020B0604020202020204" pitchFamily="34" charset="0"/>
                <a:ea typeface="Comfortaa"/>
                <a:cs typeface="Helvetica" panose="020B0604020202020204" pitchFamily="34" charset="0"/>
                <a:sym typeface="Comfortaa"/>
              </a:rPr>
              <a:t>track of how much he </a:t>
            </a:r>
            <a:r>
              <a:rPr lang="en-US" sz="2800" dirty="0" smtClean="0">
                <a:solidFill>
                  <a:schemeClr val="dk1"/>
                </a:solidFill>
                <a:latin typeface="Helvetica" panose="020B0604020202020204" pitchFamily="34" charset="0"/>
                <a:ea typeface="Comfortaa"/>
                <a:cs typeface="Helvetica" panose="020B0604020202020204" pitchFamily="34" charset="0"/>
                <a:sym typeface="Comfortaa"/>
              </a:rPr>
              <a:t>sells each day. </a:t>
            </a:r>
            <a:r>
              <a:rPr lang="en-US" sz="2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He wants to predict how much he will sell in the future, assuming the same rates of sales. To do this he will calculate a unit rate. The </a:t>
            </a:r>
            <a:r>
              <a:rPr lang="en-US" sz="2800" b="1" dirty="0" smtClean="0"/>
              <a:t>unit rate</a:t>
            </a:r>
            <a:r>
              <a:rPr lang="en-US" sz="2800" dirty="0" smtClean="0"/>
              <a:t> is </a:t>
            </a:r>
            <a:r>
              <a:rPr lang="en-US" sz="2800" dirty="0"/>
              <a:t>a </a:t>
            </a:r>
            <a:r>
              <a:rPr lang="en-US" sz="2800" b="1" dirty="0"/>
              <a:t>ratio</a:t>
            </a:r>
            <a:r>
              <a:rPr lang="en-US" sz="2800" dirty="0"/>
              <a:t> of </a:t>
            </a:r>
            <a:r>
              <a:rPr lang="en-US" sz="2800" dirty="0" smtClean="0"/>
              <a:t>one </a:t>
            </a:r>
            <a:r>
              <a:rPr lang="en-US" sz="2800" dirty="0"/>
              <a:t>quantity to </a:t>
            </a:r>
            <a:r>
              <a:rPr lang="en-US" sz="2800" b="1" dirty="0"/>
              <a:t>one unit </a:t>
            </a:r>
            <a:r>
              <a:rPr lang="en-US" sz="2800" dirty="0"/>
              <a:t>of another </a:t>
            </a:r>
            <a:r>
              <a:rPr lang="en-US" sz="2800" dirty="0" smtClean="0"/>
              <a:t>quantity.</a:t>
            </a:r>
            <a:endParaRPr lang="en-US" sz="2800" dirty="0"/>
          </a:p>
          <a:p>
            <a:pPr marL="0" lvl="0" indent="0">
              <a:buNone/>
            </a:pPr>
            <a:endParaRPr lang="en-US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397C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4000" dirty="0" smtClean="0">
                <a:solidFill>
                  <a:prstClr val="white"/>
                </a:solidFill>
                <a:latin typeface="Helvetica"/>
                <a:ea typeface="+mj-ea"/>
                <a:cs typeface="Helvetica"/>
              </a:rPr>
              <a:t>The story so far…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409" y="4757940"/>
            <a:ext cx="626118" cy="110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lueber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739" y="490595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trawberr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376" y="4803213"/>
            <a:ext cx="580653" cy="961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twopeasandtheirpod.com/wp-content/uploads/2011/02/King-Arthur-Browni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21" y="4803213"/>
            <a:ext cx="1718780" cy="109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9425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907541"/>
            <a:ext cx="9144000" cy="11879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r>
              <a:rPr lang="en-US" sz="6000" dirty="0" smtClean="0">
                <a:solidFill>
                  <a:schemeClr val="bg1">
                    <a:lumMod val="50000"/>
                  </a:schemeClr>
                </a:solidFill>
              </a:rPr>
              <a:t>Mind Stretch</a:t>
            </a: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 descr="brain_stretch_sm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400" y="2460394"/>
            <a:ext cx="6807200" cy="26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53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798</Words>
  <Application>Microsoft Office PowerPoint</Application>
  <PresentationFormat>On-screen Show (4:3)</PresentationFormat>
  <Paragraphs>131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Munching on Math</vt:lpstr>
      <vt:lpstr>Agenda</vt:lpstr>
      <vt:lpstr>PowerPoint Presentation</vt:lpstr>
      <vt:lpstr>Learning Goals &amp; Expectations</vt:lpstr>
      <vt:lpstr>High Quality Work </vt:lpstr>
      <vt:lpstr>Multiple Representations</vt:lpstr>
      <vt:lpstr>Prior Knowledge</vt:lpstr>
      <vt:lpstr>The story so far…</vt:lpstr>
      <vt:lpstr>PowerPoint Presentation</vt:lpstr>
      <vt:lpstr>Mind Stretch</vt:lpstr>
      <vt:lpstr>PowerPoint Presentation</vt:lpstr>
      <vt:lpstr>Workout</vt:lpstr>
      <vt:lpstr>PowerPoint Presentation</vt:lpstr>
      <vt:lpstr>Check Your Pulse</vt:lpstr>
      <vt:lpstr>Check Your Pulse</vt:lpstr>
      <vt:lpstr>PowerPoint Presentation</vt:lpstr>
      <vt:lpstr>Final Lift</vt:lpstr>
      <vt:lpstr>Final Lift</vt:lpstr>
      <vt:lpstr>Final Lift (cont.)</vt:lpstr>
      <vt:lpstr>Final Lift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 Casey</dc:creator>
  <cp:lastModifiedBy>Eva Ngo</cp:lastModifiedBy>
  <cp:revision>160</cp:revision>
  <dcterms:created xsi:type="dcterms:W3CDTF">2014-11-20T01:02:00Z</dcterms:created>
  <dcterms:modified xsi:type="dcterms:W3CDTF">2017-03-10T17:40:18Z</dcterms:modified>
</cp:coreProperties>
</file>