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3" r:id="rId9"/>
    <p:sldId id="283" r:id="rId10"/>
    <p:sldId id="265" r:id="rId11"/>
    <p:sldId id="273" r:id="rId12"/>
    <p:sldId id="278" r:id="rId13"/>
    <p:sldId id="282" r:id="rId14"/>
    <p:sldId id="269" r:id="rId15"/>
    <p:sldId id="270" r:id="rId16"/>
    <p:sldId id="271" r:id="rId17"/>
    <p:sldId id="275" r:id="rId18"/>
    <p:sldId id="276" r:id="rId19"/>
    <p:sldId id="284" r:id="rId20"/>
    <p:sldId id="28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under" initials="F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DA1"/>
    <a:srgbClr val="397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51" autoAdjust="0"/>
  </p:normalViewPr>
  <p:slideViewPr>
    <p:cSldViewPr snapToGrid="0" snapToObjects="1">
      <p:cViewPr>
        <p:scale>
          <a:sx n="83" d="100"/>
          <a:sy n="83" d="100"/>
        </p:scale>
        <p:origin x="-51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-64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4D2F-0506-AB40-8C13-A0924AD7E649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0411C-CAF3-7D4C-9717-1E1817D7A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3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64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640" lvl="1" indent="-181225">
              <a:spcAft>
                <a:spcPts val="634"/>
              </a:spcAft>
              <a:buSzPct val="25000"/>
              <a:buFont typeface="Arial" panose="020B0604020202020204" pitchFamily="34" charset="0"/>
              <a:buChar char="•"/>
            </a:pPr>
            <a:endParaRPr lang="en-US" dirty="0"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640" lvl="1" indent="-181225">
              <a:spcAft>
                <a:spcPts val="634"/>
              </a:spcAft>
              <a:buSzPct val="25000"/>
              <a:buFont typeface="Arial" panose="020B0604020202020204" pitchFamily="34" charset="0"/>
              <a:buChar char="•"/>
            </a:pPr>
            <a:endParaRPr lang="en-US" dirty="0"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640" lvl="1" indent="-181225">
              <a:spcAft>
                <a:spcPts val="634"/>
              </a:spcAft>
              <a:buSzPct val="25000"/>
              <a:buFont typeface="Arial" panose="020B0604020202020204" pitchFamily="34" charset="0"/>
              <a:buChar char="•"/>
            </a:pPr>
            <a:endParaRPr lang="en-US" dirty="0"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640" lvl="1" indent="-181225">
              <a:spcAft>
                <a:spcPts val="634"/>
              </a:spcAft>
              <a:buSzPct val="25000"/>
              <a:buFont typeface="Arial" panose="020B0604020202020204" pitchFamily="34" charset="0"/>
              <a:buChar char="•"/>
            </a:pPr>
            <a:endParaRPr lang="en-US" dirty="0"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1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640" lvl="1" indent="-181225">
              <a:spcAft>
                <a:spcPts val="634"/>
              </a:spcAft>
              <a:buSzPct val="25000"/>
              <a:buFont typeface="Arial" panose="020B0604020202020204" pitchFamily="34" charset="0"/>
              <a:buChar char="•"/>
            </a:pPr>
            <a:endParaRPr lang="en-US" dirty="0"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01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640" lvl="1" indent="-181225">
              <a:spcAft>
                <a:spcPts val="634"/>
              </a:spcAft>
              <a:buSzPct val="25000"/>
              <a:buFont typeface="Arial" panose="020B0604020202020204" pitchFamily="34" charset="0"/>
              <a:buChar char="•"/>
            </a:pPr>
            <a:endParaRPr lang="en-US" dirty="0"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69"/>
              </a:spcAft>
              <a:buSzPct val="25000"/>
            </a:pPr>
            <a:endParaRPr lang="en-US" sz="1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7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411C-CAF3-7D4C-9717-1E1817D7A71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5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C23-9413-B14C-90D0-AF76C499BBD9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C34B-70CF-F947-818C-AE9AD157A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1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C23-9413-B14C-90D0-AF76C499BBD9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C34B-70CF-F947-818C-AE9AD157A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0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C23-9413-B14C-90D0-AF76C499BBD9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C34B-70CF-F947-818C-AE9AD157A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2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C23-9413-B14C-90D0-AF76C499BBD9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C34B-70CF-F947-818C-AE9AD157A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2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C23-9413-B14C-90D0-AF76C499BBD9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C34B-70CF-F947-818C-AE9AD157A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C23-9413-B14C-90D0-AF76C499BBD9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C34B-70CF-F947-818C-AE9AD157A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C23-9413-B14C-90D0-AF76C499BBD9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C34B-70CF-F947-818C-AE9AD157A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7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C23-9413-B14C-90D0-AF76C499BBD9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C34B-70CF-F947-818C-AE9AD157A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2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C23-9413-B14C-90D0-AF76C499BBD9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C34B-70CF-F947-818C-AE9AD157A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5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C23-9413-B14C-90D0-AF76C499BBD9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C34B-70CF-F947-818C-AE9AD157A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4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C23-9413-B14C-90D0-AF76C499BBD9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C34B-70CF-F947-818C-AE9AD157A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0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5C23-9413-B14C-90D0-AF76C499BBD9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C34B-70CF-F947-818C-AE9AD157A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4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88611" y="2620935"/>
            <a:ext cx="4360875" cy="2418285"/>
          </a:xfrm>
          <a:prstGeom prst="rect">
            <a:avLst/>
          </a:prstGeom>
          <a:solidFill>
            <a:srgbClr val="397CB3">
              <a:alpha val="5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51" y="1009097"/>
            <a:ext cx="6107175" cy="9903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End of Las Vegas?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2832" y="2859444"/>
            <a:ext cx="4166654" cy="2301366"/>
          </a:xfrm>
          <a:solidFill>
            <a:srgbClr val="397CB3"/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Helvetica"/>
                <a:cs typeface="Helvetica"/>
              </a:rPr>
              <a:t>Topic</a:t>
            </a:r>
          </a:p>
          <a:p>
            <a:pPr algn="l"/>
            <a:r>
              <a:rPr lang="en-US" sz="2400" b="1" dirty="0" smtClean="0">
                <a:solidFill>
                  <a:srgbClr val="FFFFFF"/>
                </a:solidFill>
                <a:latin typeface="Helvetica"/>
                <a:cs typeface="Helvetica"/>
              </a:rPr>
              <a:t>Proportional Relationships, Lines &amp; Linear Equations</a:t>
            </a:r>
          </a:p>
          <a:p>
            <a:pPr algn="l"/>
            <a:endParaRPr lang="en-US" sz="20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l"/>
            <a:r>
              <a:rPr lang="en-US" sz="1800" dirty="0" smtClean="0">
                <a:solidFill>
                  <a:srgbClr val="FFFFFF"/>
                </a:solidFill>
                <a:latin typeface="Helvetica"/>
                <a:cs typeface="Helvetica"/>
              </a:rPr>
              <a:t>Common Core State Standards</a:t>
            </a:r>
          </a:p>
          <a:p>
            <a:pPr algn="l"/>
            <a:r>
              <a:rPr lang="en-US" sz="2400" b="1" dirty="0" smtClean="0">
                <a:solidFill>
                  <a:srgbClr val="FFFFFF"/>
                </a:solidFill>
                <a:latin typeface="Helvetica"/>
                <a:cs typeface="Helvetica"/>
              </a:rPr>
              <a:t>8EE5</a:t>
            </a:r>
          </a:p>
          <a:p>
            <a:pPr algn="l"/>
            <a:endParaRPr lang="en-US" sz="28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120" y="117907"/>
            <a:ext cx="1080929" cy="73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en-US" sz="2800" dirty="0" smtClean="0"/>
              <a:t>Task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3373" y="-67550"/>
            <a:ext cx="932301" cy="1080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en-US" sz="5400" dirty="0">
                <a:solidFill>
                  <a:schemeClr val="accent1"/>
                </a:solidFill>
              </a:rPr>
              <a:t>4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441" y="5907950"/>
            <a:ext cx="8595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Copyright @ 2016 The Regents of the University of California</a:t>
            </a:r>
          </a:p>
          <a:p>
            <a:endParaRPr lang="en-US" sz="14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work was supported by grant number #DRL-1020393 from the National Science Foundation and grant number 2012-8075 from the William and Flora Hewlett Foundation.</a:t>
            </a:r>
            <a:r>
              <a:rPr lang="en-US" sz="1400" b="1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4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4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Mind Stretch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7400" y="1828800"/>
            <a:ext cx="4198326" cy="1130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endParaRPr lang="en" sz="2400" dirty="0">
              <a:latin typeface="Helvetica"/>
              <a:ea typeface="Comfortaa"/>
              <a:cs typeface="Helvetica"/>
              <a:sym typeface="Comfortaa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569801" y="2354044"/>
            <a:ext cx="6447199" cy="2739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About how many </a:t>
            </a:r>
            <a:r>
              <a:rPr lang="en" sz="2000" b="1" dirty="0" smtClean="0">
                <a:latin typeface="Helvetica"/>
                <a:ea typeface="Comfortaa"/>
                <a:cs typeface="Helvetica"/>
                <a:sym typeface="Comfortaa"/>
              </a:rPr>
              <a:t>minutes</a:t>
            </a: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 do you spend showering </a:t>
            </a:r>
            <a:r>
              <a:rPr lang="en" sz="2000" b="1" dirty="0" smtClean="0">
                <a:latin typeface="Helvetica"/>
                <a:ea typeface="Comfortaa"/>
                <a:cs typeface="Helvetica"/>
                <a:sym typeface="Comfortaa"/>
              </a:rPr>
              <a:t>each day</a:t>
            </a: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?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b="1" dirty="0" smtClean="0">
                <a:latin typeface="Helvetica"/>
                <a:ea typeface="Comfortaa"/>
                <a:cs typeface="Helvetica"/>
                <a:sym typeface="Comfortaa"/>
              </a:rPr>
              <a:t>Show </a:t>
            </a:r>
            <a:r>
              <a:rPr lang="en-US" sz="2000" b="1" dirty="0">
                <a:latin typeface="Helvetica"/>
                <a:ea typeface="Comfortaa"/>
                <a:cs typeface="Helvetica"/>
                <a:sym typeface="Comfortaa"/>
              </a:rPr>
              <a:t>how </a:t>
            </a:r>
            <a:r>
              <a:rPr lang="en-US" sz="2000" dirty="0">
                <a:latin typeface="Helvetica"/>
                <a:ea typeface="Comfortaa"/>
                <a:cs typeface="Helvetica"/>
                <a:sym typeface="Comfortaa"/>
              </a:rPr>
              <a:t>you would estimate the number of gallons of water you use showering for this many minutes each day</a:t>
            </a:r>
            <a:r>
              <a:rPr lang="en-US" sz="2000" dirty="0" smtClean="0">
                <a:latin typeface="Helvetica"/>
                <a:ea typeface="Comfortaa"/>
                <a:cs typeface="Helvetica"/>
                <a:sym typeface="Comfortaa"/>
              </a:rPr>
              <a:t>.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b="1" dirty="0" smtClean="0"/>
              <a:t>Show </a:t>
            </a:r>
            <a:r>
              <a:rPr lang="en-US" sz="2000" b="1" dirty="0"/>
              <a:t>how</a:t>
            </a:r>
            <a:r>
              <a:rPr lang="en-US" sz="2000" dirty="0"/>
              <a:t> you would estimate the number of gallons of water you use showering in one week (7 days)?</a:t>
            </a:r>
            <a:endParaRPr lang="en" sz="2000" dirty="0" smtClean="0">
              <a:latin typeface="Helvetica"/>
              <a:ea typeface="Comfortaa"/>
              <a:cs typeface="Helvetica"/>
              <a:sym typeface="Comfortaa"/>
            </a:endParaRP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Write </a:t>
            </a:r>
            <a:r>
              <a:rPr lang="en" sz="2000" b="1" dirty="0" smtClean="0">
                <a:latin typeface="Helvetica"/>
                <a:ea typeface="Comfortaa"/>
                <a:cs typeface="Helvetica"/>
                <a:sym typeface="Comfortaa"/>
              </a:rPr>
              <a:t>an equation </a:t>
            </a: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showing how many </a:t>
            </a:r>
            <a:r>
              <a:rPr lang="en" sz="2000" b="1" dirty="0" smtClean="0">
                <a:latin typeface="Helvetica"/>
                <a:ea typeface="Comfortaa"/>
                <a:cs typeface="Helvetica"/>
                <a:sym typeface="Comfortaa"/>
              </a:rPr>
              <a:t>gallons</a:t>
            </a: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 of water you use showering in </a:t>
            </a:r>
            <a:r>
              <a:rPr lang="en" sz="2000" i="1" dirty="0" smtClean="0">
                <a:latin typeface="Helvetica"/>
                <a:ea typeface="Comfortaa"/>
                <a:cs typeface="Helvetica"/>
                <a:sym typeface="Comfortaa"/>
              </a:rPr>
              <a:t>x</a:t>
            </a: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 days. Use the variable y to represent the gallons of water used.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	</a:t>
            </a:r>
            <a:endParaRPr lang="en" sz="2000" dirty="0" smtClean="0">
              <a:solidFill>
                <a:srgbClr val="3A6DA1"/>
              </a:solidFill>
              <a:latin typeface="Helvetica"/>
              <a:ea typeface="Comfortaa"/>
              <a:cs typeface="Helvetica"/>
              <a:sym typeface="Comforta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9326" y="1497505"/>
            <a:ext cx="5358874" cy="855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400" b="1" dirty="0" smtClean="0">
                <a:latin typeface="Helvetica"/>
                <a:ea typeface="Comfortaa"/>
                <a:cs typeface="Helvetica"/>
                <a:sym typeface="Comfortaa"/>
              </a:rPr>
              <a:t>An average shower uses 5 gallons of water per minute.</a:t>
            </a:r>
            <a:endParaRPr lang="en" sz="2400" b="1" dirty="0">
              <a:latin typeface="Helvetica"/>
              <a:ea typeface="Comfortaa"/>
              <a:cs typeface="Helvetica"/>
              <a:sym typeface="Comfortaa"/>
            </a:endParaRPr>
          </a:p>
        </p:txBody>
      </p:sp>
      <p:pic>
        <p:nvPicPr>
          <p:cNvPr id="1027" name="Picture 3" descr="C:\Users\Christine\AppData\Local\Microsoft\Windows\Temporary Internet Files\Content.IE5\23U22KVE\showe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14765" y="3327267"/>
            <a:ext cx="1663185" cy="1517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7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_curl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8" y="958363"/>
            <a:ext cx="4088724" cy="3200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86100" y="3041118"/>
            <a:ext cx="3632200" cy="1861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Workout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4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Workout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9325" y="1497504"/>
            <a:ext cx="7924801" cy="4964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Facts:</a:t>
            </a:r>
          </a:p>
          <a:p>
            <a:pPr lvl="0"/>
            <a:r>
              <a:rPr lang="en-US" sz="1900" dirty="0" smtClean="0">
                <a:latin typeface="Helvetica" pitchFamily="34" charset="0"/>
                <a:cs typeface="Helvetica" pitchFamily="34" charset="0"/>
              </a:rPr>
              <a:t>Las Vegas uses water at a rate of 219 gallons per person per day.</a:t>
            </a:r>
          </a:p>
          <a:p>
            <a:pPr lvl="0"/>
            <a:r>
              <a:rPr lang="en-US" sz="1900" dirty="0" smtClean="0">
                <a:latin typeface="Helvetica" pitchFamily="34" charset="0"/>
                <a:cs typeface="Helvetica" pitchFamily="34" charset="0"/>
              </a:rPr>
              <a:t>Los Angeles uses water at a rate of 123 gallons per person per day.</a:t>
            </a:r>
          </a:p>
          <a:p>
            <a:pPr lvl="0"/>
            <a:r>
              <a:rPr lang="en-US" sz="1900" dirty="0" smtClean="0">
                <a:latin typeface="Helvetica" pitchFamily="34" charset="0"/>
                <a:cs typeface="Helvetica" pitchFamily="34" charset="0"/>
              </a:rPr>
              <a:t>San Francisco uses water at a rate of 49 gallons per person per day.</a:t>
            </a:r>
          </a:p>
          <a:p>
            <a:pPr lvl="0"/>
            <a:endParaRPr lang="en-US" sz="1900" dirty="0">
              <a:latin typeface="Helvetica" pitchFamily="34" charset="0"/>
              <a:cs typeface="Helvetica" pitchFamily="34" charset="0"/>
            </a:endParaRPr>
          </a:p>
          <a:p>
            <a:pPr lvl="0"/>
            <a:endParaRPr lang="en-US" sz="1900" dirty="0" smtClean="0">
              <a:latin typeface="Helvetica" pitchFamily="34" charset="0"/>
              <a:cs typeface="Helvetica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800" dirty="0"/>
              <a:t>Sketch a line to represent each city’s water use per person over time on the same </a:t>
            </a:r>
            <a:r>
              <a:rPr lang="en-US" sz="1800" dirty="0" smtClean="0"/>
              <a:t>graph.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800" dirty="0" smtClean="0"/>
              <a:t>Explain </a:t>
            </a:r>
            <a:r>
              <a:rPr lang="en-US" sz="1800" dirty="0"/>
              <a:t>how use of water per person in Las </a:t>
            </a:r>
            <a:r>
              <a:rPr lang="en-US" sz="1800" dirty="0" smtClean="0"/>
              <a:t>Vegas, Los Angeles, and San </a:t>
            </a:r>
            <a:r>
              <a:rPr lang="en-US" sz="1800" dirty="0"/>
              <a:t>Francisco </a:t>
            </a:r>
            <a:r>
              <a:rPr lang="en-US" sz="1800" dirty="0" smtClean="0"/>
              <a:t>compare </a:t>
            </a:r>
            <a:r>
              <a:rPr lang="en-US" sz="1800" dirty="0"/>
              <a:t>over time</a:t>
            </a:r>
          </a:p>
          <a:p>
            <a:pPr marL="0" lvl="0" indent="0">
              <a:buNone/>
            </a:pPr>
            <a:endParaRPr lang="en-US" sz="1900" dirty="0">
              <a:latin typeface="Helvetica" pitchFamily="34" charset="0"/>
              <a:cs typeface="Helvetica" pitchFamily="34" charset="0"/>
            </a:endParaRPr>
          </a:p>
          <a:p>
            <a:pPr lvl="0"/>
            <a:endParaRPr lang="en-US" sz="1900" dirty="0" smtClean="0">
              <a:latin typeface="Helvetica" pitchFamily="34" charset="0"/>
              <a:cs typeface="Helvetica" pitchFamily="34" charset="0"/>
            </a:endParaRPr>
          </a:p>
          <a:p>
            <a:pPr lvl="0"/>
            <a:endParaRPr lang="en-US" sz="19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526" y="1384985"/>
            <a:ext cx="8521174" cy="539752"/>
          </a:xfrm>
          <a:prstGeom prst="rect">
            <a:avLst/>
          </a:prstGeom>
          <a:solidFill>
            <a:srgbClr val="397CB3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4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Workout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589" y="3540772"/>
            <a:ext cx="7861300" cy="695948"/>
          </a:xfrm>
          <a:prstGeom prst="rect">
            <a:avLst/>
          </a:prstGeom>
          <a:solidFill>
            <a:srgbClr val="397CB3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56353" y="1302446"/>
            <a:ext cx="7627773" cy="3022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Tx/>
              <a:buSzPct val="100000"/>
              <a:buNone/>
            </a:pPr>
            <a:r>
              <a:rPr lang="en" sz="2000" dirty="0" smtClean="0">
                <a:latin typeface="Helvetica" pitchFamily="34" charset="0"/>
                <a:ea typeface="Comfortaa"/>
                <a:cs typeface="Helvetica" pitchFamily="34" charset="0"/>
                <a:sym typeface="Comfortaa"/>
              </a:rPr>
              <a:t>Researchers calculated how much water each city uses per year (in acre feet). </a:t>
            </a:r>
          </a:p>
          <a:p>
            <a:pPr marL="0" indent="0">
              <a:spcAft>
                <a:spcPts val="600"/>
              </a:spcAft>
              <a:buClrTx/>
              <a:buSzPct val="100000"/>
              <a:buNone/>
            </a:pPr>
            <a:r>
              <a:rPr lang="en" sz="2000" i="1" dirty="0" smtClean="0">
                <a:latin typeface="Helvetica" pitchFamily="34" charset="0"/>
                <a:ea typeface="Comfortaa"/>
                <a:cs typeface="Helvetica" pitchFamily="34" charset="0"/>
                <a:sym typeface="Comfortaa"/>
              </a:rPr>
              <a:t>Acre foot: unit of volume. </a:t>
            </a:r>
            <a:r>
              <a:rPr lang="en-US" sz="2000" i="1" dirty="0" smtClean="0">
                <a:latin typeface="Helvetica" pitchFamily="34" charset="0"/>
                <a:ea typeface="Comfortaa"/>
                <a:cs typeface="Helvetica" pitchFamily="34" charset="0"/>
                <a:sym typeface="Comfortaa"/>
              </a:rPr>
              <a:t>A</a:t>
            </a:r>
            <a:r>
              <a:rPr lang="en" sz="2000" i="1" dirty="0" smtClean="0">
                <a:latin typeface="Helvetica" pitchFamily="34" charset="0"/>
                <a:ea typeface="Comfortaa"/>
                <a:cs typeface="Helvetica" pitchFamily="34" charset="0"/>
                <a:sym typeface="Comfortaa"/>
              </a:rPr>
              <a:t>n area of one acre filled to a depth of one foot.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1 acre foot = 325,851 gallons</a:t>
            </a:r>
            <a:endParaRPr lang="en" sz="2000" i="1" dirty="0" smtClean="0">
              <a:latin typeface="Helvetica" pitchFamily="34" charset="0"/>
              <a:ea typeface="Comfortaa"/>
              <a:cs typeface="Helvetica" pitchFamily="34" charset="0"/>
              <a:sym typeface="Comfortaa"/>
            </a:endParaRPr>
          </a:p>
          <a:p>
            <a:pPr marL="0" indent="0">
              <a:spcAft>
                <a:spcPts val="600"/>
              </a:spcAft>
              <a:buClrTx/>
              <a:buSzPct val="100000"/>
              <a:buNone/>
            </a:pPr>
            <a:r>
              <a:rPr lang="en" sz="2000" dirty="0" smtClean="0">
                <a:latin typeface="Helvetica" pitchFamily="34" charset="0"/>
                <a:ea typeface="Comfortaa"/>
                <a:cs typeface="Helvetica" pitchFamily="34" charset="0"/>
                <a:sym typeface="Comfortaa"/>
              </a:rPr>
              <a:t>They created graphs, equations, and pictures to represent how each city’s water storage declines with every day of water use.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400" dirty="0">
                <a:latin typeface="Helvetica"/>
                <a:ea typeface="Comfortaa"/>
                <a:cs typeface="Helvetica"/>
                <a:sym typeface="Comfortaa"/>
              </a:rPr>
              <a:t>	</a:t>
            </a:r>
            <a:r>
              <a:rPr lang="en-US" sz="1800" i="1" dirty="0" smtClean="0">
                <a:latin typeface="Helvetica" pitchFamily="34" charset="0"/>
                <a:cs typeface="Helvetica" pitchFamily="34" charset="0"/>
              </a:rPr>
              <a:t>Take out your End of Vegas cards to complete the workout.  Match the graph, equation and picture cards for each city.  </a:t>
            </a:r>
          </a:p>
          <a:p>
            <a:pPr marL="457200" lvl="0" indent="-457200">
              <a:buFont typeface="+mj-lt"/>
              <a:buAutoNum type="arabicPeriod" startAt="3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Attach the graph, equation and picture card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for Los Angeles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to your worksheet.</a:t>
            </a:r>
          </a:p>
          <a:p>
            <a:pPr marL="0" lvl="0" indent="0">
              <a:buNone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Explain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how you know these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are the correct representations for the water use in </a:t>
            </a:r>
            <a:r>
              <a:rPr lang="en-US" sz="2000" b="1" dirty="0">
                <a:latin typeface="Helvetica" pitchFamily="34" charset="0"/>
                <a:cs typeface="Helvetica" pitchFamily="34" charset="0"/>
              </a:rPr>
              <a:t>Los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Angeles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.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In your answer, please explain what </a:t>
            </a:r>
            <a:r>
              <a:rPr lang="en-US" sz="2000" b="1" dirty="0">
                <a:latin typeface="Helvetica" pitchFamily="34" charset="0"/>
                <a:cs typeface="Helvetica" pitchFamily="34" charset="0"/>
              </a:rPr>
              <a:t>specific information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from each representation connects it to the water use in Los Angeles.</a:t>
            </a:r>
          </a:p>
          <a:p>
            <a:pPr marL="0" lvl="0" indent="0">
              <a:buNone/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positphotos_4620829_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387600"/>
            <a:ext cx="3878411" cy="30861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5300" y="444500"/>
            <a:ext cx="46609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Check</a:t>
            </a:r>
          </a:p>
          <a:p>
            <a:pPr algn="l">
              <a:lnSpc>
                <a:spcPct val="90000"/>
              </a:lnSpc>
            </a:pPr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Your Pulse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4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Check Your Pulse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9326" y="1497505"/>
            <a:ext cx="4431774" cy="855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400" b="1" dirty="0" smtClean="0">
                <a:latin typeface="Helvetica"/>
                <a:ea typeface="Comfortaa"/>
                <a:cs typeface="Helvetica"/>
                <a:sym typeface="Comfortaa"/>
              </a:rPr>
              <a:t>Compare your answers with a partner.  Then discuss…</a:t>
            </a:r>
            <a:endParaRPr lang="en" sz="2400" b="1" dirty="0">
              <a:latin typeface="Helvetica"/>
              <a:ea typeface="Comfortaa"/>
              <a:cs typeface="Helvetica"/>
              <a:sym typeface="Comfortaa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32027" y="2996934"/>
            <a:ext cx="7627773" cy="3022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Where do you agree or disagree with your partner’s answer? </a:t>
            </a:r>
            <a:endParaRPr lang="en" sz="2000" dirty="0">
              <a:latin typeface="Helvetica"/>
              <a:ea typeface="Comfortaa"/>
              <a:cs typeface="Helvetica"/>
              <a:sym typeface="Comfortaa"/>
            </a:endParaRP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" sz="2000" dirty="0">
                <a:latin typeface="Helvetica"/>
                <a:ea typeface="Comfortaa"/>
                <a:cs typeface="Helvetica"/>
                <a:sym typeface="Comfortaa"/>
              </a:rPr>
              <a:t>What part(s) were </a:t>
            </a: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difficult for you?</a:t>
            </a:r>
            <a:endParaRPr lang="en" sz="2000" dirty="0">
              <a:latin typeface="Helvetica"/>
              <a:ea typeface="Comfortaa"/>
              <a:cs typeface="Helvetic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2366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4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Check Your Pulse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9326" y="1497505"/>
            <a:ext cx="4431774" cy="855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400" b="1" dirty="0">
                <a:latin typeface="Helvetica"/>
                <a:ea typeface="Comfortaa"/>
                <a:cs typeface="Helvetica"/>
                <a:sym typeface="Comfortaa"/>
              </a:rPr>
              <a:t>On your own</a:t>
            </a:r>
            <a:r>
              <a:rPr lang="en" sz="2400" b="1" dirty="0" smtClean="0">
                <a:latin typeface="Helvetica"/>
                <a:ea typeface="Comfortaa"/>
                <a:cs typeface="Helvetica"/>
                <a:sym typeface="Comfortaa"/>
              </a:rPr>
              <a:t>… self</a:t>
            </a:r>
            <a:r>
              <a:rPr lang="en" sz="2400" b="1" dirty="0">
                <a:latin typeface="Helvetica"/>
                <a:ea typeface="Comfortaa"/>
                <a:cs typeface="Helvetica"/>
                <a:sym typeface="Comfortaa"/>
              </a:rPr>
              <a:t>-assess: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97127" y="2539202"/>
            <a:ext cx="7627773" cy="571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" sz="2000" dirty="0">
                <a:latin typeface="Helvetica"/>
                <a:ea typeface="Comfortaa"/>
                <a:cs typeface="Helvetica"/>
                <a:sym typeface="Comfortaa"/>
              </a:rPr>
              <a:t>Circle your level of understanding for the </a:t>
            </a: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Workout.</a:t>
            </a:r>
            <a:endParaRPr lang="en" sz="2000" dirty="0">
              <a:latin typeface="Helvetica"/>
              <a:ea typeface="Comfortaa"/>
              <a:cs typeface="Helvetica"/>
              <a:sym typeface="Comforta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89100" y="4406368"/>
            <a:ext cx="1981200" cy="635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1400" dirty="0" smtClean="0">
                <a:latin typeface="Helvetica"/>
                <a:ea typeface="Comfortaa"/>
                <a:cs typeface="Helvetica"/>
                <a:sym typeface="Comfortaa"/>
              </a:rPr>
              <a:t>I have lots of questions. I need help</a:t>
            </a:r>
            <a:endParaRPr lang="en" sz="1400" dirty="0">
              <a:latin typeface="Helvetica"/>
              <a:ea typeface="Comfortaa"/>
              <a:cs typeface="Helvetica"/>
              <a:sym typeface="Comforta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05200" y="4406368"/>
            <a:ext cx="1981200" cy="635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1400" dirty="0" smtClean="0">
                <a:latin typeface="Helvetica"/>
                <a:ea typeface="Comfortaa"/>
                <a:cs typeface="Helvetica"/>
                <a:sym typeface="Comfortaa"/>
              </a:rPr>
              <a:t>Almost got it, but I  need practice</a:t>
            </a:r>
            <a:endParaRPr lang="en" sz="1400" dirty="0">
              <a:latin typeface="Helvetica"/>
              <a:ea typeface="Comfortaa"/>
              <a:cs typeface="Helvetica"/>
              <a:sym typeface="Comforta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21300" y="4406368"/>
            <a:ext cx="1981200" cy="635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1400" dirty="0" smtClean="0">
                <a:latin typeface="Helvetica"/>
                <a:ea typeface="Comfortaa"/>
                <a:cs typeface="Helvetica"/>
                <a:sym typeface="Comfortaa"/>
              </a:rPr>
              <a:t>Got it.                    Ready to move on.</a:t>
            </a:r>
            <a:endParaRPr lang="en" sz="1400" dirty="0">
              <a:latin typeface="Helvetica"/>
              <a:ea typeface="Comfortaa"/>
              <a:cs typeface="Helvetica"/>
              <a:sym typeface="Comfortaa"/>
            </a:endParaRPr>
          </a:p>
        </p:txBody>
      </p:sp>
      <p:pic>
        <p:nvPicPr>
          <p:cNvPr id="3" name="Picture 2" descr="thumb-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71268"/>
            <a:ext cx="786646" cy="1295400"/>
          </a:xfrm>
          <a:prstGeom prst="rect">
            <a:avLst/>
          </a:prstGeom>
        </p:spPr>
      </p:pic>
      <p:pic>
        <p:nvPicPr>
          <p:cNvPr id="12" name="Picture 11" descr="thumb-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60600" y="3187168"/>
            <a:ext cx="786646" cy="1295400"/>
          </a:xfrm>
          <a:prstGeom prst="rect">
            <a:avLst/>
          </a:prstGeom>
        </p:spPr>
      </p:pic>
      <p:pic>
        <p:nvPicPr>
          <p:cNvPr id="13" name="Picture 12" descr="thumb-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7500" y="3110968"/>
            <a:ext cx="78664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_lift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1" y="685888"/>
            <a:ext cx="3739925" cy="377647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025900"/>
            <a:ext cx="9144000" cy="1397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Final Lift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4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Final Lift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0606" y="1243505"/>
            <a:ext cx="7613124" cy="855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Clr>
                <a:srgbClr val="3366FF"/>
              </a:buClr>
              <a:buSzPct val="25000"/>
              <a:buNone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During the drought each household gets a water “allowance” of 200 gallons per day. This is a graph of how a family used water from 6am to 6pm on a Saturday.</a:t>
            </a:r>
            <a:endParaRPr lang="en" sz="2200" b="1" dirty="0" smtClean="0">
              <a:solidFill>
                <a:srgbClr val="0000FF"/>
              </a:solidFill>
              <a:latin typeface="Helvetica" pitchFamily="34" charset="0"/>
              <a:ea typeface="Comfortaa"/>
              <a:cs typeface="Helvetica" pitchFamily="34" charset="0"/>
              <a:sym typeface="Comforta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40" y="2370876"/>
            <a:ext cx="6109918" cy="37048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88640" y="3068320"/>
            <a:ext cx="38608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40632" y="3200400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4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93078" y="2419120"/>
            <a:ext cx="2260600" cy="33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How much water is left?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4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Final Lift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8960" y="1131482"/>
            <a:ext cx="8331199" cy="5502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Label the graph at points where the slope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changes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000" dirty="0" smtClean="0">
              <a:latin typeface="Helvetica" pitchFamily="34" charset="0"/>
              <a:cs typeface="Helvetica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Based </a:t>
            </a:r>
            <a:r>
              <a:rPr lang="en-US" sz="2400" dirty="0">
                <a:latin typeface="Helvetica" pitchFamily="34" charset="0"/>
                <a:cs typeface="Helvetica" pitchFamily="34" charset="0"/>
              </a:rPr>
              <a:t>on the graph, describe how the slope changes </a:t>
            </a:r>
            <a:r>
              <a:rPr lang="en-US" sz="2400" b="1" dirty="0">
                <a:latin typeface="Helvetica" pitchFamily="34" charset="0"/>
                <a:cs typeface="Helvetica" pitchFamily="34" charset="0"/>
              </a:rPr>
              <a:t>at each point</a:t>
            </a:r>
            <a:r>
              <a:rPr lang="en-US" sz="2400" dirty="0">
                <a:latin typeface="Helvetica" pitchFamily="34" charset="0"/>
                <a:cs typeface="Helvetica" pitchFamily="34" charset="0"/>
              </a:rPr>
              <a:t> and what might be happening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000" dirty="0" smtClean="0">
              <a:latin typeface="Helvetica" pitchFamily="34" charset="0"/>
              <a:cs typeface="Helvetica" pitchFamily="34" charset="0"/>
            </a:endParaRP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Which </a:t>
            </a:r>
            <a:r>
              <a:rPr lang="en-US" sz="2400" dirty="0">
                <a:latin typeface="Helvetica" pitchFamily="34" charset="0"/>
                <a:cs typeface="Helvetica" pitchFamily="34" charset="0"/>
              </a:rPr>
              <a:t>of the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given equations fits </a:t>
            </a:r>
            <a:r>
              <a:rPr lang="en-US" sz="2400" dirty="0">
                <a:latin typeface="Helvetica" pitchFamily="34" charset="0"/>
                <a:cs typeface="Helvetica" pitchFamily="34" charset="0"/>
              </a:rPr>
              <a:t>segment drawn between 6:00 AM and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8:00 </a:t>
            </a:r>
            <a:r>
              <a:rPr lang="en-US" sz="2400" dirty="0">
                <a:latin typeface="Helvetica" pitchFamily="34" charset="0"/>
                <a:cs typeface="Helvetica" pitchFamily="34" charset="0"/>
              </a:rPr>
              <a:t>AM? </a:t>
            </a:r>
            <a:endParaRPr lang="en-US" sz="2400" dirty="0" smtClean="0">
              <a:latin typeface="Helvetica" pitchFamily="34" charset="0"/>
              <a:cs typeface="Helvetica" pitchFamily="34" charset="0"/>
            </a:endParaRP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000" dirty="0" smtClean="0">
              <a:latin typeface="Helvetica" pitchFamily="34" charset="0"/>
              <a:cs typeface="Helvetica" pitchFamily="34" charset="0"/>
            </a:endParaRP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Does </a:t>
            </a:r>
            <a:r>
              <a:rPr lang="en-US" sz="2400" dirty="0">
                <a:latin typeface="Helvetica" pitchFamily="34" charset="0"/>
                <a:cs typeface="Helvetica" pitchFamily="34" charset="0"/>
              </a:rPr>
              <a:t>the answer you circled above suggest a proportional relationship between x and y? Explain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13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45440"/>
            <a:ext cx="3326874" cy="3402069"/>
          </a:xfrm>
          <a:prstGeom prst="rect">
            <a:avLst/>
          </a:prstGeom>
          <a:solidFill>
            <a:srgbClr val="397CB3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44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80" y="1945441"/>
            <a:ext cx="2823932" cy="3404511"/>
          </a:xfrm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>
                <a:latin typeface="Helvetica"/>
                <a:cs typeface="Helvetica"/>
              </a:rPr>
              <a:t>Set Up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>
                <a:latin typeface="Helvetica"/>
                <a:cs typeface="Helvetica"/>
              </a:rPr>
              <a:t>Mind Stretch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>
                <a:latin typeface="Helvetica"/>
                <a:cs typeface="Helvetica"/>
              </a:rPr>
              <a:t>Workout</a:t>
            </a:r>
            <a:endParaRPr lang="en-US" sz="2400" b="1" dirty="0">
              <a:latin typeface="Helvetica"/>
              <a:cs typeface="Helvetica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>
                <a:latin typeface="Helvetica"/>
                <a:cs typeface="Helvetica"/>
              </a:rPr>
              <a:t>Check Your Pulse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>
                <a:latin typeface="Helvetica"/>
                <a:cs typeface="Helvetica"/>
              </a:rPr>
              <a:t>Final Lift</a:t>
            </a:r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36368" y="2026501"/>
            <a:ext cx="4968888" cy="3755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70"/>
              </a:spcBef>
              <a:buFont typeface="Arial"/>
              <a:buNone/>
            </a:pPr>
            <a:r>
              <a:rPr lang="en-US" sz="2000" dirty="0" smtClean="0">
                <a:latin typeface="Helvetica"/>
                <a:cs typeface="Helvetica"/>
              </a:rPr>
              <a:t>Whole class, 5 min</a:t>
            </a:r>
            <a:endParaRPr lang="en-US" sz="2400" dirty="0">
              <a:latin typeface="Helvetica"/>
              <a:cs typeface="Helvetica"/>
            </a:endParaRPr>
          </a:p>
          <a:p>
            <a:pPr marL="0" indent="0">
              <a:lnSpc>
                <a:spcPct val="150000"/>
              </a:lnSpc>
              <a:spcBef>
                <a:spcPts val="1270"/>
              </a:spcBef>
              <a:buFont typeface="Arial"/>
              <a:buNone/>
            </a:pPr>
            <a:r>
              <a:rPr lang="en-US" sz="2000" dirty="0" smtClean="0">
                <a:latin typeface="Helvetica"/>
                <a:cs typeface="Helvetica"/>
              </a:rPr>
              <a:t>Whole class, 5 min</a:t>
            </a:r>
          </a:p>
          <a:p>
            <a:pPr marL="0" indent="0">
              <a:lnSpc>
                <a:spcPct val="150000"/>
              </a:lnSpc>
              <a:spcBef>
                <a:spcPts val="1270"/>
              </a:spcBef>
              <a:buFont typeface="Arial"/>
              <a:buNone/>
            </a:pPr>
            <a:r>
              <a:rPr lang="en-US" sz="2000" dirty="0" smtClean="0">
                <a:latin typeface="Helvetica"/>
                <a:cs typeface="Helvetica"/>
              </a:rPr>
              <a:t>Individual, 10-15 min</a:t>
            </a:r>
          </a:p>
          <a:p>
            <a:pPr marL="0" indent="0">
              <a:lnSpc>
                <a:spcPct val="150000"/>
              </a:lnSpc>
              <a:spcBef>
                <a:spcPts val="1270"/>
              </a:spcBef>
              <a:buFont typeface="Arial"/>
              <a:buNone/>
            </a:pPr>
            <a:r>
              <a:rPr lang="en-US" sz="2000" dirty="0" smtClean="0">
                <a:latin typeface="Helvetica"/>
                <a:cs typeface="Helvetica"/>
              </a:rPr>
              <a:t>Pairs, Individual, Whole class, 10 min</a:t>
            </a:r>
          </a:p>
          <a:p>
            <a:pPr marL="0" indent="0">
              <a:lnSpc>
                <a:spcPct val="150000"/>
              </a:lnSpc>
              <a:spcBef>
                <a:spcPts val="1270"/>
              </a:spcBef>
              <a:buFont typeface="Arial"/>
              <a:buNone/>
            </a:pPr>
            <a:r>
              <a:rPr lang="en-US" sz="2000" dirty="0" smtClean="0">
                <a:latin typeface="Helvetica"/>
                <a:cs typeface="Helvetica"/>
              </a:rPr>
              <a:t>Individual, 15 min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38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4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Final Lift (Continued)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8960" y="1131482"/>
            <a:ext cx="8331199" cy="5502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sz="2400" dirty="0" smtClean="0">
                <a:latin typeface="Helvetica"/>
                <a:ea typeface="Comfortaa"/>
                <a:cs typeface="Helvetica"/>
                <a:sym typeface="Comfortaa"/>
              </a:rPr>
              <a:t>Does </a:t>
            </a:r>
            <a:r>
              <a:rPr lang="en-US" sz="2400" dirty="0">
                <a:latin typeface="Helvetica"/>
                <a:ea typeface="Comfortaa"/>
                <a:cs typeface="Helvetica"/>
                <a:sym typeface="Comfortaa"/>
              </a:rPr>
              <a:t>the slope of the line on the graph change, or is it constant, </a:t>
            </a:r>
            <a:r>
              <a:rPr lang="en-US" sz="2400" dirty="0" smtClean="0">
                <a:latin typeface="Helvetica"/>
                <a:ea typeface="Comfortaa"/>
                <a:cs typeface="Helvetica"/>
                <a:sym typeface="Comfortaa"/>
              </a:rPr>
              <a:t>between 6:00 </a:t>
            </a:r>
            <a:r>
              <a:rPr lang="en-US" sz="2400" dirty="0">
                <a:latin typeface="Helvetica"/>
                <a:ea typeface="Comfortaa"/>
                <a:cs typeface="Helvetica"/>
                <a:sym typeface="Comfortaa"/>
              </a:rPr>
              <a:t>AM and 6:00 PM? Explain your thinking</a:t>
            </a:r>
            <a:r>
              <a:rPr lang="en-US" sz="2400" dirty="0" smtClean="0">
                <a:latin typeface="Helvetica"/>
                <a:ea typeface="Comfortaa"/>
                <a:cs typeface="Helvetica"/>
                <a:sym typeface="Comfortaa"/>
              </a:rPr>
              <a:t>.</a:t>
            </a: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endParaRPr lang="en-US" sz="1000" dirty="0" smtClean="0">
              <a:latin typeface="Helvetica"/>
              <a:ea typeface="Comfortaa"/>
              <a:cs typeface="Helvetica"/>
              <a:sym typeface="Comfortaa"/>
            </a:endParaRP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sz="2400" dirty="0" smtClean="0">
                <a:latin typeface="Helvetica"/>
                <a:ea typeface="Comfortaa"/>
                <a:cs typeface="Helvetica"/>
                <a:sym typeface="Comfortaa"/>
              </a:rPr>
              <a:t>If </a:t>
            </a:r>
            <a:r>
              <a:rPr lang="en-US" sz="2400" dirty="0">
                <a:latin typeface="Helvetica"/>
                <a:ea typeface="Comfortaa"/>
                <a:cs typeface="Helvetica"/>
                <a:sym typeface="Comfortaa"/>
              </a:rPr>
              <a:t>the family </a:t>
            </a:r>
            <a:r>
              <a:rPr lang="en-US" sz="2400" dirty="0" smtClean="0">
                <a:latin typeface="Helvetica"/>
                <a:ea typeface="Comfortaa"/>
                <a:cs typeface="Helvetica"/>
                <a:sym typeface="Comfortaa"/>
              </a:rPr>
              <a:t>cuts </a:t>
            </a:r>
            <a:r>
              <a:rPr lang="en-US" sz="2400" dirty="0">
                <a:latin typeface="Helvetica"/>
                <a:ea typeface="Comfortaa"/>
                <a:cs typeface="Helvetica"/>
                <a:sym typeface="Comfortaa"/>
              </a:rPr>
              <a:t>their water use in half between 6 AM and 8 AM, how would the </a:t>
            </a:r>
            <a:r>
              <a:rPr lang="en-US" sz="2400" b="1" dirty="0">
                <a:latin typeface="Helvetica"/>
                <a:ea typeface="Comfortaa"/>
                <a:cs typeface="Helvetica"/>
                <a:sym typeface="Comfortaa"/>
              </a:rPr>
              <a:t>line on the graph </a:t>
            </a:r>
            <a:r>
              <a:rPr lang="en-US" sz="2400" dirty="0">
                <a:latin typeface="Helvetica"/>
                <a:ea typeface="Comfortaa"/>
                <a:cs typeface="Helvetica"/>
                <a:sym typeface="Comfortaa"/>
              </a:rPr>
              <a:t>change? As part of your answer, explain why you think this</a:t>
            </a:r>
            <a:r>
              <a:rPr lang="en-US" sz="2400" dirty="0" smtClean="0">
                <a:latin typeface="Helvetica"/>
                <a:ea typeface="Comfortaa"/>
                <a:cs typeface="Helvetica"/>
                <a:sym typeface="Comfortaa"/>
              </a:rPr>
              <a:t>.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endParaRPr lang="en-US" sz="1000" dirty="0" smtClean="0">
              <a:latin typeface="Helvetica"/>
              <a:ea typeface="Comfortaa"/>
              <a:cs typeface="Helvetica"/>
              <a:sym typeface="Comfortaa"/>
            </a:endParaRP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sz="2400" dirty="0" smtClean="0">
                <a:latin typeface="Helvetica"/>
                <a:ea typeface="Comfortaa"/>
                <a:cs typeface="Helvetica"/>
                <a:sym typeface="Comfortaa"/>
              </a:rPr>
              <a:t>If </a:t>
            </a:r>
            <a:r>
              <a:rPr lang="en-US" sz="2400" dirty="0">
                <a:latin typeface="Helvetica"/>
                <a:ea typeface="Comfortaa"/>
                <a:cs typeface="Helvetica"/>
                <a:sym typeface="Comfortaa"/>
              </a:rPr>
              <a:t>the family </a:t>
            </a:r>
            <a:r>
              <a:rPr lang="en-US" sz="2400" dirty="0" smtClean="0">
                <a:latin typeface="Helvetica"/>
                <a:ea typeface="Comfortaa"/>
                <a:cs typeface="Helvetica"/>
                <a:sym typeface="Comfortaa"/>
              </a:rPr>
              <a:t>cuts </a:t>
            </a:r>
            <a:r>
              <a:rPr lang="en-US" sz="2400" dirty="0">
                <a:latin typeface="Helvetica"/>
                <a:ea typeface="Comfortaa"/>
                <a:cs typeface="Helvetica"/>
                <a:sym typeface="Comfortaa"/>
              </a:rPr>
              <a:t>their water use in half between 6 AM and 8 AM, how would the </a:t>
            </a:r>
            <a:r>
              <a:rPr lang="en-US" sz="2400" b="1" dirty="0">
                <a:latin typeface="Helvetica"/>
                <a:ea typeface="Comfortaa"/>
                <a:cs typeface="Helvetica"/>
                <a:sym typeface="Comfortaa"/>
              </a:rPr>
              <a:t>equation you selected </a:t>
            </a:r>
            <a:r>
              <a:rPr lang="en-US" sz="2400" dirty="0">
                <a:latin typeface="Helvetica"/>
                <a:ea typeface="Comfortaa"/>
                <a:cs typeface="Helvetica"/>
                <a:sym typeface="Comfortaa"/>
              </a:rPr>
              <a:t>change? As part of your answer, explain why you think this.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endParaRPr lang="en" sz="2000" dirty="0" smtClean="0">
              <a:latin typeface="Helvetica"/>
              <a:ea typeface="Comfortaa"/>
              <a:cs typeface="Helvetic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9349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4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Challenge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9325" y="1497505"/>
            <a:ext cx="7317849" cy="1264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The mayor of LA challenges the mayor of Las Vegas, saying, “We will reduce our water use more than you.” Las Vegas’ mayor accepts the challenge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0" lvl="0" indent="0">
              <a:buNone/>
            </a:pPr>
            <a:endParaRPr lang="en-US" sz="1000" dirty="0">
              <a:latin typeface="Helvetica" pitchFamily="34" charset="0"/>
              <a:cs typeface="Helvetica" pitchFamily="34" charset="0"/>
            </a:endParaRPr>
          </a:p>
          <a:p>
            <a:pPr marL="0" lvl="0" indent="0">
              <a:buNone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During </a:t>
            </a:r>
            <a:r>
              <a:rPr lang="en-US" sz="2400" dirty="0">
                <a:latin typeface="Helvetica" pitchFamily="34" charset="0"/>
                <a:cs typeface="Helvetica" pitchFamily="34" charset="0"/>
              </a:rPr>
              <a:t>the next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year: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LA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cuts water use from 123 gallons to 61 gallons per person per day. 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Las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Vegas cuts water use from 219 to 139 gallons per person per day. 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US" sz="10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Los </a:t>
            </a:r>
            <a:r>
              <a:rPr lang="en-US" sz="2400" dirty="0">
                <a:latin typeface="Helvetica" pitchFamily="34" charset="0"/>
                <a:cs typeface="Helvetica" pitchFamily="34" charset="0"/>
              </a:rPr>
              <a:t>Angeles has about 15 million residents; Las Vegas has about 2 million residents. </a:t>
            </a:r>
            <a:endParaRPr lang="en-US" sz="2400" dirty="0" smtClean="0">
              <a:latin typeface="Helvetica" pitchFamily="34" charset="0"/>
              <a:cs typeface="Helvetica" pitchFamily="34" charset="0"/>
            </a:endParaRPr>
          </a:p>
          <a:p>
            <a:pPr marL="0" lvl="0" indent="0">
              <a:buNone/>
            </a:pPr>
            <a:endParaRPr lang="en-US" sz="1000" dirty="0">
              <a:latin typeface="Helvetica" pitchFamily="34" charset="0"/>
              <a:cs typeface="Helvetica" pitchFamily="34" charset="0"/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Who </a:t>
            </a:r>
            <a:r>
              <a:rPr lang="en-US" sz="2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cut their water use more? Explain your reasoning.</a:t>
            </a:r>
            <a:endParaRPr lang="en-US" sz="2400" b="1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44727" y="2882634"/>
            <a:ext cx="7627773" cy="3022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endParaRPr lang="en" sz="2000" dirty="0">
              <a:latin typeface="Helvetica"/>
              <a:ea typeface="Comfortaa"/>
              <a:cs typeface="Helvetic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645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_meditate_small.jp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264308"/>
            <a:ext cx="4398264" cy="289760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3409441"/>
            <a:ext cx="9144000" cy="1861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Setup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193030" y="200025"/>
            <a:ext cx="2769869" cy="1885441"/>
          </a:xfrm>
          <a:prstGeom prst="wedgeEllipseCallout">
            <a:avLst>
              <a:gd name="adj1" fmla="val -25647"/>
              <a:gd name="adj2" fmla="val 619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can we use math to</a:t>
            </a:r>
            <a:r>
              <a:rPr lang="en-US" dirty="0"/>
              <a:t> </a:t>
            </a:r>
            <a:r>
              <a:rPr lang="en-US" dirty="0" smtClean="0"/>
              <a:t>think about big problems in our world?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1945441"/>
            <a:ext cx="2748323" cy="1667004"/>
          </a:xfrm>
          <a:prstGeom prst="rect">
            <a:avLst/>
          </a:prstGeom>
          <a:solidFill>
            <a:srgbClr val="397CB3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44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Learning Goals &amp; Expectations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945441"/>
            <a:ext cx="2314661" cy="919115"/>
          </a:xfrm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>
                <a:latin typeface="Helvetica"/>
                <a:cs typeface="Helvetica"/>
              </a:rPr>
              <a:t>We are learning to…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817" y="2026501"/>
            <a:ext cx="5439520" cy="1811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latin typeface="Helvetica"/>
                <a:ea typeface="Comfortaa"/>
                <a:cs typeface="Helvetica"/>
                <a:sym typeface="Comfortaa"/>
              </a:rPr>
              <a:t>Make connections between representations of the same rate.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latin typeface="Helvetica"/>
                <a:ea typeface="Comfortaa"/>
                <a:cs typeface="Helvetica"/>
                <a:sym typeface="Comfortaa"/>
              </a:rPr>
              <a:t>Compare and contrast different rates.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sz="2000" dirty="0" smtClean="0">
                <a:latin typeface="Helvetica"/>
                <a:cs typeface="Helvetica"/>
                <a:sym typeface="Comfortaa"/>
              </a:rPr>
              <a:t>Identify where slope changes within a graph.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3838221"/>
            <a:ext cx="2748324" cy="2029179"/>
          </a:xfrm>
          <a:prstGeom prst="rect">
            <a:avLst/>
          </a:prstGeom>
          <a:solidFill>
            <a:srgbClr val="397CB3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3781" y="3922888"/>
            <a:ext cx="1961879" cy="91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2400" b="1" dirty="0" smtClean="0">
                <a:latin typeface="Helvetica"/>
                <a:cs typeface="Helvetica"/>
              </a:rPr>
              <a:t>We will be successful when we…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57816" y="3919282"/>
            <a:ext cx="5439521" cy="1811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Connect equations, figures and graphs that represent the same rate.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Explain how an equation, figure, and graph are related to one another.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Interpret a graph, describing the slope and any change of slope.</a:t>
            </a:r>
          </a:p>
        </p:txBody>
      </p:sp>
    </p:spTree>
    <p:extLst>
      <p:ext uri="{BB962C8B-B14F-4D97-AF65-F5344CB8AC3E}">
        <p14:creationId xmlns:p14="http://schemas.microsoft.com/office/powerpoint/2010/main" val="40248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1945441"/>
            <a:ext cx="2748323" cy="1559759"/>
          </a:xfrm>
          <a:prstGeom prst="rect">
            <a:avLst/>
          </a:prstGeom>
          <a:solidFill>
            <a:srgbClr val="397CB3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44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High Quality Work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998913"/>
            <a:ext cx="2314661" cy="91911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400" b="1" dirty="0" smtClean="0">
                <a:latin typeface="Helvetica"/>
                <a:cs typeface="Helvetica"/>
              </a:rPr>
              <a:t>Work is accurate &amp; precise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817" y="2026501"/>
            <a:ext cx="5925236" cy="1811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Problem is set up in a way that helps you solve it.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Scale: responses use appropriate units.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Work has been checked for calculation errors.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3717909"/>
            <a:ext cx="2748324" cy="2217674"/>
          </a:xfrm>
          <a:prstGeom prst="rect">
            <a:avLst/>
          </a:prstGeom>
          <a:solidFill>
            <a:srgbClr val="397CB3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0999" y="3802576"/>
            <a:ext cx="2314661" cy="91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2400" b="1" dirty="0" smtClean="0">
                <a:latin typeface="Helvetica"/>
                <a:cs typeface="Helvetica"/>
              </a:rPr>
              <a:t>Explanations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57816" y="3798970"/>
            <a:ext cx="5439521" cy="2136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Describe what you did and why you did it.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Use </a:t>
            </a:r>
            <a:r>
              <a:rPr lang="en" sz="2000" b="1" dirty="0" smtClean="0">
                <a:latin typeface="Helvetica"/>
                <a:ea typeface="Comfortaa"/>
                <a:cs typeface="Helvetica"/>
                <a:sym typeface="Comfortaa"/>
              </a:rPr>
              <a:t>multiple representations </a:t>
            </a: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to show your thinking about math.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Include a logical argument and evidence to support each answer. It makes sense.</a:t>
            </a:r>
          </a:p>
        </p:txBody>
      </p:sp>
    </p:spTree>
    <p:extLst>
      <p:ext uri="{BB962C8B-B14F-4D97-AF65-F5344CB8AC3E}">
        <p14:creationId xmlns:p14="http://schemas.microsoft.com/office/powerpoint/2010/main" val="27003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4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Multiple Representations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6901" y="1684047"/>
            <a:ext cx="7527225" cy="1811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400" dirty="0">
                <a:latin typeface="Helvetica"/>
                <a:ea typeface="Comfortaa"/>
                <a:cs typeface="Helvetica"/>
                <a:sym typeface="Comfortaa"/>
              </a:rPr>
              <a:t>Use multiple representations to help you think and to show your thinking to others.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218494"/>
            <a:ext cx="3090827" cy="2217674"/>
          </a:xfrm>
          <a:prstGeom prst="rect">
            <a:avLst/>
          </a:prstGeom>
          <a:solidFill>
            <a:srgbClr val="397CB3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2505" y="3303161"/>
            <a:ext cx="2695660" cy="91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2400" b="1" dirty="0" smtClean="0">
                <a:latin typeface="Helvetica"/>
                <a:cs typeface="Helvetica"/>
              </a:rPr>
              <a:t>Representations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00320" y="3299555"/>
            <a:ext cx="5439521" cy="2136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>
                <a:latin typeface="Helvetica"/>
                <a:ea typeface="Comfortaa"/>
                <a:cs typeface="Helvetica"/>
                <a:sym typeface="Comfortaa"/>
              </a:rPr>
              <a:t>Create a </a:t>
            </a:r>
            <a:r>
              <a:rPr lang="en" sz="2000" b="1" dirty="0">
                <a:latin typeface="Helvetica"/>
                <a:ea typeface="Comfortaa"/>
                <a:cs typeface="Helvetica"/>
                <a:sym typeface="Comfortaa"/>
              </a:rPr>
              <a:t>chart</a:t>
            </a:r>
            <a:r>
              <a:rPr lang="en" sz="2000" dirty="0">
                <a:latin typeface="Helvetica"/>
                <a:ea typeface="Comfortaa"/>
                <a:cs typeface="Helvetica"/>
                <a:sym typeface="Comfortaa"/>
              </a:rPr>
              <a:t> or </a:t>
            </a:r>
            <a:r>
              <a:rPr lang="en" sz="2000" b="1" dirty="0">
                <a:latin typeface="Helvetica"/>
                <a:ea typeface="Comfortaa"/>
                <a:cs typeface="Helvetica"/>
                <a:sym typeface="Comfortaa"/>
              </a:rPr>
              <a:t>table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>
                <a:latin typeface="Helvetica"/>
                <a:ea typeface="Comfortaa"/>
                <a:cs typeface="Helvetica"/>
                <a:sym typeface="Comfortaa"/>
              </a:rPr>
              <a:t>Set up an </a:t>
            </a:r>
            <a:r>
              <a:rPr lang="en" sz="2000" b="1" dirty="0">
                <a:latin typeface="Helvetica"/>
                <a:ea typeface="Comfortaa"/>
                <a:cs typeface="Helvetica"/>
                <a:sym typeface="Comfortaa"/>
              </a:rPr>
              <a:t>equation</a:t>
            </a:r>
            <a:r>
              <a:rPr lang="en" sz="2000" dirty="0">
                <a:latin typeface="Helvetica"/>
                <a:ea typeface="Comfortaa"/>
                <a:cs typeface="Helvetica"/>
                <a:sym typeface="Comfortaa"/>
              </a:rPr>
              <a:t> or an algebraic </a:t>
            </a:r>
            <a:r>
              <a:rPr lang="en" sz="2000" b="1" dirty="0">
                <a:latin typeface="Helvetica"/>
                <a:ea typeface="Comfortaa"/>
                <a:cs typeface="Helvetica"/>
                <a:sym typeface="Comfortaa"/>
              </a:rPr>
              <a:t>rule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>
                <a:latin typeface="Helvetica"/>
                <a:ea typeface="Comfortaa"/>
                <a:cs typeface="Helvetica"/>
                <a:sym typeface="Comfortaa"/>
              </a:rPr>
              <a:t>Sketch a </a:t>
            </a:r>
            <a:r>
              <a:rPr lang="en" sz="2000" b="1" dirty="0">
                <a:latin typeface="Helvetica"/>
                <a:ea typeface="Comfortaa"/>
                <a:cs typeface="Helvetica"/>
                <a:sym typeface="Comfortaa"/>
              </a:rPr>
              <a:t>graph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000" dirty="0">
                <a:latin typeface="Helvetica"/>
                <a:ea typeface="Comfortaa"/>
                <a:cs typeface="Helvetica"/>
                <a:sym typeface="Comfortaa"/>
              </a:rPr>
              <a:t>Use </a:t>
            </a:r>
            <a:r>
              <a:rPr lang="en" sz="2000" b="1" dirty="0">
                <a:latin typeface="Helvetica"/>
                <a:ea typeface="Comfortaa"/>
                <a:cs typeface="Helvetica"/>
                <a:sym typeface="Comfortaa"/>
              </a:rPr>
              <a:t>words</a:t>
            </a:r>
            <a:r>
              <a:rPr lang="en" sz="2000" dirty="0">
                <a:latin typeface="Helvetica"/>
                <a:ea typeface="Comfortaa"/>
                <a:cs typeface="Helvetica"/>
                <a:sym typeface="Comfortaa"/>
              </a:rPr>
              <a:t> to </a:t>
            </a:r>
            <a:r>
              <a:rPr lang="en" sz="2000" dirty="0" smtClean="0">
                <a:latin typeface="Helvetica"/>
                <a:ea typeface="Comfortaa"/>
                <a:cs typeface="Helvetica"/>
                <a:sym typeface="Comfortaa"/>
              </a:rPr>
              <a:t>explain and justify</a:t>
            </a:r>
            <a:endParaRPr lang="en" sz="2000" dirty="0">
              <a:latin typeface="Helvetica"/>
              <a:ea typeface="Comfortaa"/>
              <a:cs typeface="Helvetic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1950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21328"/>
          </a:xfrm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6" y="4440"/>
            <a:ext cx="8229600" cy="10088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Prior Knowledge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200150"/>
            <a:ext cx="8228807" cy="372569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80" y="1200150"/>
            <a:ext cx="207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Earned Run Average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0" y="1204992"/>
            <a:ext cx="218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mouths to feed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1463" y="2237264"/>
            <a:ext cx="19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Currency Exchange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6160" y="3200715"/>
            <a:ext cx="104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‘</a:t>
            </a:r>
            <a:r>
              <a:rPr lang="en-US" dirty="0" err="1" smtClean="0"/>
              <a:t>er</a:t>
            </a:r>
            <a:r>
              <a:rPr lang="en-US" dirty="0" smtClean="0"/>
              <a:t> 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46413" y="3200715"/>
            <a:ext cx="2665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“When will we get there?”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907541"/>
            <a:ext cx="9144000" cy="1187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Mind Stretch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 descr="brain_stretch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460394"/>
            <a:ext cx="6807200" cy="260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89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Nevada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and California are in the middle of a drought.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Unless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something changes,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Las Vegas may soon run out of water. The lake that supplies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90% of the water for Las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Vegas, Lake Mead, will be at a level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so low by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2021 that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it will not provide any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water. 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97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dirty="0" smtClean="0">
                <a:solidFill>
                  <a:prstClr val="white"/>
                </a:solidFill>
                <a:latin typeface="Helvetica"/>
                <a:ea typeface="+mj-ea"/>
                <a:cs typeface="Helvetica"/>
              </a:rPr>
              <a:t>The story so far…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582" y="3813906"/>
            <a:ext cx="5351556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43582" y="6173057"/>
            <a:ext cx="5358874" cy="462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" sz="2400" b="1" dirty="0" smtClean="0">
                <a:latin typeface="Helvetica"/>
                <a:ea typeface="Comfortaa"/>
                <a:cs typeface="Helvetica"/>
                <a:sym typeface="Comfortaa"/>
              </a:rPr>
              <a:t>Lake Mead Water Levels</a:t>
            </a:r>
            <a:endParaRPr lang="en" sz="2400" b="1" dirty="0">
              <a:latin typeface="Helvetica"/>
              <a:ea typeface="Comfortaa"/>
              <a:cs typeface="Helvetic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4675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1048</Words>
  <Application>Microsoft Office PowerPoint</Application>
  <PresentationFormat>On-screen Show (4:3)</PresentationFormat>
  <Paragraphs>150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End of Las Vegas?</vt:lpstr>
      <vt:lpstr>Agenda</vt:lpstr>
      <vt:lpstr>PowerPoint Presentation</vt:lpstr>
      <vt:lpstr>Learning Goals &amp; Expectations</vt:lpstr>
      <vt:lpstr>High Quality Work </vt:lpstr>
      <vt:lpstr>Multiple Representations</vt:lpstr>
      <vt:lpstr>Prior Knowledge</vt:lpstr>
      <vt:lpstr>PowerPoint Presentation</vt:lpstr>
      <vt:lpstr>The story so far…</vt:lpstr>
      <vt:lpstr>Mind Stretch</vt:lpstr>
      <vt:lpstr>PowerPoint Presentation</vt:lpstr>
      <vt:lpstr>Workout</vt:lpstr>
      <vt:lpstr>Workout (cont.)</vt:lpstr>
      <vt:lpstr>PowerPoint Presentation</vt:lpstr>
      <vt:lpstr>Check Your Pulse</vt:lpstr>
      <vt:lpstr>Check Your Pulse</vt:lpstr>
      <vt:lpstr>PowerPoint Presentation</vt:lpstr>
      <vt:lpstr>Final Lift</vt:lpstr>
      <vt:lpstr>Final Lift</vt:lpstr>
      <vt:lpstr>Final Lift (Continued)</vt:lpstr>
      <vt:lpstr>Challenge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 Casey</dc:creator>
  <cp:lastModifiedBy>Lindsey Nenadal</cp:lastModifiedBy>
  <cp:revision>165</cp:revision>
  <dcterms:created xsi:type="dcterms:W3CDTF">2014-11-20T01:02:00Z</dcterms:created>
  <dcterms:modified xsi:type="dcterms:W3CDTF">2017-09-11T17:37:52Z</dcterms:modified>
</cp:coreProperties>
</file>