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8.xml" ContentType="application/vnd.openxmlformats-officedocument.presentationml.notesSlide+xml"/>
  <Override PartName="/ppt/tags/tag171.xml" ContentType="application/vnd.openxmlformats-officedocument.presentationml.tags+xml"/>
  <Override PartName="/ppt/notesSlides/notesSlide29.xml" ContentType="application/vnd.openxmlformats-officedocument.presentationml.notesSlide+xml"/>
  <Override PartName="/ppt/tags/tag172.xml" ContentType="application/vnd.openxmlformats-officedocument.presentationml.tags+xml"/>
  <Override PartName="/ppt/notesSlides/notesSlide30.xml" ContentType="application/vnd.openxmlformats-officedocument.presentationml.notesSlide+xml"/>
  <Override PartName="/ppt/tags/tag173.xml" ContentType="application/vnd.openxmlformats-officedocument.presentationml.tags+xml"/>
  <Override PartName="/ppt/notesSlides/notesSlide31.xml" ContentType="application/vnd.openxmlformats-officedocument.presentationml.notesSlide+xml"/>
  <Override PartName="/ppt/tags/tag174.xml" ContentType="application/vnd.openxmlformats-officedocument.presentationml.tags+xml"/>
  <Override PartName="/ppt/notesSlides/notesSlide32.xml" ContentType="application/vnd.openxmlformats-officedocument.presentationml.notesSlide+xml"/>
  <Override PartName="/ppt/tags/tag175.xml" ContentType="application/vnd.openxmlformats-officedocument.presentationml.tags+xml"/>
  <Override PartName="/ppt/notesSlides/notesSlide33.xml" ContentType="application/vnd.openxmlformats-officedocument.presentationml.notesSlide+xml"/>
  <Override PartName="/ppt/tags/tag176.xml" ContentType="application/vnd.openxmlformats-officedocument.presentationml.tags+xml"/>
  <Override PartName="/ppt/notesSlides/notesSlide34.xml" ContentType="application/vnd.openxmlformats-officedocument.presentationml.notesSlide+xml"/>
  <Override PartName="/ppt/tags/tag177.xml" ContentType="application/vnd.openxmlformats-officedocument.presentationml.tags+xml"/>
  <Override PartName="/ppt/notesSlides/notesSlide35.xml" ContentType="application/vnd.openxmlformats-officedocument.presentationml.notesSlide+xml"/>
  <Override PartName="/ppt/tags/tag178.xml" ContentType="application/vnd.openxmlformats-officedocument.presentationml.tags+xml"/>
  <Override PartName="/ppt/notesSlides/notesSlide36.xml" ContentType="application/vnd.openxmlformats-officedocument.presentationml.notesSlide+xml"/>
  <Override PartName="/ppt/tags/tag179.xml" ContentType="application/vnd.openxmlformats-officedocument.presentationml.tags+xml"/>
  <Override PartName="/ppt/notesSlides/notesSlide37.xml" ContentType="application/vnd.openxmlformats-officedocument.presentationml.notesSlide+xml"/>
  <Override PartName="/ppt/tags/tag180.xml" ContentType="application/vnd.openxmlformats-officedocument.presentationml.tags+xml"/>
  <Override PartName="/ppt/notesSlides/notesSlide38.xml" ContentType="application/vnd.openxmlformats-officedocument.presentationml.notesSlide+xml"/>
  <Override PartName="/ppt/theme/themeOverride1.xml" ContentType="application/vnd.openxmlformats-officedocument.themeOverride+xml"/>
  <Override PartName="/ppt/tags/tag181.xml" ContentType="application/vnd.openxmlformats-officedocument.presentationml.tags+xml"/>
  <Override PartName="/ppt/notesSlides/notesSlide39.xml" ContentType="application/vnd.openxmlformats-officedocument.presentationml.notesSlide+xml"/>
  <Override PartName="/ppt/theme/themeOverride2.xml" ContentType="application/vnd.openxmlformats-officedocument.themeOverride+xml"/>
  <Override PartName="/ppt/notesSlides/notesSlide40.xml" ContentType="application/vnd.openxmlformats-officedocument.presentationml.notesSlide+xml"/>
  <Override PartName="/ppt/tags/tag18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83.xml" ContentType="application/vnd.openxmlformats-officedocument.presentationml.tags+xml"/>
  <Override PartName="/ppt/notesSlides/notesSlide50.xml" ContentType="application/vnd.openxmlformats-officedocument.presentationml.notesSlide+xml"/>
  <Override PartName="/ppt/theme/themeOverride3.xml" ContentType="application/vnd.openxmlformats-officedocument.themeOverride+xml"/>
  <Override PartName="/ppt/tags/tag184.xml" ContentType="application/vnd.openxmlformats-officedocument.presentationml.tags+xml"/>
  <Override PartName="/ppt/notesSlides/notesSlide51.xml" ContentType="application/vnd.openxmlformats-officedocument.presentationml.notesSlide+xml"/>
  <Override PartName="/ppt/tags/tag18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86.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87.xml" ContentType="application/vnd.openxmlformats-officedocument.presentationml.tags+xml"/>
  <Override PartName="/ppt/notesSlides/notesSlide56.xml" ContentType="application/vnd.openxmlformats-officedocument.presentationml.notesSlide+xml"/>
  <Override PartName="/ppt/tags/tag188.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89.xml" ContentType="application/vnd.openxmlformats-officedocument.presentationml.tags+xml"/>
  <Override PartName="/ppt/notesSlides/notesSlide59.xml" ContentType="application/vnd.openxmlformats-officedocument.presentationml.notesSlide+xml"/>
  <Override PartName="/ppt/tags/tag190.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2" r:id="rId1"/>
    <p:sldMasterId id="2147483694" r:id="rId2"/>
    <p:sldMasterId id="2147483696" r:id="rId3"/>
    <p:sldMasterId id="2147483705" r:id="rId4"/>
  </p:sldMasterIdLst>
  <p:notesMasterIdLst>
    <p:notesMasterId r:id="rId69"/>
  </p:notesMasterIdLst>
  <p:handoutMasterIdLst>
    <p:handoutMasterId r:id="rId70"/>
  </p:handoutMasterIdLst>
  <p:sldIdLst>
    <p:sldId id="319" r:id="rId5"/>
    <p:sldId id="345" r:id="rId6"/>
    <p:sldId id="377" r:id="rId7"/>
    <p:sldId id="402" r:id="rId8"/>
    <p:sldId id="386" r:id="rId9"/>
    <p:sldId id="421" r:id="rId10"/>
    <p:sldId id="428" r:id="rId11"/>
    <p:sldId id="422" r:id="rId12"/>
    <p:sldId id="423" r:id="rId13"/>
    <p:sldId id="424" r:id="rId14"/>
    <p:sldId id="425" r:id="rId15"/>
    <p:sldId id="444" r:id="rId16"/>
    <p:sldId id="426" r:id="rId17"/>
    <p:sldId id="445" r:id="rId18"/>
    <p:sldId id="427" r:id="rId19"/>
    <p:sldId id="429" r:id="rId20"/>
    <p:sldId id="430" r:id="rId21"/>
    <p:sldId id="446" r:id="rId22"/>
    <p:sldId id="347" r:id="rId23"/>
    <p:sldId id="447" r:id="rId24"/>
    <p:sldId id="448" r:id="rId25"/>
    <p:sldId id="449" r:id="rId26"/>
    <p:sldId id="431" r:id="rId27"/>
    <p:sldId id="349" r:id="rId28"/>
    <p:sldId id="350" r:id="rId29"/>
    <p:sldId id="387" r:id="rId30"/>
    <p:sldId id="432" r:id="rId31"/>
    <p:sldId id="352" r:id="rId32"/>
    <p:sldId id="353" r:id="rId33"/>
    <p:sldId id="433" r:id="rId34"/>
    <p:sldId id="354" r:id="rId35"/>
    <p:sldId id="355" r:id="rId36"/>
    <p:sldId id="356" r:id="rId37"/>
    <p:sldId id="388" r:id="rId38"/>
    <p:sldId id="434" r:id="rId39"/>
    <p:sldId id="365" r:id="rId40"/>
    <p:sldId id="398" r:id="rId41"/>
    <p:sldId id="366" r:id="rId42"/>
    <p:sldId id="435" r:id="rId43"/>
    <p:sldId id="368" r:id="rId44"/>
    <p:sldId id="436" r:id="rId45"/>
    <p:sldId id="404" r:id="rId46"/>
    <p:sldId id="443" r:id="rId47"/>
    <p:sldId id="415" r:id="rId48"/>
    <p:sldId id="359" r:id="rId49"/>
    <p:sldId id="360" r:id="rId50"/>
    <p:sldId id="361" r:id="rId51"/>
    <p:sldId id="437" r:id="rId52"/>
    <p:sldId id="363" r:id="rId53"/>
    <p:sldId id="364" r:id="rId54"/>
    <p:sldId id="391" r:id="rId55"/>
    <p:sldId id="371" r:id="rId56"/>
    <p:sldId id="438" r:id="rId57"/>
    <p:sldId id="450" r:id="rId58"/>
    <p:sldId id="413" r:id="rId59"/>
    <p:sldId id="382" r:id="rId60"/>
    <p:sldId id="439" r:id="rId61"/>
    <p:sldId id="373" r:id="rId62"/>
    <p:sldId id="441" r:id="rId63"/>
    <p:sldId id="374" r:id="rId64"/>
    <p:sldId id="375" r:id="rId65"/>
    <p:sldId id="442" r:id="rId66"/>
    <p:sldId id="376" r:id="rId67"/>
    <p:sldId id="39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Huffman" initials="AH" lastIdx="12" clrIdx="0">
    <p:extLst/>
  </p:cmAuthor>
  <p:cmAuthor id="2" name="Angie Hance" initials="AH" lastIdx="2" clrIdx="1">
    <p:extLst/>
  </p:cmAuthor>
  <p:cmAuthor id="3" name="Amanda Huffman"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BFBFBF"/>
    <a:srgbClr val="FFFFCC"/>
    <a:srgbClr val="9BBB59"/>
    <a:srgbClr val="588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93122" autoAdjust="0"/>
  </p:normalViewPr>
  <p:slideViewPr>
    <p:cSldViewPr snapToGrid="0">
      <p:cViewPr varScale="1">
        <p:scale>
          <a:sx n="101" d="100"/>
          <a:sy n="101" d="100"/>
        </p:scale>
        <p:origin x="1458" y="114"/>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856413" cy="902825"/>
          </a:xfrm>
          <a:prstGeom prst="rect">
            <a:avLst/>
          </a:prstGeom>
        </p:spPr>
        <p:txBody>
          <a:bodyPr vert="horz" lIns="91440" tIns="45720" rIns="91440" bIns="45720" rtlCol="0" anchor="ctr"/>
          <a:lstStyle>
            <a:lvl1pPr algn="l">
              <a:defRPr sz="1200"/>
            </a:lvl1pPr>
          </a:lstStyle>
          <a:p>
            <a:pPr algn="ctr"/>
            <a:r>
              <a:rPr lang="en-US" sz="1600" dirty="0" smtClean="0">
                <a:solidFill>
                  <a:schemeClr val="accent2"/>
                </a:solidFill>
              </a:rPr>
              <a:t>Rigor</a:t>
            </a:r>
          </a:p>
          <a:p>
            <a:pPr algn="ctr"/>
            <a:r>
              <a:rPr lang="en-US" sz="1600" dirty="0" smtClean="0">
                <a:solidFill>
                  <a:schemeClr val="accent2"/>
                </a:solidFill>
              </a:rPr>
              <a:t>Alternative Module Using Webb’s Depth of Knowledge</a:t>
            </a:r>
            <a:endParaRPr lang="en-US" sz="1600" dirty="0">
              <a:solidFill>
                <a:schemeClr val="accent2"/>
              </a:solidFill>
            </a:endParaRPr>
          </a:p>
        </p:txBody>
      </p:sp>
      <p:sp>
        <p:nvSpPr>
          <p:cNvPr id="5" name="Slide Number Placeholder 4"/>
          <p:cNvSpPr>
            <a:spLocks noGrp="1"/>
          </p:cNvSpPr>
          <p:nvPr>
            <p:ph type="sldNum" sz="quarter" idx="3"/>
          </p:nvPr>
        </p:nvSpPr>
        <p:spPr>
          <a:xfrm>
            <a:off x="-1" y="8229601"/>
            <a:ext cx="6856414" cy="914400"/>
          </a:xfrm>
          <a:prstGeom prst="rect">
            <a:avLst/>
          </a:prstGeom>
        </p:spPr>
        <p:txBody>
          <a:bodyPr vert="horz" lIns="91440" tIns="45720" rIns="91440" bIns="45720" rtlCol="0" anchor="ctr"/>
          <a:lstStyle>
            <a:lvl1pPr algn="r">
              <a:defRPr sz="1200"/>
            </a:lvl1pPr>
          </a:lstStyle>
          <a:p>
            <a:pPr algn="ctr"/>
            <a:fld id="{427E2365-D256-470F-A04C-323F865D52FC}" type="slidenum">
              <a:rPr lang="en-US" smtClean="0">
                <a:solidFill>
                  <a:schemeClr val="bg1">
                    <a:lumMod val="50000"/>
                  </a:schemeClr>
                </a:solidFill>
              </a:rPr>
              <a:pPr algn="ctr"/>
              <a:t>‹#›</a:t>
            </a:fld>
            <a:endParaRPr lang="en-US">
              <a:solidFill>
                <a:schemeClr val="bg1">
                  <a:lumMod val="50000"/>
                </a:schemeClr>
              </a:solidFill>
            </a:endParaRPr>
          </a:p>
        </p:txBody>
      </p:sp>
    </p:spTree>
    <p:extLst>
      <p:ext uri="{BB962C8B-B14F-4D97-AF65-F5344CB8AC3E}">
        <p14:creationId xmlns:p14="http://schemas.microsoft.com/office/powerpoint/2010/main" val="2999925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F6A63-9C05-4FBF-95C4-502BAF8C12D7}" type="datetimeFigureOut">
              <a:rPr lang="en-US" smtClean="0"/>
              <a:t>6/22/2015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CCF3B-74EA-4910-B3AB-F5190EB59652}" type="slidenum">
              <a:rPr lang="en-US" smtClean="0"/>
              <a:t>‹#›</a:t>
            </a:fld>
            <a:endParaRPr lang="en-US"/>
          </a:p>
        </p:txBody>
      </p:sp>
    </p:spTree>
    <p:extLst>
      <p:ext uri="{BB962C8B-B14F-4D97-AF65-F5344CB8AC3E}">
        <p14:creationId xmlns:p14="http://schemas.microsoft.com/office/powerpoint/2010/main" val="141874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Rigor. That’s what you bring to your instruction every day. You make sure that your students work hard and think hard each and every lesson. You also want to bring rigor to your assessments, which is why rigor is an element of assessment design. </a:t>
            </a:r>
            <a:endParaRPr lang="en-US" dirty="0">
              <a:latin typeface="Corbel" panose="020B0503020204020204" pitchFamily="34"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a:t>
            </a:fld>
            <a:endParaRPr lang="en-US"/>
          </a:p>
        </p:txBody>
      </p:sp>
    </p:spTree>
    <p:extLst>
      <p:ext uri="{BB962C8B-B14F-4D97-AF65-F5344CB8AC3E}">
        <p14:creationId xmlns:p14="http://schemas.microsoft.com/office/powerpoint/2010/main" val="253794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also explained that the item “</a:t>
            </a:r>
            <a:r>
              <a:rPr lang="en-US" sz="1200" i="1" kern="1200" dirty="0" smtClean="0">
                <a:solidFill>
                  <a:schemeClr val="tx1"/>
                </a:solidFill>
                <a:effectLst/>
                <a:latin typeface="+mn-lt"/>
                <a:ea typeface="+mn-ea"/>
                <a:cs typeface="+mn-cs"/>
              </a:rPr>
              <a:t>What is 12 ÷ 3?” </a:t>
            </a:r>
            <a:r>
              <a:rPr lang="en-US" sz="1200" kern="1200" dirty="0" smtClean="0">
                <a:solidFill>
                  <a:schemeClr val="tx1"/>
                </a:solidFill>
                <a:effectLst/>
                <a:latin typeface="+mn-lt"/>
                <a:ea typeface="+mn-ea"/>
                <a:cs typeface="+mn-cs"/>
              </a:rPr>
              <a:t>is well aligned with the content of the standard because it asks students to work with the whole-number quotient of whole numbers.</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11</a:t>
            </a:fld>
            <a:endParaRPr lang="en-US"/>
          </a:p>
        </p:txBody>
      </p:sp>
    </p:spTree>
    <p:extLst>
      <p:ext uri="{BB962C8B-B14F-4D97-AF65-F5344CB8AC3E}">
        <p14:creationId xmlns:p14="http://schemas.microsoft.com/office/powerpoint/2010/main" val="219623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we cannot assume a student’s mastery of this standard just because he or she answers it correctly. This is because the rigor of this specific item does not match the cognitive complexity of the standard.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12</a:t>
            </a:fld>
            <a:endParaRPr lang="en-US"/>
          </a:p>
        </p:txBody>
      </p:sp>
    </p:spTree>
    <p:extLst>
      <p:ext uri="{BB962C8B-B14F-4D97-AF65-F5344CB8AC3E}">
        <p14:creationId xmlns:p14="http://schemas.microsoft.com/office/powerpoint/2010/main" val="219623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standard states that students must be able to </a:t>
            </a:r>
            <a:r>
              <a:rPr lang="en-US" sz="1200" i="1" kern="1200" dirty="0" smtClean="0">
                <a:solidFill>
                  <a:schemeClr val="tx1"/>
                </a:solidFill>
                <a:effectLst/>
                <a:latin typeface="+mn-lt"/>
                <a:ea typeface="+mn-ea"/>
                <a:cs typeface="+mn-cs"/>
              </a:rPr>
              <a:t>interpret </a:t>
            </a:r>
            <a:r>
              <a:rPr lang="en-US" sz="1200" kern="1200" dirty="0" smtClean="0">
                <a:solidFill>
                  <a:schemeClr val="tx1"/>
                </a:solidFill>
                <a:effectLst/>
                <a:latin typeface="+mn-lt"/>
                <a:ea typeface="+mn-ea"/>
                <a:cs typeface="+mn-cs"/>
              </a:rPr>
              <a:t>the answer to a division problem involving whole numbers, not simply calculate it. Interpretation and calculation require different skill sets. Interpretation is more complex than calculation.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assessment would need to include a different item or additional items to measure whether students have mastered interpretation. </a:t>
            </a:r>
          </a:p>
        </p:txBody>
      </p:sp>
      <p:sp>
        <p:nvSpPr>
          <p:cNvPr id="4" name="Slide Number Placeholder 3"/>
          <p:cNvSpPr>
            <a:spLocks noGrp="1"/>
          </p:cNvSpPr>
          <p:nvPr>
            <p:ph type="sldNum" sz="quarter" idx="10"/>
          </p:nvPr>
        </p:nvSpPr>
        <p:spPr/>
        <p:txBody>
          <a:bodyPr/>
          <a:lstStyle/>
          <a:p>
            <a:fld id="{F38CCF3B-74EA-4910-B3AB-F5190EB59652}" type="slidenum">
              <a:rPr lang="en-US" smtClean="0"/>
              <a:t>13</a:t>
            </a:fld>
            <a:endParaRPr lang="en-US"/>
          </a:p>
        </p:txBody>
      </p:sp>
    </p:spTree>
    <p:extLst>
      <p:ext uri="{BB962C8B-B14F-4D97-AF65-F5344CB8AC3E}">
        <p14:creationId xmlns:p14="http://schemas.microsoft.com/office/powerpoint/2010/main" val="141670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here is an item that you might add to your assessment so that it measures mastery of the actual standard: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Suppose there are 4 tanks and 3 fish in each tank. The total number of fish in this situation can be expressed as 4 × 3 = 12.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 Describe what is meant in this situation by 12 ÷ 3 = 4.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 Describe what is meant in this situation by 12 ÷ 4 = 3.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a:t>
            </a:r>
            <a:r>
              <a:rPr lang="en-US" sz="1200" i="1" kern="1200" dirty="0" smtClean="0">
                <a:solidFill>
                  <a:schemeClr val="tx1"/>
                </a:solidFill>
                <a:effectLst/>
                <a:latin typeface="+mn-lt"/>
                <a:ea typeface="+mn-ea"/>
                <a:cs typeface="+mn-cs"/>
              </a:rPr>
              <a:t>What is 12 ÷ 3?,” </a:t>
            </a:r>
            <a:r>
              <a:rPr lang="en-US" sz="1200" kern="1200" dirty="0" smtClean="0">
                <a:solidFill>
                  <a:schemeClr val="tx1"/>
                </a:solidFill>
                <a:effectLst/>
                <a:latin typeface="+mn-lt"/>
                <a:ea typeface="+mn-ea"/>
                <a:cs typeface="+mn-cs"/>
              </a:rPr>
              <a:t>this item asks students to interpret whole-number quotients of whole numbers within a real-life context.</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14</a:t>
            </a:fld>
            <a:endParaRPr lang="en-US"/>
          </a:p>
        </p:txBody>
      </p:sp>
    </p:spTree>
    <p:extLst>
      <p:ext uri="{BB962C8B-B14F-4D97-AF65-F5344CB8AC3E}">
        <p14:creationId xmlns:p14="http://schemas.microsoft.com/office/powerpoint/2010/main" val="141670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 we mean when we say that the item has an </a:t>
            </a:r>
            <a:r>
              <a:rPr lang="en-US" sz="1200" i="1" kern="1200" dirty="0" smtClean="0">
                <a:solidFill>
                  <a:schemeClr val="tx1"/>
                </a:solidFill>
                <a:effectLst/>
                <a:latin typeface="+mn-lt"/>
                <a:ea typeface="+mn-ea"/>
                <a:cs typeface="+mn-cs"/>
              </a:rPr>
              <a:t>appropriate level of rigor</a:t>
            </a:r>
            <a:r>
              <a:rPr lang="en-US" sz="1200" kern="1200" dirty="0" smtClean="0">
                <a:solidFill>
                  <a:schemeClr val="tx1"/>
                </a:solidFill>
                <a:effectLst/>
                <a:latin typeface="+mn-lt"/>
                <a:ea typeface="+mn-ea"/>
                <a:cs typeface="+mn-cs"/>
              </a:rPr>
              <a:t>. In the above example, the cognitive complexities of both the item and the standard match.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15</a:t>
            </a:fld>
            <a:endParaRPr lang="en-US"/>
          </a:p>
        </p:txBody>
      </p:sp>
    </p:spTree>
    <p:extLst>
      <p:ext uri="{BB962C8B-B14F-4D97-AF65-F5344CB8AC3E}">
        <p14:creationId xmlns:p14="http://schemas.microsoft.com/office/powerpoint/2010/main" val="279198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easy to misjudge the rigor in a standard. One common pitfall is to use important words found in the standards to simplify complicated standards. For example, you might think of the standard in the previous example as “the division standard” for third grade and ignore the part of the skill in the standard that requires a student to </a:t>
            </a:r>
            <a:r>
              <a:rPr lang="en-US" sz="1200" i="1" kern="1200" dirty="0" smtClean="0">
                <a:solidFill>
                  <a:schemeClr val="tx1"/>
                </a:solidFill>
                <a:effectLst/>
                <a:latin typeface="+mn-lt"/>
                <a:ea typeface="+mn-ea"/>
                <a:cs typeface="+mn-cs"/>
              </a:rPr>
              <a:t>interpret </a:t>
            </a:r>
            <a:r>
              <a:rPr lang="en-US" sz="1200" kern="1200" dirty="0" smtClean="0">
                <a:solidFill>
                  <a:schemeClr val="tx1"/>
                </a:solidFill>
                <a:effectLst/>
                <a:latin typeface="+mn-lt"/>
                <a:ea typeface="+mn-ea"/>
                <a:cs typeface="+mn-cs"/>
              </a:rPr>
              <a:t>the answer to a division problem.</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17</a:t>
            </a:fld>
            <a:endParaRPr lang="en-US"/>
          </a:p>
        </p:txBody>
      </p:sp>
    </p:spTree>
    <p:extLst>
      <p:ext uri="{BB962C8B-B14F-4D97-AF65-F5344CB8AC3E}">
        <p14:creationId xmlns:p14="http://schemas.microsoft.com/office/powerpoint/2010/main" val="10815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helpful tip that we will explore in this module is how to use the </a:t>
            </a:r>
            <a:r>
              <a:rPr lang="en-US" sz="1200" i="1" kern="1200" dirty="0" smtClean="0">
                <a:solidFill>
                  <a:schemeClr val="tx1"/>
                </a:solidFill>
                <a:effectLst/>
                <a:latin typeface="+mn-lt"/>
                <a:ea typeface="+mn-ea"/>
                <a:cs typeface="+mn-cs"/>
              </a:rPr>
              <a:t>verbs</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context of the standard as a whole, to determine a skill’s level of cognitive complexity.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18</a:t>
            </a:fld>
            <a:endParaRPr lang="en-US"/>
          </a:p>
        </p:txBody>
      </p:sp>
    </p:spTree>
    <p:extLst>
      <p:ext uri="{BB962C8B-B14F-4D97-AF65-F5344CB8AC3E}">
        <p14:creationId xmlns:p14="http://schemas.microsoft.com/office/powerpoint/2010/main" val="10815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take this fifth-grade literacy standard from New York. Pay attention to the key verb “use.”</a:t>
            </a:r>
          </a:p>
        </p:txBody>
      </p:sp>
      <p:sp>
        <p:nvSpPr>
          <p:cNvPr id="4" name="Slide Number Placeholder 3"/>
          <p:cNvSpPr>
            <a:spLocks noGrp="1"/>
          </p:cNvSpPr>
          <p:nvPr>
            <p:ph type="sldNum" sz="quarter" idx="10"/>
          </p:nvPr>
        </p:nvSpPr>
        <p:spPr/>
        <p:txBody>
          <a:bodyPr/>
          <a:lstStyle/>
          <a:p>
            <a:fld id="{F38CCF3B-74EA-4910-B3AB-F5190EB59652}" type="slidenum">
              <a:rPr lang="en-US" smtClean="0"/>
              <a:t>19</a:t>
            </a:fld>
            <a:endParaRPr lang="en-US"/>
          </a:p>
        </p:txBody>
      </p:sp>
    </p:spTree>
    <p:extLst>
      <p:ext uri="{BB962C8B-B14F-4D97-AF65-F5344CB8AC3E}">
        <p14:creationId xmlns:p14="http://schemas.microsoft.com/office/powerpoint/2010/main" val="261351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Use</a:t>
            </a:r>
            <a:r>
              <a:rPr lang="en-US" sz="1200" i="1" kern="1200" dirty="0" smtClean="0">
                <a:solidFill>
                  <a:schemeClr val="tx1"/>
                </a:solidFill>
                <a:effectLst/>
                <a:latin typeface="+mn-lt"/>
                <a:ea typeface="+mn-ea"/>
                <a:cs typeface="+mn-cs"/>
              </a:rPr>
              <a:t> the relationship between particular words (e.g., synonyms, antonyms, homographs) to better understand each of the words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20</a:t>
            </a:fld>
            <a:endParaRPr lang="en-US"/>
          </a:p>
        </p:txBody>
      </p:sp>
    </p:spTree>
    <p:extLst>
      <p:ext uri="{BB962C8B-B14F-4D97-AF65-F5344CB8AC3E}">
        <p14:creationId xmlns:p14="http://schemas.microsoft.com/office/powerpoint/2010/main" val="261351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were to narrow the focus to only a couple of key words in the standard, you might focus only on synonyms and antonyms. </a:t>
            </a:r>
          </a:p>
        </p:txBody>
      </p:sp>
      <p:sp>
        <p:nvSpPr>
          <p:cNvPr id="4" name="Slide Number Placeholder 3"/>
          <p:cNvSpPr>
            <a:spLocks noGrp="1"/>
          </p:cNvSpPr>
          <p:nvPr>
            <p:ph type="sldNum" sz="quarter" idx="10"/>
          </p:nvPr>
        </p:nvSpPr>
        <p:spPr/>
        <p:txBody>
          <a:bodyPr/>
          <a:lstStyle/>
          <a:p>
            <a:fld id="{F38CCF3B-74EA-4910-B3AB-F5190EB59652}" type="slidenum">
              <a:rPr lang="en-US" smtClean="0"/>
              <a:t>21</a:t>
            </a:fld>
            <a:endParaRPr lang="en-US"/>
          </a:p>
        </p:txBody>
      </p:sp>
    </p:spTree>
    <p:extLst>
      <p:ext uri="{BB962C8B-B14F-4D97-AF65-F5344CB8AC3E}">
        <p14:creationId xmlns:p14="http://schemas.microsoft.com/office/powerpoint/2010/main" val="261351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Rigor is the focus of this module.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a:t>
            </a:fld>
            <a:endParaRPr lang="en-US"/>
          </a:p>
        </p:txBody>
      </p:sp>
    </p:spTree>
    <p:extLst>
      <p:ext uri="{BB962C8B-B14F-4D97-AF65-F5344CB8AC3E}">
        <p14:creationId xmlns:p14="http://schemas.microsoft.com/office/powerpoint/2010/main" val="352858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have used a textbook to teach synonyms and antonyms, you might conclude that you have successfully addressed this standard. But what if the goal of the textbook is to do nothing more than help students </a:t>
            </a:r>
            <a:r>
              <a:rPr lang="en-US" sz="1200" i="1" kern="1200" dirty="0" smtClean="0">
                <a:solidFill>
                  <a:schemeClr val="tx1"/>
                </a:solidFill>
                <a:effectLst/>
                <a:latin typeface="+mn-lt"/>
                <a:ea typeface="+mn-ea"/>
                <a:cs typeface="+mn-cs"/>
              </a:rPr>
              <a:t>recognize</a:t>
            </a:r>
            <a:r>
              <a:rPr lang="en-US" sz="1200" kern="1200" dirty="0" smtClean="0">
                <a:solidFill>
                  <a:schemeClr val="tx1"/>
                </a:solidFill>
                <a:effectLst/>
                <a:latin typeface="+mn-lt"/>
                <a:ea typeface="+mn-ea"/>
                <a:cs typeface="+mn-cs"/>
              </a:rPr>
              <a:t> synonyms and antonyms, and it contains assessment items that test only recognition? </a:t>
            </a:r>
          </a:p>
        </p:txBody>
      </p:sp>
      <p:sp>
        <p:nvSpPr>
          <p:cNvPr id="4" name="Slide Number Placeholder 3"/>
          <p:cNvSpPr>
            <a:spLocks noGrp="1"/>
          </p:cNvSpPr>
          <p:nvPr>
            <p:ph type="sldNum" sz="quarter" idx="10"/>
          </p:nvPr>
        </p:nvSpPr>
        <p:spPr/>
        <p:txBody>
          <a:bodyPr/>
          <a:lstStyle/>
          <a:p>
            <a:fld id="{F38CCF3B-74EA-4910-B3AB-F5190EB59652}" type="slidenum">
              <a:rPr lang="en-US" smtClean="0"/>
              <a:t>22</a:t>
            </a:fld>
            <a:endParaRPr lang="en-US"/>
          </a:p>
        </p:txBody>
      </p:sp>
    </p:spTree>
    <p:extLst>
      <p:ext uri="{BB962C8B-B14F-4D97-AF65-F5344CB8AC3E}">
        <p14:creationId xmlns:p14="http://schemas.microsoft.com/office/powerpoint/2010/main" val="261351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 example from that hypothetical textbook: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Which of the following words is an antonym of “tense”?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troubled;</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calm;</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concerned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smooth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23</a:t>
            </a:fld>
            <a:endParaRPr lang="en-US"/>
          </a:p>
        </p:txBody>
      </p:sp>
    </p:spTree>
    <p:extLst>
      <p:ext uri="{BB962C8B-B14F-4D97-AF65-F5344CB8AC3E}">
        <p14:creationId xmlns:p14="http://schemas.microsoft.com/office/powerpoint/2010/main" val="1698683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item does not measure mastery of the New York standard because it does not ask students to </a:t>
            </a:r>
            <a:r>
              <a:rPr lang="en-US" sz="1200" i="1" kern="1200" dirty="0" smtClean="0">
                <a:solidFill>
                  <a:schemeClr val="tx1"/>
                </a:solidFill>
                <a:effectLst/>
                <a:latin typeface="+mn-lt"/>
                <a:ea typeface="+mn-ea"/>
                <a:cs typeface="+mn-cs"/>
              </a:rPr>
              <a:t>use </a:t>
            </a:r>
            <a:r>
              <a:rPr lang="en-US" sz="1200" kern="1200" dirty="0" smtClean="0">
                <a:solidFill>
                  <a:schemeClr val="tx1"/>
                </a:solidFill>
                <a:effectLst/>
                <a:latin typeface="+mn-lt"/>
                <a:ea typeface="+mn-ea"/>
                <a:cs typeface="+mn-cs"/>
              </a:rPr>
              <a:t>the relationship between antonyms to better understand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of the words.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24</a:t>
            </a:fld>
            <a:endParaRPr lang="en-US"/>
          </a:p>
        </p:txBody>
      </p:sp>
    </p:spTree>
    <p:extLst>
      <p:ext uri="{BB962C8B-B14F-4D97-AF65-F5344CB8AC3E}">
        <p14:creationId xmlns:p14="http://schemas.microsoft.com/office/powerpoint/2010/main" val="321951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 example that can measure mastery of this standard.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passage below. Then answer the question.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Last year my family went to a national park for our vacation. We saw wild animals that we had seen only in books, and we were amazed by the landscape of trees and rivers. The highlight of the trip was an </a:t>
            </a:r>
            <a:r>
              <a:rPr lang="en-US" sz="1200" b="1" i="1" kern="1200" dirty="0" smtClean="0">
                <a:solidFill>
                  <a:schemeClr val="tx1"/>
                </a:solidFill>
                <a:effectLst/>
                <a:latin typeface="+mn-lt"/>
                <a:ea typeface="+mn-ea"/>
                <a:cs typeface="+mn-cs"/>
              </a:rPr>
              <a:t>arduous</a:t>
            </a:r>
            <a:r>
              <a:rPr lang="en-US" sz="1200" i="1" kern="1200" dirty="0" smtClean="0">
                <a:solidFill>
                  <a:schemeClr val="tx1"/>
                </a:solidFill>
                <a:effectLst/>
                <a:latin typeface="+mn-lt"/>
                <a:ea typeface="+mn-ea"/>
                <a:cs typeface="+mn-cs"/>
              </a:rPr>
              <a:t> hike we took to the top of a small mountain. Though the hike was not easy, due to all the loose rocks and exposed roots on the path, the spectacular view from the top was worth it!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What does the word “arduous” mean in this passage?</a:t>
            </a:r>
            <a:r>
              <a:rPr lang="en-US" sz="1200" b="1" kern="1200" baseline="300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25</a:t>
            </a:fld>
            <a:endParaRPr lang="en-US"/>
          </a:p>
        </p:txBody>
      </p:sp>
    </p:spTree>
    <p:extLst>
      <p:ext uri="{BB962C8B-B14F-4D97-AF65-F5344CB8AC3E}">
        <p14:creationId xmlns:p14="http://schemas.microsoft.com/office/powerpoint/2010/main" val="40300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item can measure mastery of this standard because students must</a:t>
            </a:r>
            <a:r>
              <a:rPr lang="en-US" sz="1200" i="1" kern="1200" dirty="0" smtClean="0">
                <a:solidFill>
                  <a:schemeClr val="tx1"/>
                </a:solidFill>
                <a:effectLst/>
                <a:latin typeface="+mn-lt"/>
                <a:ea typeface="+mn-ea"/>
                <a:cs typeface="+mn-cs"/>
              </a:rPr>
              <a:t> use</a:t>
            </a:r>
            <a:r>
              <a:rPr lang="en-US" sz="1200" kern="1200" dirty="0" smtClean="0">
                <a:solidFill>
                  <a:schemeClr val="tx1"/>
                </a:solidFill>
                <a:effectLst/>
                <a:latin typeface="+mn-lt"/>
                <a:ea typeface="+mn-ea"/>
                <a:cs typeface="+mn-cs"/>
              </a:rPr>
              <a:t> their understanding of antonyms to better understand an unfamiliar word. In this case, a student who does not know the definition of the word “arduous” can look for clue words in the surrounding sentences to infer from the context that “easy” means the opposite of “arduous.” An appropriate student response might be “difficult.” Instead of just </a:t>
            </a:r>
            <a:r>
              <a:rPr lang="en-US" sz="1200" i="1" kern="1200" dirty="0" smtClean="0">
                <a:solidFill>
                  <a:schemeClr val="tx1"/>
                </a:solidFill>
                <a:effectLst/>
                <a:latin typeface="+mn-lt"/>
                <a:ea typeface="+mn-ea"/>
                <a:cs typeface="+mn-cs"/>
              </a:rPr>
              <a:t>recognizing </a:t>
            </a:r>
            <a:r>
              <a:rPr lang="en-US" sz="1200" kern="1200" dirty="0" smtClean="0">
                <a:solidFill>
                  <a:schemeClr val="tx1"/>
                </a:solidFill>
                <a:effectLst/>
                <a:latin typeface="+mn-lt"/>
                <a:ea typeface="+mn-ea"/>
                <a:cs typeface="+mn-cs"/>
              </a:rPr>
              <a:t>an antonym from a list, as in the previous example, this assessment item requires students to </a:t>
            </a:r>
            <a:r>
              <a:rPr lang="en-US" sz="1200" i="1" kern="1200" dirty="0" smtClean="0">
                <a:solidFill>
                  <a:schemeClr val="tx1"/>
                </a:solidFill>
                <a:effectLst/>
                <a:latin typeface="+mn-lt"/>
                <a:ea typeface="+mn-ea"/>
                <a:cs typeface="+mn-cs"/>
              </a:rPr>
              <a:t>use </a:t>
            </a:r>
            <a:r>
              <a:rPr lang="en-US" sz="1200" kern="1200" dirty="0" smtClean="0">
                <a:solidFill>
                  <a:schemeClr val="tx1"/>
                </a:solidFill>
                <a:effectLst/>
                <a:latin typeface="+mn-lt"/>
                <a:ea typeface="+mn-ea"/>
                <a:cs typeface="+mn-cs"/>
              </a:rPr>
              <a:t>their understanding of these relationships between words to improve reading comprehension.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26</a:t>
            </a:fld>
            <a:endParaRPr lang="en-US"/>
          </a:p>
        </p:txBody>
      </p:sp>
    </p:spTree>
    <p:extLst>
      <p:ext uri="{BB962C8B-B14F-4D97-AF65-F5344CB8AC3E}">
        <p14:creationId xmlns:p14="http://schemas.microsoft.com/office/powerpoint/2010/main" val="3219512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may be familiar with the different tools experts have developed to help you think about rigor. For example, Bloom’s Taxonomy categorizes cognitive skills into six levels: (1) remembering, (2) understanding, (3) applying, (4) analyzing, (5) evaluating and (6) creating. Lower-order thinking skills, such as remembering, understanding and applying, appear at the bottom of Bloom’s Taxonomy. Higher-order thinking skills, such as analyzing, evaluating and creating, appear at the top of the taxonomy. If Bloom’s Taxonomy is unfamiliar to you, pause this video and take a moment to think about the different skills in each level.</a:t>
            </a:r>
          </a:p>
        </p:txBody>
      </p:sp>
      <p:sp>
        <p:nvSpPr>
          <p:cNvPr id="4" name="Slide Number Placeholder 3"/>
          <p:cNvSpPr>
            <a:spLocks noGrp="1"/>
          </p:cNvSpPr>
          <p:nvPr>
            <p:ph type="sldNum" sz="quarter" idx="10"/>
          </p:nvPr>
        </p:nvSpPr>
        <p:spPr/>
        <p:txBody>
          <a:bodyPr/>
          <a:lstStyle/>
          <a:p>
            <a:fld id="{F38CCF3B-74EA-4910-B3AB-F5190EB59652}" type="slidenum">
              <a:rPr lang="en-US" smtClean="0"/>
              <a:t>28</a:t>
            </a:fld>
            <a:endParaRPr lang="en-US"/>
          </a:p>
        </p:txBody>
      </p:sp>
    </p:spTree>
    <p:extLst>
      <p:ext uri="{BB962C8B-B14F-4D97-AF65-F5344CB8AC3E}">
        <p14:creationId xmlns:p14="http://schemas.microsoft.com/office/powerpoint/2010/main" val="2084852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Webb’s Depth of Knowledge is another tool to help you think about rigor. Webb’s Depth of Knowledge levels categorize rigor into four levels: (1) recall, (2) skill/concept, (3) strategic thinking and (4) extended thinking. Level 1 skills, such as recalling and matching, require the lowest level of understanding. Level 4 skills, such as creating and analyzing, require the deepest level of understanding.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29</a:t>
            </a:fld>
            <a:endParaRPr lang="en-US"/>
          </a:p>
        </p:txBody>
      </p:sp>
    </p:spTree>
    <p:extLst>
      <p:ext uri="{BB962C8B-B14F-4D97-AF65-F5344CB8AC3E}">
        <p14:creationId xmlns:p14="http://schemas.microsoft.com/office/powerpoint/2010/main" val="2663755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simplicity, we will use only one tool in this module: Webb's Depth of Knowledge levels.</a:t>
            </a:r>
          </a:p>
        </p:txBody>
      </p:sp>
      <p:sp>
        <p:nvSpPr>
          <p:cNvPr id="4" name="Slide Number Placeholder 3"/>
          <p:cNvSpPr>
            <a:spLocks noGrp="1"/>
          </p:cNvSpPr>
          <p:nvPr>
            <p:ph type="sldNum" sz="quarter" idx="10"/>
          </p:nvPr>
        </p:nvSpPr>
        <p:spPr/>
        <p:txBody>
          <a:bodyPr/>
          <a:lstStyle/>
          <a:p>
            <a:fld id="{F38CCF3B-74EA-4910-B3AB-F5190EB59652}" type="slidenum">
              <a:rPr lang="en-US" smtClean="0"/>
              <a:t>30</a:t>
            </a:fld>
            <a:endParaRPr lang="en-US"/>
          </a:p>
        </p:txBody>
      </p:sp>
    </p:spTree>
    <p:extLst>
      <p:ext uri="{BB962C8B-B14F-4D97-AF65-F5344CB8AC3E}">
        <p14:creationId xmlns:p14="http://schemas.microsoft.com/office/powerpoint/2010/main" val="2050452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find online several resources to help you categorize verbs according to Webb’s Depth of Knowledge levels. For the sake of example, this chart lists a few verbs representative of each level of rigor. For example: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Level 1, “recall,” includes verbs like “recognize” and “list.”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Level 2, “skill/concept,” includes verbs like “estimate,” “modify” and “summarize.”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Level 3, “strategic thinking,” includes verbs like “compare,” “hypothesize” and “construct.”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Level 4, “extended thinking,” includes verbs like “design,” “analyze,” and “create.”</a:t>
            </a:r>
          </a:p>
        </p:txBody>
      </p:sp>
      <p:sp>
        <p:nvSpPr>
          <p:cNvPr id="4" name="Slide Number Placeholder 3"/>
          <p:cNvSpPr>
            <a:spLocks noGrp="1"/>
          </p:cNvSpPr>
          <p:nvPr>
            <p:ph type="sldNum" sz="quarter" idx="10"/>
          </p:nvPr>
        </p:nvSpPr>
        <p:spPr/>
        <p:txBody>
          <a:bodyPr/>
          <a:lstStyle/>
          <a:p>
            <a:fld id="{F38CCF3B-74EA-4910-B3AB-F5190EB59652}" type="slidenum">
              <a:rPr lang="en-US" smtClean="0"/>
              <a:t>31</a:t>
            </a:fld>
            <a:endParaRPr lang="en-US"/>
          </a:p>
        </p:txBody>
      </p:sp>
    </p:spTree>
    <p:extLst>
      <p:ext uri="{BB962C8B-B14F-4D97-AF65-F5344CB8AC3E}">
        <p14:creationId xmlns:p14="http://schemas.microsoft.com/office/powerpoint/2010/main" val="3433424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chart and others like it can help you differentiate between a multiple-choice item that asks students to </a:t>
            </a:r>
            <a:r>
              <a:rPr lang="en-US" sz="1200" i="1" kern="1200" dirty="0" smtClean="0">
                <a:solidFill>
                  <a:schemeClr val="tx1"/>
                </a:solidFill>
                <a:effectLst/>
                <a:latin typeface="+mn-lt"/>
                <a:ea typeface="+mn-ea"/>
                <a:cs typeface="+mn-cs"/>
              </a:rPr>
              <a:t>recognize</a:t>
            </a:r>
            <a:r>
              <a:rPr lang="en-US" sz="1200" kern="1200" dirty="0" smtClean="0">
                <a:solidFill>
                  <a:schemeClr val="tx1"/>
                </a:solidFill>
                <a:effectLst/>
                <a:latin typeface="+mn-lt"/>
                <a:ea typeface="+mn-ea"/>
                <a:cs typeface="+mn-cs"/>
              </a:rPr>
              <a:t> an antonym of “tense,” which is a level 1 skill, and an item that asks students to </a:t>
            </a:r>
            <a:r>
              <a:rPr lang="en-US" sz="1200" i="1" kern="1200" dirty="0" smtClean="0">
                <a:solidFill>
                  <a:schemeClr val="tx1"/>
                </a:solidFill>
                <a:effectLst/>
                <a:latin typeface="+mn-lt"/>
                <a:ea typeface="+mn-ea"/>
                <a:cs typeface="+mn-cs"/>
              </a:rPr>
              <a:t>use </a:t>
            </a:r>
            <a:r>
              <a:rPr lang="en-US" sz="1200" kern="1200" dirty="0" smtClean="0">
                <a:solidFill>
                  <a:schemeClr val="tx1"/>
                </a:solidFill>
                <a:effectLst/>
                <a:latin typeface="+mn-lt"/>
                <a:ea typeface="+mn-ea"/>
                <a:cs typeface="+mn-cs"/>
              </a:rPr>
              <a:t>the relationship between antonyms to better </a:t>
            </a:r>
            <a:r>
              <a:rPr lang="en-US" sz="1200" i="1" kern="1200" dirty="0" smtClean="0">
                <a:solidFill>
                  <a:schemeClr val="tx1"/>
                </a:solidFill>
                <a:effectLst/>
                <a:latin typeface="+mn-lt"/>
                <a:ea typeface="+mn-ea"/>
                <a:cs typeface="+mn-cs"/>
              </a:rPr>
              <a:t>understand</a:t>
            </a:r>
            <a:r>
              <a:rPr lang="en-US" sz="1200" kern="1200" dirty="0" smtClean="0">
                <a:solidFill>
                  <a:schemeClr val="tx1"/>
                </a:solidFill>
                <a:effectLst/>
                <a:latin typeface="+mn-lt"/>
                <a:ea typeface="+mn-ea"/>
                <a:cs typeface="+mn-cs"/>
              </a:rPr>
              <a:t> each of the words, which is a level 2 skill. </a:t>
            </a:r>
          </a:p>
        </p:txBody>
      </p:sp>
      <p:sp>
        <p:nvSpPr>
          <p:cNvPr id="4" name="Slide Number Placeholder 3"/>
          <p:cNvSpPr>
            <a:spLocks noGrp="1"/>
          </p:cNvSpPr>
          <p:nvPr>
            <p:ph type="sldNum" sz="quarter" idx="10"/>
          </p:nvPr>
        </p:nvSpPr>
        <p:spPr/>
        <p:txBody>
          <a:bodyPr/>
          <a:lstStyle/>
          <a:p>
            <a:fld id="{F38CCF3B-74EA-4910-B3AB-F5190EB59652}" type="slidenum">
              <a:rPr lang="en-US" smtClean="0"/>
              <a:t>32</a:t>
            </a:fld>
            <a:endParaRPr lang="en-US"/>
          </a:p>
        </p:txBody>
      </p:sp>
    </p:spTree>
    <p:extLst>
      <p:ext uri="{BB962C8B-B14F-4D97-AF65-F5344CB8AC3E}">
        <p14:creationId xmlns:p14="http://schemas.microsoft.com/office/powerpoint/2010/main" val="310848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has several goals. By the end of this module, you should be able to (1) define what rigor means for the purpose of these modules; (2) use the verbs in standards and tools that teachers have available to identify the cognitive complexity in the relevant standards; (3) explain why assessments with an appropriate level of rigor also measure a range of student thinking and understanding; and (4) use the assessment blueprint to document the level of rigor of each skill you are measuring in assessments you write or select. The level of rigor of this module is high!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03815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use Webb’s Depth of Knowledge levels to practice using key verbs to determine a skill’s level of rigor. What are the key verbs in this sixth-grade literacy standard from Rhode Island? What do these verbs tell us about the cognitive level or levels of the skills in the standard? Does the standard contain other evidence that provides information about the cognitive level or levels required to master this standard?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Integrate information presented in different media or formats (e.g., visually, quantitatively), as well as in words, to develop a coherent understanding of a topic or issue.</a:t>
            </a:r>
            <a:endParaRPr lang="en-US" sz="1200" baseline="30000" dirty="0" smtClean="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33</a:t>
            </a:fld>
            <a:endParaRPr lang="en-US"/>
          </a:p>
        </p:txBody>
      </p:sp>
    </p:spTree>
    <p:extLst>
      <p:ext uri="{BB962C8B-B14F-4D97-AF65-F5344CB8AC3E}">
        <p14:creationId xmlns:p14="http://schemas.microsoft.com/office/powerpoint/2010/main" val="2926303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key verbs in this standard are “integrate” and “develop.” Both of these verbs are associated with the ability to “create,” a level 4 skill that requires higher cognitive demand. The standard is succinct and does not contain additional information about the cognitive level required to master the standard. </a:t>
            </a:r>
          </a:p>
        </p:txBody>
      </p:sp>
      <p:sp>
        <p:nvSpPr>
          <p:cNvPr id="4" name="Slide Number Placeholder 3"/>
          <p:cNvSpPr>
            <a:spLocks noGrp="1"/>
          </p:cNvSpPr>
          <p:nvPr>
            <p:ph type="sldNum" sz="quarter" idx="10"/>
          </p:nvPr>
        </p:nvSpPr>
        <p:spPr/>
        <p:txBody>
          <a:bodyPr/>
          <a:lstStyle/>
          <a:p>
            <a:fld id="{F38CCF3B-74EA-4910-B3AB-F5190EB59652}" type="slidenum">
              <a:rPr lang="en-US" smtClean="0"/>
              <a:t>34</a:t>
            </a:fld>
            <a:endParaRPr lang="en-US"/>
          </a:p>
        </p:txBody>
      </p:sp>
    </p:spTree>
    <p:extLst>
      <p:ext uri="{BB962C8B-B14F-4D97-AF65-F5344CB8AC3E}">
        <p14:creationId xmlns:p14="http://schemas.microsoft.com/office/powerpoint/2010/main" val="2926303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each assessment item matching the level of rigor of the skill you intend to measure, an assessment with an appropriate level of rigor measures a range of student thinking and understanding so that it measures what all students know and can do. If assessments are too easy, some students may not have the opportunity to demonstrate the upper bounds of what they know and can do. Assessments should include items that challenge all students. You may refer to these questions as “stretch” questions because they require students to push themselves to the upper bounds of what they know and can do. On the other hand, if assessments are too complex, some students may not be able to showcase their knowledge and skills at all. Assessments should include items that require lower-level thinking to reveal where learning breaks down among students struggling to master a standard.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36</a:t>
            </a:fld>
            <a:endParaRPr lang="en-US"/>
          </a:p>
        </p:txBody>
      </p:sp>
    </p:spTree>
    <p:extLst>
      <p:ext uri="{BB962C8B-B14F-4D97-AF65-F5344CB8AC3E}">
        <p14:creationId xmlns:p14="http://schemas.microsoft.com/office/powerpoint/2010/main" val="687992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organize items sequentially in order of difficulty so that students can feel successful early in the assessment and more challenged as they progress. You might include the most difficult questions in a separate bonus section to motivate more advanced students and not discourage others.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37</a:t>
            </a:fld>
            <a:endParaRPr lang="en-US"/>
          </a:p>
        </p:txBody>
      </p:sp>
    </p:spTree>
    <p:extLst>
      <p:ext uri="{BB962C8B-B14F-4D97-AF65-F5344CB8AC3E}">
        <p14:creationId xmlns:p14="http://schemas.microsoft.com/office/powerpoint/2010/main" val="3395575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let’s look at an assessment based on a seventh-grade mathematics standard from Texas that addresses percentages.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standard reads: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student solves problems involving direct proportional relationships. The student is expected to estimate and find solutions to application problems involving percent; and estimate and find solutions to application problems involving proportional relationships such as similarity, scaling, unit costs, and related measurement units.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38</a:t>
            </a:fld>
            <a:endParaRPr lang="en-US"/>
          </a:p>
        </p:txBody>
      </p:sp>
    </p:spTree>
    <p:extLst>
      <p:ext uri="{BB962C8B-B14F-4D97-AF65-F5344CB8AC3E}">
        <p14:creationId xmlns:p14="http://schemas.microsoft.com/office/powerpoint/2010/main" val="178493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might measure a range of levels of rigor with an assessment aligned with this standard.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39</a:t>
            </a:fld>
            <a:endParaRPr lang="en-US"/>
          </a:p>
        </p:txBody>
      </p:sp>
    </p:spTree>
    <p:extLst>
      <p:ext uri="{BB962C8B-B14F-4D97-AF65-F5344CB8AC3E}">
        <p14:creationId xmlns:p14="http://schemas.microsoft.com/office/powerpoint/2010/main" val="3156189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notice how these assessment items gradually increase in rigor.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assessment starts with a question that requires lower-ordering thinking, that is, “What is 67 percent of 81?” and ends with a question that requires higher-order thinking, that is, “Christine argued that if Adam and Jamie each made their next 10 shots, their shooting percentages would go up the same amount. Is this true? Why or why not? Describe in detail how you arrived at your answers.</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40</a:t>
            </a:fld>
            <a:endParaRPr lang="en-US"/>
          </a:p>
        </p:txBody>
      </p:sp>
    </p:spTree>
    <p:extLst>
      <p:ext uri="{BB962C8B-B14F-4D97-AF65-F5344CB8AC3E}">
        <p14:creationId xmlns:p14="http://schemas.microsoft.com/office/powerpoint/2010/main" val="2287524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main verbs in this standard is “solve,” which, according to Webb’s Depth of Knowledge levels, requires lower-order thinking. The standard also indicates that students should be able to estimate and find solutions to application problems involving percent and proportional relationships, which calls for higher-order thinking.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assessment includes some straightforward calculation problems that can help you identify students who may not understand how to calculate percentages and students who got lost at a later step in the multi-step problem.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41</a:t>
            </a:fld>
            <a:endParaRPr lang="en-US"/>
          </a:p>
        </p:txBody>
      </p:sp>
    </p:spTree>
    <p:extLst>
      <p:ext uri="{BB962C8B-B14F-4D97-AF65-F5344CB8AC3E}">
        <p14:creationId xmlns:p14="http://schemas.microsoft.com/office/powerpoint/2010/main" val="283146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use the assessment blueprint and assessment blueprint example to document the level of rigor in several skills and identify possible types of assessment items you might use to measure those skills.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127671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that you are a fifth-grade teacher planning a unit focused on reading and writing about informational texts. You expect the unit to last approximately four weeks.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43</a:t>
            </a:fld>
            <a:endParaRPr lang="en-US"/>
          </a:p>
        </p:txBody>
      </p:sp>
    </p:spTree>
    <p:extLst>
      <p:ext uri="{BB962C8B-B14F-4D97-AF65-F5344CB8AC3E}">
        <p14:creationId xmlns:p14="http://schemas.microsoft.com/office/powerpoint/2010/main" val="383522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get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27671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end of the unit, you plan to use a summative assessment to measure how well your students have mastered the relevant standards.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44</a:t>
            </a:fld>
            <a:endParaRPr lang="en-US"/>
          </a:p>
        </p:txBody>
      </p:sp>
    </p:spTree>
    <p:extLst>
      <p:ext uri="{BB962C8B-B14F-4D97-AF65-F5344CB8AC3E}">
        <p14:creationId xmlns:p14="http://schemas.microsoft.com/office/powerpoint/2010/main" val="452517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have determined that the unit will focus on four reading informational text standards and one writing standard. You have “unpacked” the standards to identify and paraphrase the skills you plan to teach and assess. </a:t>
            </a:r>
          </a:p>
          <a:p>
            <a:pPr marL="0" marR="0">
              <a:spcBef>
                <a:spcPts val="0"/>
              </a:spcBef>
              <a:spcAft>
                <a:spcPts val="0"/>
              </a:spcAft>
            </a:pP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45</a:t>
            </a:fld>
            <a:endParaRPr lang="en-US"/>
          </a:p>
        </p:txBody>
      </p:sp>
    </p:spTree>
    <p:extLst>
      <p:ext uri="{BB962C8B-B14F-4D97-AF65-F5344CB8AC3E}">
        <p14:creationId xmlns:p14="http://schemas.microsoft.com/office/powerpoint/2010/main" val="2398796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4 of the assessment blueprint asks you to identify the level(s) of rigor of each standard or skill you plan to assess.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38CCF3B-74EA-4910-B3AB-F5190EB59652}" type="slidenum">
              <a:rPr lang="en-US" smtClean="0"/>
              <a:t>46</a:t>
            </a:fld>
            <a:endParaRPr lang="en-US"/>
          </a:p>
        </p:txBody>
      </p:sp>
    </p:spTree>
    <p:extLst>
      <p:ext uri="{BB962C8B-B14F-4D97-AF65-F5344CB8AC3E}">
        <p14:creationId xmlns:p14="http://schemas.microsoft.com/office/powerpoint/2010/main" val="41281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Try to use Webb’s Depth of Knowledge levels to identify the levels of rigor in each of these skill. Use the verbs in each standard and skill to guide you, but keep in mind that the meaning of the verbs, and therefore the levels of rigor, depend on the context of the standard.</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47</a:t>
            </a:fld>
            <a:endParaRPr lang="en-US"/>
          </a:p>
        </p:txBody>
      </p:sp>
    </p:spTree>
    <p:extLst>
      <p:ext uri="{BB962C8B-B14F-4D97-AF65-F5344CB8AC3E}">
        <p14:creationId xmlns:p14="http://schemas.microsoft.com/office/powerpoint/2010/main" val="897270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48</a:t>
            </a:fld>
            <a:endParaRPr lang="en-US"/>
          </a:p>
        </p:txBody>
      </p:sp>
    </p:spTree>
    <p:extLst>
      <p:ext uri="{BB962C8B-B14F-4D97-AF65-F5344CB8AC3E}">
        <p14:creationId xmlns:p14="http://schemas.microsoft.com/office/powerpoint/2010/main" val="2392237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suggest that the levels of rigor for each of the six skills are 1, 2, 2, 3, 3 and 3, respectively. You may have reached a slightly different conclusion, and that’s okay. What’s important is taking the time to consider the level of rigor of each skill you will assess, not getting the “right answer” or filling out the blueprint template for its own sake. In this case, the process you go through to determine the level of rigor for each skill on your assessment can help you even better understand the content of the standards you plan to assess and teach.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49</a:t>
            </a:fld>
            <a:endParaRPr lang="en-US"/>
          </a:p>
        </p:txBody>
      </p:sp>
    </p:spTree>
    <p:extLst>
      <p:ext uri="{BB962C8B-B14F-4D97-AF65-F5344CB8AC3E}">
        <p14:creationId xmlns:p14="http://schemas.microsoft.com/office/powerpoint/2010/main" val="3231453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determine the level(s) of rigor within a standard, you can consider the implications for how best to assess that standard.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50</a:t>
            </a:fld>
            <a:endParaRPr lang="en-US"/>
          </a:p>
        </p:txBody>
      </p:sp>
    </p:spTree>
    <p:extLst>
      <p:ext uri="{BB962C8B-B14F-4D97-AF65-F5344CB8AC3E}">
        <p14:creationId xmlns:p14="http://schemas.microsoft.com/office/powerpoint/2010/main" val="1135438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Higher-order cognitive skills lend themselves more to robust assessment types like constructed-response items and performance tasks.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51</a:t>
            </a:fld>
            <a:endParaRPr lang="en-US"/>
          </a:p>
        </p:txBody>
      </p:sp>
    </p:spTree>
    <p:extLst>
      <p:ext uri="{BB962C8B-B14F-4D97-AF65-F5344CB8AC3E}">
        <p14:creationId xmlns:p14="http://schemas.microsoft.com/office/powerpoint/2010/main" val="2684199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5 of the blueprint asks you to document possible types of items you may use to assess each skill.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52</a:t>
            </a:fld>
            <a:endParaRPr lang="en-US"/>
          </a:p>
        </p:txBody>
      </p:sp>
    </p:spTree>
    <p:extLst>
      <p:ext uri="{BB962C8B-B14F-4D97-AF65-F5344CB8AC3E}">
        <p14:creationId xmlns:p14="http://schemas.microsoft.com/office/powerpoint/2010/main" val="737175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suggest that you may use selected- and constructed-response items to address the first four skills and constructed-response items or performance tasks to address the final two. (Remember that to answer selected-response items, students select the correct answer from a list of options included in the item; to answer constructed-response items and to complete performance tasks, students perform tasks to demonstrate their mastery of particular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53</a:t>
            </a:fld>
            <a:endParaRPr lang="en-US"/>
          </a:p>
        </p:txBody>
      </p:sp>
    </p:spTree>
    <p:extLst>
      <p:ext uri="{BB962C8B-B14F-4D97-AF65-F5344CB8AC3E}">
        <p14:creationId xmlns:p14="http://schemas.microsoft.com/office/powerpoint/2010/main" val="31274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purpose of this series of modules, rigor is the cognitive complexity of a skill within a standard or of an assessment item.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a:t>
            </a:fld>
            <a:endParaRPr lang="en-US"/>
          </a:p>
        </p:txBody>
      </p:sp>
    </p:spTree>
    <p:extLst>
      <p:ext uri="{BB962C8B-B14F-4D97-AF65-F5344CB8AC3E}">
        <p14:creationId xmlns:p14="http://schemas.microsoft.com/office/powerpoint/2010/main" val="3528580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often efficiently assess lower-order skills through selected-response items and use constructed-response items and performance tasks to assess higher-order cognitive skills. However, this is not a hard and fast rule. You can also use a well-designed selected-response item to assess higher-order cognitive skills.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54</a:t>
            </a:fld>
            <a:endParaRPr lang="en-US"/>
          </a:p>
        </p:txBody>
      </p:sp>
    </p:spTree>
    <p:extLst>
      <p:ext uri="{BB962C8B-B14F-4D97-AF65-F5344CB8AC3E}">
        <p14:creationId xmlns:p14="http://schemas.microsoft.com/office/powerpoint/2010/main" val="1578800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addressed the key concepts in this module, so let’s review our goals.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222481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outset of the module, we set goals that you would be able to (1) define what rigor means for the purpose of these modules; (2) use the verbs in standards and tools that teachers have available to identify the cognitive complexity in the relevant standards; (3) explain why assessments with an appropriate level of rigor also measure for a range of student thinking and understanding; and (4) use the assessment blueprint to document the level of rigor of each skill you are measuring in assessments you write or select.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16842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determine whether we have achieved our goals, let’s check your understanding with two assessment items.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57</a:t>
            </a:fld>
            <a:endParaRPr lang="en-US"/>
          </a:p>
        </p:txBody>
      </p:sp>
    </p:spTree>
    <p:extLst>
      <p:ext uri="{BB962C8B-B14F-4D97-AF65-F5344CB8AC3E}">
        <p14:creationId xmlns:p14="http://schemas.microsoft.com/office/powerpoint/2010/main" val="4079178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first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Using Webb’s Depth of Knowledge levels, identify the level or levels of rigor in this standard from Iowa. Remember to pay close attention to the verbs.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Understand the use of geographic tools to locate and analyze information about people, places, and environments.</a:t>
            </a: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976815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sz="1100" dirty="0"/>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59</a:t>
            </a:fld>
            <a:endParaRPr lang="en-US"/>
          </a:p>
        </p:txBody>
      </p:sp>
    </p:spTree>
    <p:extLst>
      <p:ext uri="{BB962C8B-B14F-4D97-AF65-F5344CB8AC3E}">
        <p14:creationId xmlns:p14="http://schemas.microsoft.com/office/powerpoint/2010/main" val="1359985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sample answer to the first item would be: The key verbs in the skills in this standard are “use” and “analyze,” which are associated with lower- and higher-order skills. “Understand” is a level 2 skill, and “analyze” is a level 4 skill. </a:t>
            </a: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782637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second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Explain in your own words why well-designed assessments should measure a range of student thinking and understanding. </a:t>
            </a:r>
          </a:p>
          <a:p>
            <a:pPr marL="0" marR="0" lvl="0" indent="0">
              <a:spcBef>
                <a:spcPts val="0"/>
              </a:spcBef>
              <a:spcAft>
                <a:spcPts val="0"/>
              </a:spcAft>
              <a:buFont typeface="+mj-lt"/>
              <a:buNone/>
            </a:pPr>
            <a:r>
              <a:rPr lang="en-US" sz="1200" dirty="0" smtClean="0">
                <a:effectLst/>
                <a:latin typeface="Corbel" panose="020B0503020204020204" pitchFamily="34" charset="0"/>
                <a:ea typeface="Corbel" panose="020B0503020204020204" pitchFamily="34" charset="0"/>
                <a:cs typeface="Times New Roman" panose="02020603050405020304" pitchFamily="18" charset="0"/>
              </a:rPr>
              <a:t> </a:t>
            </a:r>
          </a:p>
          <a:p>
            <a:pPr marL="0" marR="0">
              <a:spcBef>
                <a:spcPts val="0"/>
              </a:spcBef>
              <a:spcAft>
                <a:spcPts val="0"/>
              </a:spcAft>
            </a:pPr>
            <a:r>
              <a:rPr lang="en-US" sz="1200" dirty="0" smtClean="0">
                <a:effectLst/>
                <a:latin typeface="Corbel" panose="020B0503020204020204" pitchFamily="34" charset="0"/>
                <a:ea typeface="Corbel" panose="020B0503020204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170862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sz="1100" dirty="0"/>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62</a:t>
            </a:fld>
            <a:endParaRPr lang="en-US"/>
          </a:p>
        </p:txBody>
      </p:sp>
    </p:spTree>
    <p:extLst>
      <p:ext uri="{BB962C8B-B14F-4D97-AF65-F5344CB8AC3E}">
        <p14:creationId xmlns:p14="http://schemas.microsoft.com/office/powerpoint/2010/main" val="13599858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sample answer to the second item would be: Well-designed assessments include items with various levels of rigor to ensure that they measure what all students know and can do. If assessments are too easy, some students may not have the opportunity to demonstrate the upper bounds of what they know and can do. I should include items in my assessment that challenge all of my students. On the other hand, if assessments are too complex, some students may not be able to showcase their knowledge and skills at all. I can include items that require lower-level thinking to reveal where learning breaks down among students struggling to master a standard.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51751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assessment has “an appropriate level of rigor” if it includes items that match the level of rigor of the skill or skills you intend students to master. It also has an appropriate level of rigor if it measures a range of student thinking and understanding so that it measures what all students know and can do.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will explore these two aspects of rigor one at a time.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a:t>
            </a:fld>
            <a:endParaRPr lang="en-US"/>
          </a:p>
        </p:txBody>
      </p:sp>
    </p:spTree>
    <p:extLst>
      <p:ext uri="{BB962C8B-B14F-4D97-AF65-F5344CB8AC3E}">
        <p14:creationId xmlns:p14="http://schemas.microsoft.com/office/powerpoint/2010/main" val="209919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work! Thank you for completing the module on rigor. Please view additional modules to continue your learning.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0171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ensure that the rigor or cognitive complexity of each assessment item matches the rigor or cognitive complexity of the skill you intend it to assess, you can study the standard to determine the complexity of each skill embedded within it.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8</a:t>
            </a:fld>
            <a:endParaRPr lang="en-US"/>
          </a:p>
        </p:txBody>
      </p:sp>
    </p:spTree>
    <p:extLst>
      <p:ext uri="{BB962C8B-B14F-4D97-AF65-F5344CB8AC3E}">
        <p14:creationId xmlns:p14="http://schemas.microsoft.com/office/powerpoint/2010/main" val="380698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let’s consider the third-grade mathematics standard from Tennessee that we discussed in the module about alignment.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9</a:t>
            </a:fld>
            <a:endParaRPr lang="en-US"/>
          </a:p>
        </p:txBody>
      </p:sp>
    </p:spTree>
    <p:extLst>
      <p:ext uri="{BB962C8B-B14F-4D97-AF65-F5344CB8AC3E}">
        <p14:creationId xmlns:p14="http://schemas.microsoft.com/office/powerpoint/2010/main" val="259500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module about alignment, we unpacked this standard into a single skill: </a:t>
            </a:r>
            <a:r>
              <a:rPr lang="en-US" sz="1200" i="1" kern="1200" dirty="0" smtClean="0">
                <a:solidFill>
                  <a:schemeClr val="tx1"/>
                </a:solidFill>
                <a:effectLst/>
                <a:latin typeface="+mn-lt"/>
                <a:ea typeface="+mn-ea"/>
                <a:cs typeface="+mn-cs"/>
              </a:rPr>
              <a:t>Interpret whole-number quotients of whole numbers.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10</a:t>
            </a:fld>
            <a:endParaRPr lang="en-US"/>
          </a:p>
        </p:txBody>
      </p:sp>
    </p:spTree>
    <p:extLst>
      <p:ext uri="{BB962C8B-B14F-4D97-AF65-F5344CB8AC3E}">
        <p14:creationId xmlns:p14="http://schemas.microsoft.com/office/powerpoint/2010/main" val="314321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37447"/>
          </a:xfrm>
        </p:spPr>
        <p:txBody>
          <a:bodyPr/>
          <a:lstStyle>
            <a:lvl1pPr>
              <a:defRPr>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86538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37447"/>
          </a:xfrm>
        </p:spPr>
        <p:txBody>
          <a:bodyPr/>
          <a:lstStyle>
            <a:lvl1pPr>
              <a:defRPr>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503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5"/>
          <p:cNvSpPr/>
          <p:nvPr userDrawn="1"/>
        </p:nvSpPr>
        <p:spPr>
          <a:xfrm>
            <a:off x="218803" y="937261"/>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23" name="Picture 22" descr="Rigor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343" y="1166092"/>
            <a:ext cx="414294" cy="346364"/>
          </a:xfrm>
          <a:prstGeom prst="rect">
            <a:avLst/>
          </a:prstGeom>
        </p:spPr>
      </p:pic>
    </p:spTree>
    <p:extLst>
      <p:ext uri="{BB962C8B-B14F-4D97-AF65-F5344CB8AC3E}">
        <p14:creationId xmlns:p14="http://schemas.microsoft.com/office/powerpoint/2010/main" val="333659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220091" y="1910792"/>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
        <p:nvSpPr>
          <p:cNvPr id="19" name="Rectangle 18"/>
          <p:cNvSpPr/>
          <p:nvPr userDrawn="1"/>
        </p:nvSpPr>
        <p:spPr>
          <a:xfrm>
            <a:off x="2294454" y="1107672"/>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ow to match.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31" y="1997135"/>
            <a:ext cx="1455916" cy="615964"/>
          </a:xfrm>
          <a:prstGeom prst="rect">
            <a:avLst/>
          </a:prstGeom>
        </p:spPr>
      </p:pic>
    </p:spTree>
    <p:extLst>
      <p:ext uri="{BB962C8B-B14F-4D97-AF65-F5344CB8AC3E}">
        <p14:creationId xmlns:p14="http://schemas.microsoft.com/office/powerpoint/2010/main" val="25765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218803" y="2919982"/>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833" y="3007106"/>
            <a:ext cx="1174969" cy="612648"/>
          </a:xfrm>
          <a:prstGeom prst="rect">
            <a:avLst/>
          </a:prstGeom>
        </p:spPr>
      </p:pic>
    </p:spTree>
    <p:extLst>
      <p:ext uri="{BB962C8B-B14F-4D97-AF65-F5344CB8AC3E}">
        <p14:creationId xmlns:p14="http://schemas.microsoft.com/office/powerpoint/2010/main" val="21118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2"/>
          <p:cNvSpPr/>
          <p:nvPr userDrawn="1"/>
        </p:nvSpPr>
        <p:spPr>
          <a:xfrm>
            <a:off x="218803" y="3894573"/>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6" name="Picture 15" descr="Tools to help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455" y="4069555"/>
            <a:ext cx="1073727" cy="472070"/>
          </a:xfrm>
          <a:prstGeom prst="rect">
            <a:avLst/>
          </a:prstGeom>
        </p:spPr>
      </p:pic>
    </p:spTree>
    <p:extLst>
      <p:ext uri="{BB962C8B-B14F-4D97-AF65-F5344CB8AC3E}">
        <p14:creationId xmlns:p14="http://schemas.microsoft.com/office/powerpoint/2010/main" val="223269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9618"/>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
        <p:nvSpPr>
          <p:cNvPr id="16" name="Rectangle 15"/>
          <p:cNvSpPr/>
          <p:nvPr userDrawn="1"/>
        </p:nvSpPr>
        <p:spPr>
          <a:xfrm>
            <a:off x="218803" y="4862715"/>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How to measu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703" y="4952943"/>
            <a:ext cx="1409758" cy="621792"/>
          </a:xfrm>
          <a:prstGeom prst="rect">
            <a:avLst/>
          </a:prstGeom>
        </p:spPr>
      </p:pic>
    </p:spTree>
    <p:extLst>
      <p:ext uri="{BB962C8B-B14F-4D97-AF65-F5344CB8AC3E}">
        <p14:creationId xmlns:p14="http://schemas.microsoft.com/office/powerpoint/2010/main" val="1513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Rectangle 14"/>
          <p:cNvSpPr/>
          <p:nvPr userDrawn="1"/>
        </p:nvSpPr>
        <p:spPr>
          <a:xfrm>
            <a:off x="217731" y="5841288"/>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4855"/>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6" name="Picture 15" descr="How to use the ass blueprin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70" y="6010022"/>
            <a:ext cx="1281591" cy="475487"/>
          </a:xfrm>
          <a:prstGeom prst="rect">
            <a:avLst/>
          </a:prstGeom>
        </p:spPr>
      </p:pic>
    </p:spTree>
    <p:extLst>
      <p:ext uri="{BB962C8B-B14F-4D97-AF65-F5344CB8AC3E}">
        <p14:creationId xmlns:p14="http://schemas.microsoft.com/office/powerpoint/2010/main" val="67684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4855"/>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836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jpg"/><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283"/>
            <a:ext cx="9143244" cy="6857433"/>
          </a:xfrm>
          <a:prstGeom prst="rect">
            <a:avLst/>
          </a:prstGeom>
        </p:spPr>
      </p:pic>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9" name="Rectangle 8"/>
          <p:cNvSpPr/>
          <p:nvPr userDrawn="1"/>
        </p:nvSpPr>
        <p:spPr>
          <a:xfrm>
            <a:off x="469232" y="433138"/>
            <a:ext cx="8229600" cy="599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1960865"/>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0"/>
            <a:ext cx="9143244" cy="6857717"/>
          </a:xfrm>
          <a:prstGeom prst="rect">
            <a:avLst/>
          </a:prstGeom>
        </p:spPr>
      </p:pic>
      <p:sp>
        <p:nvSpPr>
          <p:cNvPr id="2" name="Title Placeholder 1"/>
          <p:cNvSpPr>
            <a:spLocks noGrp="1"/>
          </p:cNvSpPr>
          <p:nvPr>
            <p:ph type="title"/>
          </p:nvPr>
        </p:nvSpPr>
        <p:spPr>
          <a:xfrm>
            <a:off x="0" y="9203"/>
            <a:ext cx="9143999" cy="7358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a:off x="469232" y="1106904"/>
            <a:ext cx="8229600"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2027948"/>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9202"/>
            <a:ext cx="9143999" cy="746448"/>
          </a:xfrm>
          <a:prstGeom prst="rect">
            <a:avLst/>
          </a:prstGeom>
        </p:spPr>
        <p:txBody>
          <a:bodyPr vert="horz" lIns="91440" tIns="45720" rIns="91440" bIns="45720" rtlCol="0" anchor="ctr">
            <a:normAutofit/>
          </a:bodyPr>
          <a:lstStyle/>
          <a:p>
            <a:r>
              <a:rPr lang="en-US" dirty="0" smtClean="0"/>
              <a:t>KEY CONCEPTS</a:t>
            </a:r>
            <a:endParaRPr lang="en-US" dirty="0"/>
          </a:p>
        </p:txBody>
      </p:sp>
      <p:sp>
        <p:nvSpPr>
          <p:cNvPr id="17"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30" name="Rectangle 29"/>
          <p:cNvSpPr/>
          <p:nvPr userDrawn="1"/>
        </p:nvSpPr>
        <p:spPr>
          <a:xfrm>
            <a:off x="2284224" y="1106904"/>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
        <p:nvSpPr>
          <p:cNvPr id="7" name="Rectangle 6"/>
          <p:cNvSpPr/>
          <p:nvPr userDrawn="1"/>
        </p:nvSpPr>
        <p:spPr>
          <a:xfrm>
            <a:off x="2294454" y="1107672"/>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ow to measur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0703" y="4952943"/>
            <a:ext cx="1409758" cy="621792"/>
          </a:xfrm>
          <a:prstGeom prst="rect">
            <a:avLst/>
          </a:prstGeom>
        </p:spPr>
      </p:pic>
      <p:pic>
        <p:nvPicPr>
          <p:cNvPr id="11" name="Picture 10" descr="How to match.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1231" y="1997135"/>
            <a:ext cx="1455916" cy="615964"/>
          </a:xfrm>
          <a:prstGeom prst="rect">
            <a:avLst/>
          </a:prstGeom>
        </p:spPr>
      </p:pic>
      <p:pic>
        <p:nvPicPr>
          <p:cNvPr id="14" name="Picture 13" descr="Rigor 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9343" y="1166092"/>
            <a:ext cx="414294" cy="346364"/>
          </a:xfrm>
          <a:prstGeom prst="rect">
            <a:avLst/>
          </a:prstGeom>
        </p:spPr>
      </p:pic>
      <p:pic>
        <p:nvPicPr>
          <p:cNvPr id="15" name="Picture 14" descr="How to use the ass blueprint.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8670" y="6010022"/>
            <a:ext cx="1281591" cy="475487"/>
          </a:xfrm>
          <a:prstGeom prst="rect">
            <a:avLst/>
          </a:prstGeom>
        </p:spPr>
      </p:pic>
      <p:pic>
        <p:nvPicPr>
          <p:cNvPr id="3" name="Picture 2" descr="Tools to help 2.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6455" y="4069555"/>
            <a:ext cx="1073727" cy="472070"/>
          </a:xfrm>
          <a:prstGeom prst="rect">
            <a:avLst/>
          </a:prstGeom>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45833" y="3007106"/>
            <a:ext cx="1174969" cy="612648"/>
          </a:xfrm>
          <a:prstGeom prst="rect">
            <a:avLst/>
          </a:prstGeom>
        </p:spPr>
      </p:pic>
    </p:spTree>
    <p:extLst>
      <p:ext uri="{BB962C8B-B14F-4D97-AF65-F5344CB8AC3E}">
        <p14:creationId xmlns:p14="http://schemas.microsoft.com/office/powerpoint/2010/main" val="2192078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200" b="0" kern="1200" baseline="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0"/>
            <a:ext cx="9143244" cy="6857717"/>
          </a:xfrm>
          <a:prstGeom prst="rect">
            <a:avLst/>
          </a:prstGeom>
        </p:spPr>
      </p:pic>
      <p:sp>
        <p:nvSpPr>
          <p:cNvPr id="2" name="Title Placeholder 1"/>
          <p:cNvSpPr>
            <a:spLocks noGrp="1"/>
          </p:cNvSpPr>
          <p:nvPr>
            <p:ph type="title"/>
          </p:nvPr>
        </p:nvSpPr>
        <p:spPr>
          <a:xfrm>
            <a:off x="0" y="9203"/>
            <a:ext cx="9143999" cy="7358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latin typeface="Calibri"/>
              </a:rPr>
              <a:pPr/>
              <a:t>‹#›</a:t>
            </a:fld>
            <a:endParaRPr lang="en-US" dirty="0">
              <a:solidFill>
                <a:prstClr val="white"/>
              </a:solidFill>
              <a:latin typeface="Calibri"/>
            </a:endParaRPr>
          </a:p>
        </p:txBody>
      </p:sp>
      <p:sp>
        <p:nvSpPr>
          <p:cNvPr id="11" name="Rectangle 10"/>
          <p:cNvSpPr/>
          <p:nvPr userDrawn="1"/>
        </p:nvSpPr>
        <p:spPr>
          <a:xfrm>
            <a:off x="469232" y="1106904"/>
            <a:ext cx="8229600"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4348065"/>
      </p:ext>
    </p:extLst>
  </p:cSld>
  <p:clrMap bg1="lt1" tx1="dk1" bg2="lt2" tx2="dk2" accent1="accent1" accent2="accent2" accent3="accent3" accent4="accent4" accent5="accent5" accent6="accent6" hlink="hlink" folHlink="folHlink"/>
  <p:sldLayoutIdLst>
    <p:sldLayoutId id="2147483706"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48.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1.png"/><Relationship Id="rId3" Type="http://schemas.openxmlformats.org/officeDocument/2006/relationships/image" Target="../media/image47.png"/><Relationship Id="rId7" Type="http://schemas.openxmlformats.org/officeDocument/2006/relationships/image" Target="../media/image44.png"/><Relationship Id="rId12"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43.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54.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35.png"/><Relationship Id="rId10" Type="http://schemas.openxmlformats.org/officeDocument/2006/relationships/image" Target="../media/image48.png"/><Relationship Id="rId4" Type="http://schemas.openxmlformats.org/officeDocument/2006/relationships/image" Target="../media/image34.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35.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59.png"/><Relationship Id="rId5" Type="http://schemas.openxmlformats.org/officeDocument/2006/relationships/image" Target="../media/image35.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59.png"/><Relationship Id="rId5" Type="http://schemas.openxmlformats.org/officeDocument/2006/relationships/image" Target="../media/image35.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0.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59.png"/><Relationship Id="rId5" Type="http://schemas.openxmlformats.org/officeDocument/2006/relationships/image" Target="../media/image35.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1.xml"/><Relationship Id="rId7" Type="http://schemas.openxmlformats.org/officeDocument/2006/relationships/image" Target="../media/image48.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47.png"/><Relationship Id="rId5" Type="http://schemas.openxmlformats.org/officeDocument/2006/relationships/image" Target="../media/image35.png"/><Relationship Id="rId4" Type="http://schemas.openxmlformats.org/officeDocument/2006/relationships/image" Target="../media/image43.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2.xml"/><Relationship Id="rId7"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59.png"/><Relationship Id="rId5" Type="http://schemas.openxmlformats.org/officeDocument/2006/relationships/image" Target="../media/image35.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4.xml"/><Relationship Id="rId7"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59.png"/><Relationship Id="rId5" Type="http://schemas.openxmlformats.org/officeDocument/2006/relationships/image" Target="../media/image35.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9" Type="http://schemas.openxmlformats.org/officeDocument/2006/relationships/tags" Target="../tags/tag50.xml"/><Relationship Id="rId21" Type="http://schemas.openxmlformats.org/officeDocument/2006/relationships/tags" Target="../tags/tag32.xml"/><Relationship Id="rId34" Type="http://schemas.openxmlformats.org/officeDocument/2006/relationships/tags" Target="../tags/tag45.xml"/><Relationship Id="rId42" Type="http://schemas.openxmlformats.org/officeDocument/2006/relationships/tags" Target="../tags/tag53.xml"/><Relationship Id="rId47" Type="http://schemas.openxmlformats.org/officeDocument/2006/relationships/tags" Target="../tags/tag58.xml"/><Relationship Id="rId50" Type="http://schemas.openxmlformats.org/officeDocument/2006/relationships/tags" Target="../tags/tag61.xml"/><Relationship Id="rId55" Type="http://schemas.openxmlformats.org/officeDocument/2006/relationships/notesSlide" Target="../notesSlides/notesSlide26.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tags" Target="../tags/tag49.xml"/><Relationship Id="rId46" Type="http://schemas.openxmlformats.org/officeDocument/2006/relationships/tags" Target="../tags/tag57.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41" Type="http://schemas.openxmlformats.org/officeDocument/2006/relationships/tags" Target="../tags/tag52.xml"/><Relationship Id="rId54"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tags" Target="../tags/tag48.xml"/><Relationship Id="rId40" Type="http://schemas.openxmlformats.org/officeDocument/2006/relationships/tags" Target="../tags/tag51.xml"/><Relationship Id="rId45" Type="http://schemas.openxmlformats.org/officeDocument/2006/relationships/tags" Target="../tags/tag56.xml"/><Relationship Id="rId53" Type="http://schemas.openxmlformats.org/officeDocument/2006/relationships/tags" Target="../tags/tag64.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tags" Target="../tags/tag47.xml"/><Relationship Id="rId49" Type="http://schemas.openxmlformats.org/officeDocument/2006/relationships/tags" Target="../tags/tag60.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4" Type="http://schemas.openxmlformats.org/officeDocument/2006/relationships/tags" Target="../tags/tag55.xml"/><Relationship Id="rId52" Type="http://schemas.openxmlformats.org/officeDocument/2006/relationships/tags" Target="../tags/tag63.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tags" Target="../tags/tag46.xml"/><Relationship Id="rId43" Type="http://schemas.openxmlformats.org/officeDocument/2006/relationships/tags" Target="../tags/tag54.xml"/><Relationship Id="rId48" Type="http://schemas.openxmlformats.org/officeDocument/2006/relationships/tags" Target="../tags/tag59.xml"/><Relationship Id="rId8" Type="http://schemas.openxmlformats.org/officeDocument/2006/relationships/tags" Target="../tags/tag19.xml"/><Relationship Id="rId51" Type="http://schemas.openxmlformats.org/officeDocument/2006/relationships/tags" Target="../tags/tag62.xml"/><Relationship Id="rId3"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8.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tags" Target="../tags/tag111.xml"/><Relationship Id="rId50" Type="http://schemas.openxmlformats.org/officeDocument/2006/relationships/tags" Target="../tags/tag114.xml"/><Relationship Id="rId55" Type="http://schemas.openxmlformats.org/officeDocument/2006/relationships/notesSlide" Target="../notesSlides/notesSlide27.xml"/><Relationship Id="rId63" Type="http://schemas.openxmlformats.org/officeDocument/2006/relationships/image" Target="../media/image79.png"/><Relationship Id="rId7" Type="http://schemas.openxmlformats.org/officeDocument/2006/relationships/tags" Target="../tags/tag7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41" Type="http://schemas.openxmlformats.org/officeDocument/2006/relationships/tags" Target="../tags/tag105.xml"/><Relationship Id="rId54" Type="http://schemas.openxmlformats.org/officeDocument/2006/relationships/slideLayout" Target="../slideLayouts/slideLayout6.xml"/><Relationship Id="rId62" Type="http://schemas.openxmlformats.org/officeDocument/2006/relationships/image" Target="../media/image78.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tags" Target="../tags/tag117.xml"/><Relationship Id="rId58" Type="http://schemas.openxmlformats.org/officeDocument/2006/relationships/image" Target="../media/image74.png"/><Relationship Id="rId66" Type="http://schemas.openxmlformats.org/officeDocument/2006/relationships/image" Target="../media/image45.png"/><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tags" Target="../tags/tag113.xml"/><Relationship Id="rId57" Type="http://schemas.openxmlformats.org/officeDocument/2006/relationships/image" Target="../media/image73.png"/><Relationship Id="rId61" Type="http://schemas.openxmlformats.org/officeDocument/2006/relationships/image" Target="../media/image77.png"/><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tags" Target="../tags/tag108.xml"/><Relationship Id="rId52" Type="http://schemas.openxmlformats.org/officeDocument/2006/relationships/tags" Target="../tags/tag116.xml"/><Relationship Id="rId60" Type="http://schemas.openxmlformats.org/officeDocument/2006/relationships/image" Target="../media/image76.png"/><Relationship Id="rId65" Type="http://schemas.openxmlformats.org/officeDocument/2006/relationships/image" Target="../media/image81.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tags" Target="../tags/tag112.xml"/><Relationship Id="rId56" Type="http://schemas.openxmlformats.org/officeDocument/2006/relationships/image" Target="../media/image72.png"/><Relationship Id="rId64" Type="http://schemas.openxmlformats.org/officeDocument/2006/relationships/image" Target="../media/image80.png"/><Relationship Id="rId8" Type="http://schemas.openxmlformats.org/officeDocument/2006/relationships/tags" Target="../tags/tag72.xml"/><Relationship Id="rId51" Type="http://schemas.openxmlformats.org/officeDocument/2006/relationships/tags" Target="../tags/tag115.xml"/><Relationship Id="rId3" Type="http://schemas.openxmlformats.org/officeDocument/2006/relationships/tags" Target="../tags/tag67.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59" Type="http://schemas.openxmlformats.org/officeDocument/2006/relationships/image" Target="../media/image75.png"/></Relationships>
</file>

<file path=ppt/slides/_rels/slide31.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tags" Target="../tags/tag156.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tags" Target="../tags/tag159.xml"/><Relationship Id="rId47" Type="http://schemas.openxmlformats.org/officeDocument/2006/relationships/tags" Target="../tags/tag164.xml"/><Relationship Id="rId50" Type="http://schemas.openxmlformats.org/officeDocument/2006/relationships/tags" Target="../tags/tag167.xml"/><Relationship Id="rId55" Type="http://schemas.openxmlformats.org/officeDocument/2006/relationships/notesSlide" Target="../notesSlides/notesSlide28.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tags" Target="../tags/tag155.xml"/><Relationship Id="rId46" Type="http://schemas.openxmlformats.org/officeDocument/2006/relationships/tags" Target="../tags/tag163.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41" Type="http://schemas.openxmlformats.org/officeDocument/2006/relationships/tags" Target="../tags/tag158.xml"/><Relationship Id="rId54" Type="http://schemas.openxmlformats.org/officeDocument/2006/relationships/slideLayout" Target="../slideLayouts/slideLayout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tags" Target="../tags/tag157.xml"/><Relationship Id="rId45" Type="http://schemas.openxmlformats.org/officeDocument/2006/relationships/tags" Target="../tags/tag162.xml"/><Relationship Id="rId53" Type="http://schemas.openxmlformats.org/officeDocument/2006/relationships/tags" Target="../tags/tag170.xm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49" Type="http://schemas.openxmlformats.org/officeDocument/2006/relationships/tags" Target="../tags/tag166.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tags" Target="../tags/tag148.xml"/><Relationship Id="rId44" Type="http://schemas.openxmlformats.org/officeDocument/2006/relationships/tags" Target="../tags/tag161.xml"/><Relationship Id="rId52" Type="http://schemas.openxmlformats.org/officeDocument/2006/relationships/tags" Target="../tags/tag169.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 Id="rId43" Type="http://schemas.openxmlformats.org/officeDocument/2006/relationships/tags" Target="../tags/tag160.xml"/><Relationship Id="rId48" Type="http://schemas.openxmlformats.org/officeDocument/2006/relationships/tags" Target="../tags/tag165.xml"/><Relationship Id="rId8" Type="http://schemas.openxmlformats.org/officeDocument/2006/relationships/tags" Target="../tags/tag125.xml"/><Relationship Id="rId51" Type="http://schemas.openxmlformats.org/officeDocument/2006/relationships/tags" Target="../tags/tag168.xml"/><Relationship Id="rId3" Type="http://schemas.openxmlformats.org/officeDocument/2006/relationships/tags" Target="../tags/tag1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171.xml"/><Relationship Id="rId6" Type="http://schemas.openxmlformats.org/officeDocument/2006/relationships/image" Target="../media/image41.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72.xml"/><Relationship Id="rId6" Type="http://schemas.openxmlformats.org/officeDocument/2006/relationships/image" Target="../media/image35.png"/><Relationship Id="rId5" Type="http://schemas.openxmlformats.org/officeDocument/2006/relationships/image" Target="../media/image43.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31.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173.xml"/><Relationship Id="rId6" Type="http://schemas.openxmlformats.org/officeDocument/2006/relationships/image" Target="../media/image43.png"/><Relationship Id="rId5" Type="http://schemas.openxmlformats.org/officeDocument/2006/relationships/image" Target="../media/image8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32.xml"/><Relationship Id="rId7"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tags" Target="../tags/tag174.xml"/><Relationship Id="rId6" Type="http://schemas.openxmlformats.org/officeDocument/2006/relationships/image" Target="../media/image84.png"/><Relationship Id="rId5"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tags" Target="../tags/tag17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76.xml"/><Relationship Id="rId5" Type="http://schemas.openxmlformats.org/officeDocument/2006/relationships/image" Target="../media/image35.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35.xml"/><Relationship Id="rId7" Type="http://schemas.openxmlformats.org/officeDocument/2006/relationships/image" Target="../media/image92.png"/><Relationship Id="rId2" Type="http://schemas.openxmlformats.org/officeDocument/2006/relationships/slideLayout" Target="../slideLayouts/slideLayout7.xml"/><Relationship Id="rId1" Type="http://schemas.openxmlformats.org/officeDocument/2006/relationships/tags" Target="../tags/tag177.xml"/><Relationship Id="rId6" Type="http://schemas.openxmlformats.org/officeDocument/2006/relationships/image" Target="../media/image91.png"/><Relationship Id="rId5" Type="http://schemas.openxmlformats.org/officeDocument/2006/relationships/image" Target="../media/image35.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tags" Target="../tags/tag178.xml"/><Relationship Id="rId6" Type="http://schemas.openxmlformats.org/officeDocument/2006/relationships/image" Target="../media/image94.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37.xml"/><Relationship Id="rId7" Type="http://schemas.openxmlformats.org/officeDocument/2006/relationships/image" Target="../media/image92.png"/><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79.xml"/><Relationship Id="rId6" Type="http://schemas.openxmlformats.org/officeDocument/2006/relationships/image" Target="../media/image91.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43.pn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80.xml"/><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03.png"/><Relationship Id="rId3" Type="http://schemas.openxmlformats.org/officeDocument/2006/relationships/slideLayout" Target="../slideLayouts/slideLayout8.xml"/><Relationship Id="rId7" Type="http://schemas.openxmlformats.org/officeDocument/2006/relationships/image" Target="../media/image99.png"/><Relationship Id="rId12" Type="http://schemas.openxmlformats.org/officeDocument/2006/relationships/image" Target="../media/image102.png"/><Relationship Id="rId2" Type="http://schemas.openxmlformats.org/officeDocument/2006/relationships/tags" Target="../tags/tag181.xml"/><Relationship Id="rId1" Type="http://schemas.openxmlformats.org/officeDocument/2006/relationships/themeOverride" Target="../theme/themeOverride1.xml"/><Relationship Id="rId6" Type="http://schemas.openxmlformats.org/officeDocument/2006/relationships/image" Target="../media/image98.png"/><Relationship Id="rId11" Type="http://schemas.openxmlformats.org/officeDocument/2006/relationships/image" Target="../media/image101.png"/><Relationship Id="rId5" Type="http://schemas.openxmlformats.org/officeDocument/2006/relationships/image" Target="../media/image97.png"/><Relationship Id="rId10" Type="http://schemas.openxmlformats.org/officeDocument/2006/relationships/image" Target="../media/image100.png"/><Relationship Id="rId4" Type="http://schemas.openxmlformats.org/officeDocument/2006/relationships/notesSlide" Target="../notesSlides/notesSlide39.xml"/><Relationship Id="rId9" Type="http://schemas.openxmlformats.org/officeDocument/2006/relationships/image" Target="../media/image35.png"/><Relationship Id="rId14" Type="http://schemas.openxmlformats.org/officeDocument/2006/relationships/image" Target="../media/image45.png"/></Relationships>
</file>

<file path=ppt/slides/_rels/slide44.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2.png"/><Relationship Id="rId3" Type="http://schemas.openxmlformats.org/officeDocument/2006/relationships/notesSlide" Target="../notesSlides/notesSlide40.xml"/><Relationship Id="rId7" Type="http://schemas.openxmlformats.org/officeDocument/2006/relationships/image" Target="../media/image107.png"/><Relationship Id="rId12" Type="http://schemas.openxmlformats.org/officeDocument/2006/relationships/image" Target="../media/image111.png"/><Relationship Id="rId2" Type="http://schemas.openxmlformats.org/officeDocument/2006/relationships/slideLayout" Target="../slideLayouts/slideLayout8.xml"/><Relationship Id="rId16" Type="http://schemas.openxmlformats.org/officeDocument/2006/relationships/image" Target="../media/image45.png"/><Relationship Id="rId1" Type="http://schemas.openxmlformats.org/officeDocument/2006/relationships/themeOverride" Target="../theme/themeOverride2.xml"/><Relationship Id="rId6" Type="http://schemas.openxmlformats.org/officeDocument/2006/relationships/image" Target="../media/image106.png"/><Relationship Id="rId11" Type="http://schemas.openxmlformats.org/officeDocument/2006/relationships/image" Target="../media/image35.png"/><Relationship Id="rId5" Type="http://schemas.openxmlformats.org/officeDocument/2006/relationships/image" Target="../media/image105.png"/><Relationship Id="rId15" Type="http://schemas.openxmlformats.org/officeDocument/2006/relationships/image" Target="../media/image113.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18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41.png"/><Relationship Id="rId7" Type="http://schemas.openxmlformats.org/officeDocument/2006/relationships/image" Target="../media/image124.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126.png"/></Relationships>
</file>

<file path=ppt/slides/_rels/slide5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notesSlide" Target="../notesSlides/notesSlide50.xml"/><Relationship Id="rId7" Type="http://schemas.openxmlformats.org/officeDocument/2006/relationships/image" Target="../media/image123.png"/><Relationship Id="rId2" Type="http://schemas.openxmlformats.org/officeDocument/2006/relationships/slideLayout" Target="../slideLayouts/slideLayout8.xml"/><Relationship Id="rId1" Type="http://schemas.openxmlformats.org/officeDocument/2006/relationships/tags" Target="../tags/tag183.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41.png"/><Relationship Id="rId9" Type="http://schemas.openxmlformats.org/officeDocument/2006/relationships/image" Target="../media/image125.png"/></Relationships>
</file>

<file path=ppt/slides/_rels/slide5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4.xml"/><Relationship Id="rId1" Type="http://schemas.openxmlformats.org/officeDocument/2006/relationships/themeOverride" Target="../theme/themeOverride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notesSlide" Target="../notesSlides/notesSlide51.xml"/><Relationship Id="rId9"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85.xml"/><Relationship Id="rId5" Type="http://schemas.openxmlformats.org/officeDocument/2006/relationships/image" Target="../media/image28.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86.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1.png"/><Relationship Id="rId7" Type="http://schemas.openxmlformats.org/officeDocument/2006/relationships/image" Target="../media/image13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6.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87.xml"/><Relationship Id="rId5" Type="http://schemas.openxmlformats.org/officeDocument/2006/relationships/image" Target="../media/image136.png"/><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88.xml"/><Relationship Id="rId5" Type="http://schemas.openxmlformats.org/officeDocument/2006/relationships/image" Target="../media/image130.png"/><Relationship Id="rId4" Type="http://schemas.openxmlformats.org/officeDocument/2006/relationships/image" Target="../media/image129.png"/></Relationships>
</file>

<file path=ppt/slides/_rels/slide6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29.png"/><Relationship Id="rId7" Type="http://schemas.openxmlformats.org/officeDocument/2006/relationships/image" Target="../media/image13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0.png"/><Relationship Id="rId9" Type="http://schemas.openxmlformats.org/officeDocument/2006/relationships/image" Target="../media/image14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89.xml"/><Relationship Id="rId5" Type="http://schemas.openxmlformats.org/officeDocument/2006/relationships/image" Target="../media/image136.png"/><Relationship Id="rId4" Type="http://schemas.openxmlformats.org/officeDocument/2006/relationships/image" Target="../media/image128.png"/></Relationships>
</file>

<file path=ppt/slides/_rels/slide64.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1.png"/><Relationship Id="rId3" Type="http://schemas.openxmlformats.org/officeDocument/2006/relationships/notesSlide" Target="../notesSlides/notesSlide60.xml"/><Relationship Id="rId7" Type="http://schemas.openxmlformats.org/officeDocument/2006/relationships/image" Target="../media/image28.png"/><Relationship Id="rId12" Type="http://schemas.openxmlformats.org/officeDocument/2006/relationships/image" Target="../media/image148.png"/><Relationship Id="rId2" Type="http://schemas.openxmlformats.org/officeDocument/2006/relationships/slideLayout" Target="../slideLayouts/slideLayout2.xml"/><Relationship Id="rId1" Type="http://schemas.openxmlformats.org/officeDocument/2006/relationships/tags" Target="../tags/tag190.xml"/><Relationship Id="rId6" Type="http://schemas.openxmlformats.org/officeDocument/2006/relationships/image" Target="../media/image144.png"/><Relationship Id="rId11" Type="http://schemas.openxmlformats.org/officeDocument/2006/relationships/image" Target="../media/image147.png"/><Relationship Id="rId5" Type="http://schemas.openxmlformats.org/officeDocument/2006/relationships/image" Target="../media/image143.png"/><Relationship Id="rId10" Type="http://schemas.openxmlformats.org/officeDocument/2006/relationships/image" Target="../media/image146.png"/><Relationship Id="rId4" Type="http://schemas.openxmlformats.org/officeDocument/2006/relationships/image" Target="../media/image142.png"/><Relationship Id="rId9" Type="http://schemas.openxmlformats.org/officeDocument/2006/relationships/image" Target="../media/image140.png"/></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2127852" y="3552804"/>
            <a:ext cx="744333" cy="382327"/>
          </a:xfrm>
          <a:prstGeom prst="rect">
            <a:avLst/>
          </a:prstGeom>
        </p:spPr>
      </p:pic>
      <p:sp>
        <p:nvSpPr>
          <p:cNvPr id="19" name="Rectangle 18"/>
          <p:cNvSpPr/>
          <p:nvPr/>
        </p:nvSpPr>
        <p:spPr>
          <a:xfrm>
            <a:off x="609627" y="3020419"/>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33140" t="1" r="40953" b="-3"/>
          <a:stretch/>
        </p:blipFill>
        <p:spPr>
          <a:xfrm rot="19030907" flipV="1">
            <a:off x="3400121" y="4681216"/>
            <a:ext cx="693784" cy="285554"/>
          </a:xfrm>
          <a:prstGeom prst="rect">
            <a:avLst/>
          </a:prstGeom>
        </p:spPr>
      </p:pic>
      <p:sp>
        <p:nvSpPr>
          <p:cNvPr id="21" name="Rectangle 20"/>
          <p:cNvSpPr/>
          <p:nvPr/>
        </p:nvSpPr>
        <p:spPr>
          <a:xfrm>
            <a:off x="3196267" y="3031585"/>
            <a:ext cx="1560121"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13960" y="4237101"/>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33140" t="1" r="40953" b="-3"/>
          <a:stretch/>
        </p:blipFill>
        <p:spPr>
          <a:xfrm rot="19030907" flipV="1">
            <a:off x="5969920" y="4678916"/>
            <a:ext cx="693784" cy="285554"/>
          </a:xfrm>
          <a:prstGeom prst="rect">
            <a:avLst/>
          </a:prstGeom>
        </p:spPr>
      </p:pic>
      <p:sp>
        <p:nvSpPr>
          <p:cNvPr id="25" name="Rectangle 24"/>
          <p:cNvSpPr/>
          <p:nvPr/>
        </p:nvSpPr>
        <p:spPr>
          <a:xfrm>
            <a:off x="5754847" y="3029285"/>
            <a:ext cx="1560121"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83760" y="4234801"/>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4913626" y="3552804"/>
            <a:ext cx="744333" cy="382327"/>
          </a:xfrm>
          <a:prstGeom prst="rect">
            <a:avLst/>
          </a:prstGeom>
        </p:spPr>
      </p:pic>
      <p:sp>
        <p:nvSpPr>
          <p:cNvPr id="38" name="Rectangle 37"/>
          <p:cNvSpPr/>
          <p:nvPr/>
        </p:nvSpPr>
        <p:spPr>
          <a:xfrm>
            <a:off x="7020181" y="4234801"/>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7450048" y="3552804"/>
            <a:ext cx="744333" cy="382327"/>
          </a:xfrm>
          <a:prstGeom prst="rect">
            <a:avLst/>
          </a:prstGeom>
        </p:spPr>
      </p:pic>
      <p:pic>
        <p:nvPicPr>
          <p:cNvPr id="3" name="Picture 2" descr="Tools to help yo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164" y="4417290"/>
            <a:ext cx="1173597" cy="987552"/>
          </a:xfrm>
          <a:prstGeom prst="rect">
            <a:avLst/>
          </a:prstGeom>
        </p:spPr>
      </p:pic>
      <p:pic>
        <p:nvPicPr>
          <p:cNvPr id="6" name="Picture 5" descr="Rigor 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745" y="3352702"/>
            <a:ext cx="772940" cy="646203"/>
          </a:xfrm>
          <a:prstGeom prst="rect">
            <a:avLst/>
          </a:prstGeom>
        </p:spPr>
      </p:pic>
      <p:pic>
        <p:nvPicPr>
          <p:cNvPr id="49" name="Picture 48" descr="How to use assessment blueprit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549" y="4438631"/>
            <a:ext cx="1387240" cy="981822"/>
          </a:xfrm>
          <a:prstGeom prst="rect">
            <a:avLst/>
          </a:prstGeom>
        </p:spPr>
      </p:pic>
      <p:pic>
        <p:nvPicPr>
          <p:cNvPr id="7" name="Picture 6" descr="How to match 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7629" y="4413175"/>
            <a:ext cx="1464878" cy="1010471"/>
          </a:xfrm>
          <a:prstGeom prst="rect">
            <a:avLst/>
          </a:prstGeom>
        </p:spPr>
      </p:pic>
      <p:pic>
        <p:nvPicPr>
          <p:cNvPr id="8" name="Picture 7" descr="How to use 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5930" y="3158117"/>
            <a:ext cx="1386767" cy="1014984"/>
          </a:xfrm>
          <a:prstGeom prst="rect">
            <a:avLst/>
          </a:prstGeom>
        </p:spPr>
      </p:pic>
      <p:pic>
        <p:nvPicPr>
          <p:cNvPr id="11" name="Picture 10" descr="How to measure 3.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17628" y="3173057"/>
            <a:ext cx="1444367" cy="1014984"/>
          </a:xfrm>
          <a:prstGeom prst="rect">
            <a:avLst/>
          </a:prstGeom>
        </p:spPr>
      </p:pic>
      <p:sp>
        <p:nvSpPr>
          <p:cNvPr id="51" name="Rectangle 50"/>
          <p:cNvSpPr/>
          <p:nvPr/>
        </p:nvSpPr>
        <p:spPr>
          <a:xfrm>
            <a:off x="754743" y="1090708"/>
            <a:ext cx="7651026" cy="2492990"/>
          </a:xfrm>
          <a:prstGeom prst="rect">
            <a:avLst/>
          </a:prstGeom>
        </p:spPr>
        <p:txBody>
          <a:bodyPr wrap="square">
            <a:spAutoFit/>
          </a:bodyPr>
          <a:lstStyle/>
          <a:p>
            <a:pPr algn="ctr"/>
            <a:r>
              <a:rPr lang="en-US" sz="5400" cap="all" dirty="0" smtClean="0">
                <a:solidFill>
                  <a:srgbClr val="204873"/>
                </a:solidFill>
                <a:latin typeface="+mj-lt"/>
              </a:rPr>
              <a:t>rigor</a:t>
            </a:r>
          </a:p>
          <a:p>
            <a:pPr algn="ctr"/>
            <a:r>
              <a:rPr lang="en-US" sz="2400" cap="all" dirty="0">
                <a:solidFill>
                  <a:srgbClr val="204873"/>
                </a:solidFill>
                <a:latin typeface="+mj-lt"/>
              </a:rPr>
              <a:t>Alternative module </a:t>
            </a:r>
            <a:r>
              <a:rPr lang="en-US" sz="2400" cap="all" dirty="0" smtClean="0">
                <a:solidFill>
                  <a:srgbClr val="204873"/>
                </a:solidFill>
                <a:latin typeface="+mj-lt"/>
              </a:rPr>
              <a:t>using</a:t>
            </a:r>
          </a:p>
          <a:p>
            <a:pPr algn="ctr"/>
            <a:r>
              <a:rPr lang="en-US" sz="2400" cap="all" dirty="0" err="1" smtClean="0">
                <a:solidFill>
                  <a:srgbClr val="204873"/>
                </a:solidFill>
                <a:latin typeface="+mj-lt"/>
              </a:rPr>
              <a:t>webb’s</a:t>
            </a:r>
            <a:r>
              <a:rPr lang="en-US" sz="2400" cap="all" dirty="0" smtClean="0">
                <a:solidFill>
                  <a:srgbClr val="204873"/>
                </a:solidFill>
                <a:latin typeface="+mj-lt"/>
              </a:rPr>
              <a:t> </a:t>
            </a:r>
            <a:r>
              <a:rPr lang="en-US" sz="2400" cap="all" dirty="0">
                <a:solidFill>
                  <a:srgbClr val="204873"/>
                </a:solidFill>
                <a:latin typeface="+mj-lt"/>
              </a:rPr>
              <a:t>depth of knowledge</a:t>
            </a:r>
          </a:p>
          <a:p>
            <a:pPr algn="ctr"/>
            <a:r>
              <a:rPr lang="en-US" sz="5400" cap="all" dirty="0" smtClean="0">
                <a:solidFill>
                  <a:srgbClr val="204873"/>
                </a:solidFill>
                <a:latin typeface="+mj-lt"/>
              </a:rPr>
              <a:t> </a:t>
            </a:r>
            <a:endParaRPr lang="en-US" sz="5400" cap="all" dirty="0">
              <a:solidFill>
                <a:srgbClr val="204873"/>
              </a:solidFill>
              <a:latin typeface="+mj-lt"/>
            </a:endParaRPr>
          </a:p>
        </p:txBody>
      </p:sp>
    </p:spTree>
    <p:extLst>
      <p:ext uri="{BB962C8B-B14F-4D97-AF65-F5344CB8AC3E}">
        <p14:creationId xmlns:p14="http://schemas.microsoft.com/office/powerpoint/2010/main" val="119267156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5"/>
        <p14:stopEvt time="1802"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4" name="TextBox 3"/>
          <p:cNvSpPr txBox="1"/>
          <p:nvPr/>
        </p:nvSpPr>
        <p:spPr>
          <a:xfrm>
            <a:off x="2519680" y="1743946"/>
            <a:ext cx="6240910" cy="2800766"/>
          </a:xfrm>
          <a:prstGeom prst="rect">
            <a:avLst/>
          </a:prstGeom>
          <a:noFill/>
        </p:spPr>
        <p:txBody>
          <a:bodyPr wrap="square" rtlCol="0">
            <a:spAutoFit/>
          </a:bodyPr>
          <a:lstStyle/>
          <a:p>
            <a:pPr lvl="0"/>
            <a:r>
              <a:rPr lang="en-US" sz="2200" dirty="0">
                <a:solidFill>
                  <a:srgbClr val="404040"/>
                </a:solidFill>
                <a:latin typeface="Calibri Light"/>
                <a:ea typeface="Corbel" panose="020B0503020204020204" pitchFamily="34" charset="0"/>
                <a:cs typeface="Times New Roman" panose="02020603050405020304" pitchFamily="18" charset="0"/>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p>
        </p:txBody>
      </p:sp>
      <p:grpSp>
        <p:nvGrpSpPr>
          <p:cNvPr id="5" name="Group 4"/>
          <p:cNvGrpSpPr/>
          <p:nvPr/>
        </p:nvGrpSpPr>
        <p:grpSpPr>
          <a:xfrm>
            <a:off x="2514600" y="1218253"/>
            <a:ext cx="6070599" cy="527724"/>
            <a:chOff x="2514599" y="2026306"/>
            <a:chExt cx="10741749" cy="933792"/>
          </a:xfrm>
        </p:grpSpPr>
        <p:sp>
          <p:nvSpPr>
            <p:cNvPr id="6" name="Rounded Rectangle 5"/>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andard 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8" name="Group 7"/>
            <p:cNvGrpSpPr/>
            <p:nvPr/>
          </p:nvGrpSpPr>
          <p:grpSpPr>
            <a:xfrm>
              <a:off x="2652048" y="2026306"/>
              <a:ext cx="666886" cy="831358"/>
              <a:chOff x="3837380" y="1801162"/>
              <a:chExt cx="499670" cy="622904"/>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grpSp>
        <p:nvGrpSpPr>
          <p:cNvPr id="11" name="Group 10"/>
          <p:cNvGrpSpPr/>
          <p:nvPr/>
        </p:nvGrpSpPr>
        <p:grpSpPr>
          <a:xfrm>
            <a:off x="2868856" y="4791216"/>
            <a:ext cx="5880971" cy="1143803"/>
            <a:chOff x="2868856" y="5046196"/>
            <a:chExt cx="5880971" cy="1143803"/>
          </a:xfrm>
        </p:grpSpPr>
        <p:grpSp>
          <p:nvGrpSpPr>
            <p:cNvPr id="12" name="Group 11"/>
            <p:cNvGrpSpPr/>
            <p:nvPr/>
          </p:nvGrpSpPr>
          <p:grpSpPr>
            <a:xfrm>
              <a:off x="2868856" y="5046196"/>
              <a:ext cx="5751823" cy="376402"/>
              <a:chOff x="3041650" y="5202518"/>
              <a:chExt cx="5613399" cy="376402"/>
            </a:xfrm>
          </p:grpSpPr>
          <p:grpSp>
            <p:nvGrpSpPr>
              <p:cNvPr id="14" name="Group 13"/>
              <p:cNvGrpSpPr/>
              <p:nvPr/>
            </p:nvGrpSpPr>
            <p:grpSpPr>
              <a:xfrm>
                <a:off x="3041650" y="5202518"/>
                <a:ext cx="5613399" cy="361735"/>
                <a:chOff x="2762250" y="5378530"/>
                <a:chExt cx="5613399" cy="361735"/>
              </a:xfrm>
            </p:grpSpPr>
            <p:sp>
              <p:nvSpPr>
                <p:cNvPr id="16" name="Rounded Rectangle 15"/>
                <p:cNvSpPr/>
                <p:nvPr/>
              </p:nvSpPr>
              <p:spPr>
                <a:xfrm>
                  <a:off x="2762250" y="5378530"/>
                  <a:ext cx="5613399" cy="361735"/>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 name="Group 16"/>
                <p:cNvGrpSpPr/>
                <p:nvPr/>
              </p:nvGrpSpPr>
              <p:grpSpPr>
                <a:xfrm>
                  <a:off x="2838073" y="5422900"/>
                  <a:ext cx="227639" cy="278390"/>
                  <a:chOff x="2615823" y="4114021"/>
                  <a:chExt cx="384048" cy="469669"/>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2617678" y="4449017"/>
                    <a:ext cx="376884" cy="134673"/>
                  </a:xfrm>
                  <a:prstGeom prst="rect">
                    <a:avLst/>
                  </a:prstGeom>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44657"/>
                  <a:stretch/>
                </p:blipFill>
                <p:spPr>
                  <a:xfrm>
                    <a:off x="2615823" y="4114021"/>
                    <a:ext cx="384048" cy="365904"/>
                  </a:xfrm>
                  <a:prstGeom prst="rect">
                    <a:avLst/>
                  </a:prstGeom>
                </p:spPr>
              </p:pic>
            </p:grpSp>
          </p:grpSp>
          <p:pic>
            <p:nvPicPr>
              <p:cNvPr id="15" name="Picture 14" descr="Skill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9644" y="5258880"/>
                <a:ext cx="468978" cy="320040"/>
              </a:xfrm>
              <a:prstGeom prst="rect">
                <a:avLst/>
              </a:prstGeom>
            </p:spPr>
          </p:pic>
        </p:grpSp>
        <p:sp>
          <p:nvSpPr>
            <p:cNvPr id="13" name="TextBox 12"/>
            <p:cNvSpPr txBox="1"/>
            <p:nvPr/>
          </p:nvSpPr>
          <p:spPr>
            <a:xfrm>
              <a:off x="2873561" y="5420558"/>
              <a:ext cx="5876266" cy="769441"/>
            </a:xfrm>
            <a:prstGeom prst="rect">
              <a:avLst/>
            </a:prstGeom>
            <a:noFill/>
          </p:spPr>
          <p:txBody>
            <a:bodyPr wrap="square" rtlCol="0">
              <a:spAutoFit/>
            </a:bodyPr>
            <a:lstStyle/>
            <a:p>
              <a:pPr marL="285750" lvl="0" indent="-285750">
                <a:buClr>
                  <a:srgbClr val="5A8DC0"/>
                </a:buClr>
                <a:buFont typeface="Lucida Grande"/>
                <a:buChar char="→"/>
              </a:pPr>
              <a:r>
                <a:rPr lang="en-US" sz="2200" dirty="0">
                  <a:latin typeface="Calibri Light"/>
                  <a:cs typeface="Calibri Light"/>
                </a:rPr>
                <a:t>Interpret whole-number quotients of whole numbers</a:t>
              </a:r>
              <a:r>
                <a:rPr lang="en-US" sz="2200" dirty="0" smtClean="0">
                  <a:latin typeface="Calibri Light"/>
                  <a:cs typeface="Calibri Light"/>
                </a:rPr>
                <a:t>.</a:t>
              </a:r>
              <a:endParaRPr lang="en-US" sz="2200" dirty="0">
                <a:latin typeface="Calibri Light"/>
                <a:cs typeface="Calibri Light"/>
              </a:endParaRPr>
            </a:p>
          </p:txBody>
        </p:sp>
      </p:grpSp>
      <p:pic>
        <p:nvPicPr>
          <p:cNvPr id="20" name="Picture 19" descr="Green ova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8083" y="1666055"/>
            <a:ext cx="6432584" cy="569146"/>
          </a:xfrm>
          <a:prstGeom prst="rect">
            <a:avLst/>
          </a:prstGeom>
        </p:spPr>
      </p:pic>
    </p:spTree>
    <p:extLst>
      <p:ext uri="{BB962C8B-B14F-4D97-AF65-F5344CB8AC3E}">
        <p14:creationId xmlns:p14="http://schemas.microsoft.com/office/powerpoint/2010/main" val="1553379455"/>
      </p:ext>
    </p:extLst>
  </p:cSld>
  <p:clrMapOvr>
    <a:masterClrMapping/>
  </p:clrMapOvr>
  <p:transition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97740">
            <a:off x="5036195" y="1169111"/>
            <a:ext cx="548596" cy="652218"/>
          </a:xfrm>
          <a:prstGeom prst="rect">
            <a:avLst/>
          </a:prstGeom>
        </p:spPr>
      </p:pic>
      <p:grpSp>
        <p:nvGrpSpPr>
          <p:cNvPr id="5" name="Group 4"/>
          <p:cNvGrpSpPr/>
          <p:nvPr/>
        </p:nvGrpSpPr>
        <p:grpSpPr>
          <a:xfrm>
            <a:off x="2355103" y="4401416"/>
            <a:ext cx="6394724" cy="897539"/>
            <a:chOff x="2355103" y="4156829"/>
            <a:chExt cx="6394724" cy="897539"/>
          </a:xfrm>
        </p:grpSpPr>
        <p:sp>
          <p:nvSpPr>
            <p:cNvPr id="6" name="TextBox 5"/>
            <p:cNvSpPr txBox="1"/>
            <p:nvPr/>
          </p:nvSpPr>
          <p:spPr>
            <a:xfrm>
              <a:off x="2513729" y="4654258"/>
              <a:ext cx="6236098" cy="400110"/>
            </a:xfrm>
            <a:prstGeom prst="rect">
              <a:avLst/>
            </a:prstGeom>
            <a:noFill/>
          </p:spPr>
          <p:txBody>
            <a:bodyPr wrap="square" rtlCol="0">
              <a:spAutoFit/>
            </a:bodyPr>
            <a:lstStyle/>
            <a:p>
              <a:r>
                <a:rPr lang="en-US" sz="2000" dirty="0">
                  <a:solidFill>
                    <a:srgbClr val="404040"/>
                  </a:solidFill>
                  <a:latin typeface="Calibri Light"/>
                  <a:ea typeface="Corbel" panose="020B0503020204020204" pitchFamily="34" charset="0"/>
                  <a:cs typeface="Times New Roman" panose="02020603050405020304" pitchFamily="18" charset="0"/>
                </a:rPr>
                <a:t>What is 12 ÷ </a:t>
              </a:r>
              <a:r>
                <a:rPr lang="en-US" sz="2000" dirty="0" smtClean="0">
                  <a:solidFill>
                    <a:srgbClr val="404040"/>
                  </a:solidFill>
                  <a:latin typeface="Calibri Light"/>
                  <a:ea typeface="Corbel" panose="020B0503020204020204" pitchFamily="34" charset="0"/>
                  <a:cs typeface="Times New Roman" panose="02020603050405020304" pitchFamily="18" charset="0"/>
                </a:rPr>
                <a:t>3? </a:t>
              </a:r>
              <a:endParaRPr lang="en-US" sz="2000" dirty="0"/>
            </a:p>
          </p:txBody>
        </p:sp>
        <p:grpSp>
          <p:nvGrpSpPr>
            <p:cNvPr id="7" name="Group 6"/>
            <p:cNvGrpSpPr/>
            <p:nvPr/>
          </p:nvGrpSpPr>
          <p:grpSpPr>
            <a:xfrm>
              <a:off x="2355103" y="4156829"/>
              <a:ext cx="6230097" cy="481176"/>
              <a:chOff x="2162062" y="4304911"/>
              <a:chExt cx="11023975" cy="851426"/>
            </a:xfrm>
          </p:grpSpPr>
          <p:grpSp>
            <p:nvGrpSpPr>
              <p:cNvPr id="8" name="Group 7"/>
              <p:cNvGrpSpPr/>
              <p:nvPr/>
            </p:nvGrpSpPr>
            <p:grpSpPr>
              <a:xfrm>
                <a:off x="2573668" y="4420742"/>
                <a:ext cx="10612369" cy="669012"/>
                <a:chOff x="2513275" y="2896152"/>
                <a:chExt cx="10612369" cy="669012"/>
              </a:xfrm>
            </p:grpSpPr>
            <p:sp>
              <p:nvSpPr>
                <p:cNvPr id="10" name="Rectangle 9"/>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grpSp>
      <p:grpSp>
        <p:nvGrpSpPr>
          <p:cNvPr id="19" name="Group 18"/>
          <p:cNvGrpSpPr/>
          <p:nvPr/>
        </p:nvGrpSpPr>
        <p:grpSpPr>
          <a:xfrm>
            <a:off x="2868856" y="3227111"/>
            <a:ext cx="5880971" cy="1082248"/>
            <a:chOff x="2868856" y="5046196"/>
            <a:chExt cx="5880971" cy="1082248"/>
          </a:xfrm>
        </p:grpSpPr>
        <p:grpSp>
          <p:nvGrpSpPr>
            <p:cNvPr id="20" name="Group 19"/>
            <p:cNvGrpSpPr/>
            <p:nvPr/>
          </p:nvGrpSpPr>
          <p:grpSpPr>
            <a:xfrm>
              <a:off x="2868856" y="5046196"/>
              <a:ext cx="5751823" cy="376402"/>
              <a:chOff x="3041650" y="5202518"/>
              <a:chExt cx="5613399" cy="376402"/>
            </a:xfrm>
          </p:grpSpPr>
          <p:grpSp>
            <p:nvGrpSpPr>
              <p:cNvPr id="22" name="Group 21"/>
              <p:cNvGrpSpPr/>
              <p:nvPr/>
            </p:nvGrpSpPr>
            <p:grpSpPr>
              <a:xfrm>
                <a:off x="3041650" y="5202518"/>
                <a:ext cx="5613399" cy="361735"/>
                <a:chOff x="2762250" y="5378530"/>
                <a:chExt cx="5613399" cy="361735"/>
              </a:xfrm>
            </p:grpSpPr>
            <p:sp>
              <p:nvSpPr>
                <p:cNvPr id="24" name="Rounded Rectangle 23"/>
                <p:cNvSpPr/>
                <p:nvPr/>
              </p:nvSpPr>
              <p:spPr>
                <a:xfrm>
                  <a:off x="2762250" y="5378530"/>
                  <a:ext cx="5613399" cy="361735"/>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p:nvGrpSpPr>
              <p:grpSpPr>
                <a:xfrm>
                  <a:off x="2838073" y="5422900"/>
                  <a:ext cx="227639" cy="278390"/>
                  <a:chOff x="2615823" y="4114021"/>
                  <a:chExt cx="384048" cy="469669"/>
                </a:xfrm>
              </p:grpSpPr>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79244"/>
                  <a:stretch/>
                </p:blipFill>
                <p:spPr>
                  <a:xfrm>
                    <a:off x="2617678" y="4449017"/>
                    <a:ext cx="376884" cy="134673"/>
                  </a:xfrm>
                  <a:prstGeom prst="rect">
                    <a:avLst/>
                  </a:prstGeom>
                  <a:effectLst/>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b="44657"/>
                  <a:stretch/>
                </p:blipFill>
                <p:spPr>
                  <a:xfrm>
                    <a:off x="2615823" y="4114021"/>
                    <a:ext cx="384048" cy="365904"/>
                  </a:xfrm>
                  <a:prstGeom prst="rect">
                    <a:avLst/>
                  </a:prstGeom>
                </p:spPr>
              </p:pic>
            </p:grpSp>
          </p:grpSp>
          <p:pic>
            <p:nvPicPr>
              <p:cNvPr id="23" name="Picture 22" descr="Skill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9644" y="5258880"/>
                <a:ext cx="468978" cy="320040"/>
              </a:xfrm>
              <a:prstGeom prst="rect">
                <a:avLst/>
              </a:prstGeom>
            </p:spPr>
          </p:pic>
        </p:grpSp>
        <p:sp>
          <p:nvSpPr>
            <p:cNvPr id="21" name="TextBox 20"/>
            <p:cNvSpPr txBox="1"/>
            <p:nvPr/>
          </p:nvSpPr>
          <p:spPr>
            <a:xfrm>
              <a:off x="2873561" y="5420558"/>
              <a:ext cx="5876266" cy="707886"/>
            </a:xfrm>
            <a:prstGeom prst="rect">
              <a:avLst/>
            </a:prstGeom>
            <a:noFill/>
          </p:spPr>
          <p:txBody>
            <a:bodyPr wrap="square" rtlCol="0">
              <a:spAutoFit/>
            </a:bodyPr>
            <a:lstStyle/>
            <a:p>
              <a:pPr marL="285750" lvl="0" indent="-285750">
                <a:buClr>
                  <a:srgbClr val="5A8DC0"/>
                </a:buClr>
                <a:buFont typeface="Lucida Grande"/>
                <a:buChar char="→"/>
              </a:pPr>
              <a:r>
                <a:rPr lang="en-US" sz="2000" dirty="0">
                  <a:latin typeface="Calibri Light"/>
                  <a:cs typeface="Calibri Light"/>
                </a:rPr>
                <a:t>Interpret whole-number quotients of whole numbers</a:t>
              </a:r>
              <a:r>
                <a:rPr lang="en-US" sz="2000" dirty="0" smtClean="0">
                  <a:latin typeface="Calibri Light"/>
                  <a:cs typeface="Calibri Light"/>
                </a:rPr>
                <a:t>.</a:t>
              </a:r>
              <a:endParaRPr lang="en-US" sz="2000" dirty="0">
                <a:latin typeface="Calibri Light"/>
                <a:cs typeface="Calibri Light"/>
              </a:endParaRPr>
            </a:p>
          </p:txBody>
        </p:sp>
      </p:grpSp>
      <p:grpSp>
        <p:nvGrpSpPr>
          <p:cNvPr id="28" name="Group 27"/>
          <p:cNvGrpSpPr/>
          <p:nvPr/>
        </p:nvGrpSpPr>
        <p:grpSpPr>
          <a:xfrm>
            <a:off x="3613655" y="1448923"/>
            <a:ext cx="1153383" cy="1360193"/>
            <a:chOff x="7359763" y="4417059"/>
            <a:chExt cx="1153383" cy="1360193"/>
          </a:xfrm>
        </p:grpSpPr>
        <p:pic>
          <p:nvPicPr>
            <p:cNvPr id="29" name="Picture 28" descr="Standard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9763" y="5326397"/>
              <a:ext cx="971485" cy="450855"/>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0515" y="4417059"/>
              <a:ext cx="516754" cy="889618"/>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1818" y="4417059"/>
              <a:ext cx="516754" cy="889618"/>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392" y="4417059"/>
              <a:ext cx="516754" cy="889618"/>
            </a:xfrm>
            <a:prstGeom prst="rect">
              <a:avLst/>
            </a:prstGeom>
          </p:spPr>
        </p:pic>
      </p:grpSp>
      <p:cxnSp>
        <p:nvCxnSpPr>
          <p:cNvPr id="33" name="Straight Connector 32"/>
          <p:cNvCxnSpPr/>
          <p:nvPr/>
        </p:nvCxnSpPr>
        <p:spPr>
          <a:xfrm>
            <a:off x="4381891" y="2078734"/>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34" name="Picture 33" descr="Classroom-Assessment.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7541" y="1497551"/>
            <a:ext cx="1698536" cy="1179495"/>
          </a:xfrm>
          <a:prstGeom prst="rect">
            <a:avLst/>
          </a:prstGeom>
        </p:spPr>
      </p:pic>
    </p:spTree>
    <p:extLst>
      <p:ext uri="{BB962C8B-B14F-4D97-AF65-F5344CB8AC3E}">
        <p14:creationId xmlns:p14="http://schemas.microsoft.com/office/powerpoint/2010/main" val="287041038"/>
      </p:ext>
    </p:extLst>
  </p:cSld>
  <p:clrMapOvr>
    <a:masterClrMapping/>
  </p:clrMapOvr>
  <p:transition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pSp>
        <p:nvGrpSpPr>
          <p:cNvPr id="5" name="Group 4"/>
          <p:cNvGrpSpPr/>
          <p:nvPr/>
        </p:nvGrpSpPr>
        <p:grpSpPr>
          <a:xfrm>
            <a:off x="2355103" y="4401416"/>
            <a:ext cx="6394724" cy="897539"/>
            <a:chOff x="2355103" y="4156829"/>
            <a:chExt cx="6394724" cy="897539"/>
          </a:xfrm>
        </p:grpSpPr>
        <p:sp>
          <p:nvSpPr>
            <p:cNvPr id="6" name="TextBox 5"/>
            <p:cNvSpPr txBox="1"/>
            <p:nvPr/>
          </p:nvSpPr>
          <p:spPr>
            <a:xfrm>
              <a:off x="2513729" y="4654258"/>
              <a:ext cx="6236098" cy="400110"/>
            </a:xfrm>
            <a:prstGeom prst="rect">
              <a:avLst/>
            </a:prstGeom>
            <a:noFill/>
          </p:spPr>
          <p:txBody>
            <a:bodyPr wrap="square" rtlCol="0">
              <a:spAutoFit/>
            </a:bodyPr>
            <a:lstStyle/>
            <a:p>
              <a:r>
                <a:rPr lang="en-US" sz="2000" dirty="0">
                  <a:solidFill>
                    <a:srgbClr val="404040"/>
                  </a:solidFill>
                  <a:latin typeface="Calibri Light"/>
                  <a:ea typeface="Corbel" panose="020B0503020204020204" pitchFamily="34" charset="0"/>
                  <a:cs typeface="Times New Roman" panose="02020603050405020304" pitchFamily="18" charset="0"/>
                </a:rPr>
                <a:t>What is 12 ÷ </a:t>
              </a:r>
              <a:r>
                <a:rPr lang="en-US" sz="2000" dirty="0" smtClean="0">
                  <a:solidFill>
                    <a:srgbClr val="404040"/>
                  </a:solidFill>
                  <a:latin typeface="Calibri Light"/>
                  <a:ea typeface="Corbel" panose="020B0503020204020204" pitchFamily="34" charset="0"/>
                  <a:cs typeface="Times New Roman" panose="02020603050405020304" pitchFamily="18" charset="0"/>
                </a:rPr>
                <a:t>3? </a:t>
              </a:r>
              <a:endParaRPr lang="en-US" sz="2000" dirty="0"/>
            </a:p>
          </p:txBody>
        </p:sp>
        <p:grpSp>
          <p:nvGrpSpPr>
            <p:cNvPr id="7" name="Group 6"/>
            <p:cNvGrpSpPr/>
            <p:nvPr/>
          </p:nvGrpSpPr>
          <p:grpSpPr>
            <a:xfrm>
              <a:off x="2355103" y="4156829"/>
              <a:ext cx="6230097" cy="481176"/>
              <a:chOff x="2162062" y="4304911"/>
              <a:chExt cx="11023975" cy="851426"/>
            </a:xfrm>
          </p:grpSpPr>
          <p:grpSp>
            <p:nvGrpSpPr>
              <p:cNvPr id="8" name="Group 7"/>
              <p:cNvGrpSpPr/>
              <p:nvPr/>
            </p:nvGrpSpPr>
            <p:grpSpPr>
              <a:xfrm>
                <a:off x="2573668" y="4420742"/>
                <a:ext cx="10612369" cy="669012"/>
                <a:chOff x="2513275" y="2896152"/>
                <a:chExt cx="10612369" cy="669012"/>
              </a:xfrm>
            </p:grpSpPr>
            <p:sp>
              <p:nvSpPr>
                <p:cNvPr id="10" name="Rectangle 9"/>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grpSp>
      <p:grpSp>
        <p:nvGrpSpPr>
          <p:cNvPr id="19" name="Group 18"/>
          <p:cNvGrpSpPr/>
          <p:nvPr/>
        </p:nvGrpSpPr>
        <p:grpSpPr>
          <a:xfrm>
            <a:off x="2868856" y="3227111"/>
            <a:ext cx="5880971" cy="1082248"/>
            <a:chOff x="2868856" y="5046196"/>
            <a:chExt cx="5880971" cy="1082248"/>
          </a:xfrm>
        </p:grpSpPr>
        <p:grpSp>
          <p:nvGrpSpPr>
            <p:cNvPr id="20" name="Group 19"/>
            <p:cNvGrpSpPr/>
            <p:nvPr/>
          </p:nvGrpSpPr>
          <p:grpSpPr>
            <a:xfrm>
              <a:off x="2868856" y="5046196"/>
              <a:ext cx="5751823" cy="376402"/>
              <a:chOff x="3041650" y="5202518"/>
              <a:chExt cx="5613399" cy="376402"/>
            </a:xfrm>
          </p:grpSpPr>
          <p:grpSp>
            <p:nvGrpSpPr>
              <p:cNvPr id="22" name="Group 21"/>
              <p:cNvGrpSpPr/>
              <p:nvPr/>
            </p:nvGrpSpPr>
            <p:grpSpPr>
              <a:xfrm>
                <a:off x="3041650" y="5202518"/>
                <a:ext cx="5613399" cy="361735"/>
                <a:chOff x="2762250" y="5378530"/>
                <a:chExt cx="5613399" cy="361735"/>
              </a:xfrm>
            </p:grpSpPr>
            <p:sp>
              <p:nvSpPr>
                <p:cNvPr id="24" name="Rounded Rectangle 23"/>
                <p:cNvSpPr/>
                <p:nvPr/>
              </p:nvSpPr>
              <p:spPr>
                <a:xfrm>
                  <a:off x="2762250" y="5378530"/>
                  <a:ext cx="5613399" cy="361735"/>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p:nvGrpSpPr>
              <p:grpSpPr>
                <a:xfrm>
                  <a:off x="2838073" y="5422900"/>
                  <a:ext cx="227639" cy="278390"/>
                  <a:chOff x="2615823" y="4114021"/>
                  <a:chExt cx="384048" cy="469669"/>
                </a:xfrm>
              </p:grpSpPr>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2617678" y="4449017"/>
                    <a:ext cx="376884" cy="134673"/>
                  </a:xfrm>
                  <a:prstGeom prst="rect">
                    <a:avLst/>
                  </a:prstGeom>
                  <a:effectLst/>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b="44657"/>
                  <a:stretch/>
                </p:blipFill>
                <p:spPr>
                  <a:xfrm>
                    <a:off x="2615823" y="4114021"/>
                    <a:ext cx="384048" cy="365904"/>
                  </a:xfrm>
                  <a:prstGeom prst="rect">
                    <a:avLst/>
                  </a:prstGeom>
                </p:spPr>
              </p:pic>
            </p:grpSp>
          </p:grpSp>
          <p:pic>
            <p:nvPicPr>
              <p:cNvPr id="23" name="Picture 22" descr="Skill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9644" y="5258880"/>
                <a:ext cx="468978" cy="320040"/>
              </a:xfrm>
              <a:prstGeom prst="rect">
                <a:avLst/>
              </a:prstGeom>
            </p:spPr>
          </p:pic>
        </p:grpSp>
        <p:sp>
          <p:nvSpPr>
            <p:cNvPr id="21" name="TextBox 20"/>
            <p:cNvSpPr txBox="1"/>
            <p:nvPr/>
          </p:nvSpPr>
          <p:spPr>
            <a:xfrm>
              <a:off x="2873561" y="5420558"/>
              <a:ext cx="5876266" cy="707886"/>
            </a:xfrm>
            <a:prstGeom prst="rect">
              <a:avLst/>
            </a:prstGeom>
            <a:noFill/>
          </p:spPr>
          <p:txBody>
            <a:bodyPr wrap="square" rtlCol="0">
              <a:spAutoFit/>
            </a:bodyPr>
            <a:lstStyle/>
            <a:p>
              <a:pPr marL="285750" lvl="0" indent="-285750">
                <a:buClr>
                  <a:srgbClr val="5A8DC0"/>
                </a:buClr>
                <a:buFont typeface="Lucida Grande"/>
                <a:buChar char="→"/>
              </a:pPr>
              <a:r>
                <a:rPr lang="en-US" sz="2000" dirty="0">
                  <a:latin typeface="Calibri Light"/>
                  <a:cs typeface="Calibri Light"/>
                </a:rPr>
                <a:t>Interpret whole-number quotients of whole numbers</a:t>
              </a:r>
              <a:r>
                <a:rPr lang="en-US" sz="2000" dirty="0" smtClean="0">
                  <a:latin typeface="Calibri Light"/>
                  <a:cs typeface="Calibri Light"/>
                </a:rPr>
                <a:t>.</a:t>
              </a:r>
              <a:endParaRPr lang="en-US" sz="2000" dirty="0">
                <a:latin typeface="Calibri Light"/>
                <a:cs typeface="Calibri Light"/>
              </a:endParaRPr>
            </a:p>
          </p:txBody>
        </p:sp>
      </p:grpSp>
      <p:grpSp>
        <p:nvGrpSpPr>
          <p:cNvPr id="44" name="Group 43"/>
          <p:cNvGrpSpPr/>
          <p:nvPr/>
        </p:nvGrpSpPr>
        <p:grpSpPr>
          <a:xfrm>
            <a:off x="2400268" y="1538196"/>
            <a:ext cx="6187193" cy="1212808"/>
            <a:chOff x="4735798" y="4258801"/>
            <a:chExt cx="11088217" cy="2173503"/>
          </a:xfrm>
        </p:grpSpPr>
        <p:grpSp>
          <p:nvGrpSpPr>
            <p:cNvPr id="46" name="Group 45"/>
            <p:cNvGrpSpPr/>
            <p:nvPr/>
          </p:nvGrpSpPr>
          <p:grpSpPr>
            <a:xfrm>
              <a:off x="14022126" y="4344859"/>
              <a:ext cx="1801889" cy="2087445"/>
              <a:chOff x="14022126" y="4344859"/>
              <a:chExt cx="1801889" cy="2087445"/>
            </a:xfrm>
          </p:grpSpPr>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9880" y="4344859"/>
                <a:ext cx="1016062" cy="749251"/>
              </a:xfrm>
              <a:prstGeom prst="rect">
                <a:avLst/>
              </a:prstGeom>
              <a:effectLst>
                <a:outerShdw blurRad="63500" sx="101000" sy="101000" algn="ctr" rotWithShape="0">
                  <a:prstClr val="black">
                    <a:alpha val="40000"/>
                  </a:prstClr>
                </a:outerShdw>
              </a:effectLst>
            </p:spPr>
          </p:pic>
          <p:pic>
            <p:nvPicPr>
              <p:cNvPr id="60" name="Picture 59" descr="Assessment Ite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22126" y="5134586"/>
                <a:ext cx="1801889" cy="1297718"/>
              </a:xfrm>
              <a:prstGeom prst="rect">
                <a:avLst/>
              </a:prstGeom>
            </p:spPr>
          </p:pic>
        </p:grpSp>
        <p:grpSp>
          <p:nvGrpSpPr>
            <p:cNvPr id="47" name="Group 46"/>
            <p:cNvGrpSpPr/>
            <p:nvPr/>
          </p:nvGrpSpPr>
          <p:grpSpPr>
            <a:xfrm>
              <a:off x="4735798" y="4277836"/>
              <a:ext cx="1505056" cy="1665762"/>
              <a:chOff x="4735798" y="4277836"/>
              <a:chExt cx="1505056" cy="1665762"/>
            </a:xfrm>
          </p:grpSpPr>
          <p:grpSp>
            <p:nvGrpSpPr>
              <p:cNvPr id="54" name="Group 53"/>
              <p:cNvGrpSpPr/>
              <p:nvPr/>
            </p:nvGrpSpPr>
            <p:grpSpPr>
              <a:xfrm>
                <a:off x="5357648" y="4277836"/>
                <a:ext cx="680590" cy="848440"/>
                <a:chOff x="3837380" y="1801162"/>
                <a:chExt cx="499670" cy="622904"/>
              </a:xfrm>
            </p:grpSpPr>
            <p:pic>
              <p:nvPicPr>
                <p:cNvPr id="57" name="Picture 56"/>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pic>
            <p:nvPicPr>
              <p:cNvPr id="56" name="Picture 55" descr="Standard.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35798" y="5173917"/>
                <a:ext cx="1505056" cy="769681"/>
              </a:xfrm>
              <a:prstGeom prst="rect">
                <a:avLst/>
              </a:prstGeom>
            </p:spPr>
          </p:pic>
        </p:grpSp>
        <p:grpSp>
          <p:nvGrpSpPr>
            <p:cNvPr id="48" name="Group 47"/>
            <p:cNvGrpSpPr/>
            <p:nvPr/>
          </p:nvGrpSpPr>
          <p:grpSpPr>
            <a:xfrm>
              <a:off x="6098536" y="4258801"/>
              <a:ext cx="2295018" cy="1684798"/>
              <a:chOff x="6098536" y="4258801"/>
              <a:chExt cx="2295018" cy="1684798"/>
            </a:xfrm>
          </p:grpSpPr>
          <p:grpSp>
            <p:nvGrpSpPr>
              <p:cNvPr id="49" name="Group 48"/>
              <p:cNvGrpSpPr>
                <a:grpSpLocks noChangeAspect="1"/>
              </p:cNvGrpSpPr>
              <p:nvPr/>
            </p:nvGrpSpPr>
            <p:grpSpPr>
              <a:xfrm>
                <a:off x="7691439" y="4258801"/>
                <a:ext cx="702115" cy="858648"/>
                <a:chOff x="2615823" y="4114021"/>
                <a:chExt cx="384048" cy="469669"/>
              </a:xfrm>
            </p:grpSpPr>
            <p:pic>
              <p:nvPicPr>
                <p:cNvPr id="52" name="Picture 51"/>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2617678" y="4449017"/>
                  <a:ext cx="376884" cy="134673"/>
                </a:xfrm>
                <a:prstGeom prst="rect">
                  <a:avLst/>
                </a:prstGeom>
                <a:effectLst/>
              </p:spPr>
            </p:pic>
            <p:pic>
              <p:nvPicPr>
                <p:cNvPr id="53" name="Picture 52"/>
                <p:cNvPicPr>
                  <a:picLocks noChangeAspect="1"/>
                </p:cNvPicPr>
                <p:nvPr/>
              </p:nvPicPr>
              <p:blipFill rotWithShape="1">
                <a:blip r:embed="rId6" cstate="print">
                  <a:extLst>
                    <a:ext uri="{28A0092B-C50C-407E-A947-70E740481C1C}">
                      <a14:useLocalDpi xmlns:a14="http://schemas.microsoft.com/office/drawing/2010/main" val="0"/>
                    </a:ext>
                  </a:extLst>
                </a:blip>
                <a:srcRect b="44657"/>
                <a:stretch/>
              </p:blipFill>
              <p:spPr>
                <a:xfrm>
                  <a:off x="2615823" y="4114021"/>
                  <a:ext cx="384048" cy="365904"/>
                </a:xfrm>
                <a:prstGeom prst="rect">
                  <a:avLst/>
                </a:prstGeom>
              </p:spPr>
            </p:pic>
          </p:grpSp>
          <p:cxnSp>
            <p:nvCxnSpPr>
              <p:cNvPr id="50" name="Straight Connector 49"/>
              <p:cNvCxnSpPr/>
              <p:nvPr/>
            </p:nvCxnSpPr>
            <p:spPr>
              <a:xfrm flipV="1">
                <a:off x="6098536" y="4775049"/>
                <a:ext cx="1630832"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51" name="Picture 50" descr="Skil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26899" y="5173918"/>
                <a:ext cx="736865" cy="769681"/>
              </a:xfrm>
              <a:prstGeom prst="rect">
                <a:avLst/>
              </a:prstGeom>
            </p:spPr>
          </p:pic>
        </p:grpSp>
      </p:grpSp>
      <p:cxnSp>
        <p:nvCxnSpPr>
          <p:cNvPr id="61" name="Straight Connector 60"/>
          <p:cNvCxnSpPr/>
          <p:nvPr/>
        </p:nvCxnSpPr>
        <p:spPr>
          <a:xfrm>
            <a:off x="4501609" y="1815860"/>
            <a:ext cx="122609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73800" y="1813561"/>
            <a:ext cx="151136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74" name="Picture 73" descr="Red x.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5498" y="1442922"/>
            <a:ext cx="890832" cy="838200"/>
          </a:xfrm>
          <a:prstGeom prst="rect">
            <a:avLst/>
          </a:prstGeom>
        </p:spPr>
      </p:pic>
      <p:pic>
        <p:nvPicPr>
          <p:cNvPr id="45" name="Picture 44"/>
          <p:cNvPicPr>
            <a:picLocks noChangeAspect="1"/>
          </p:cNvPicPr>
          <p:nvPr/>
        </p:nvPicPr>
        <p:blipFill>
          <a:blip r:embed="rId13"/>
          <a:stretch>
            <a:fillRect/>
          </a:stretch>
        </p:blipFill>
        <p:spPr>
          <a:xfrm>
            <a:off x="5526071" y="1334089"/>
            <a:ext cx="962575" cy="973833"/>
          </a:xfrm>
          <a:prstGeom prst="rect">
            <a:avLst/>
          </a:prstGeom>
        </p:spPr>
      </p:pic>
    </p:spTree>
    <p:extLst>
      <p:ext uri="{BB962C8B-B14F-4D97-AF65-F5344CB8AC3E}">
        <p14:creationId xmlns:p14="http://schemas.microsoft.com/office/powerpoint/2010/main" val="3190221191"/>
      </p:ext>
    </p:extLst>
  </p:cSld>
  <p:clrMapOvr>
    <a:masterClrMapping/>
  </p:clrMapOvr>
  <p:transition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5" name="TextBox 4"/>
          <p:cNvSpPr txBox="1"/>
          <p:nvPr/>
        </p:nvSpPr>
        <p:spPr>
          <a:xfrm>
            <a:off x="2519679" y="1743946"/>
            <a:ext cx="6230147" cy="2246769"/>
          </a:xfrm>
          <a:prstGeom prst="rect">
            <a:avLst/>
          </a:prstGeom>
          <a:noFill/>
        </p:spPr>
        <p:txBody>
          <a:bodyPr wrap="square" rtlCol="0">
            <a:spAutoFit/>
          </a:bodyPr>
          <a:lstStyle/>
          <a:p>
            <a:pPr lvl="0"/>
            <a:r>
              <a:rPr lang="en-US" sz="2000" dirty="0">
                <a:solidFill>
                  <a:srgbClr val="404040"/>
                </a:solidFill>
                <a:latin typeface="Calibri Light"/>
                <a:ea typeface="Corbel" panose="020B0503020204020204" pitchFamily="34" charset="0"/>
                <a:cs typeface="Times New Roman" panose="02020603050405020304" pitchFamily="18" charset="0"/>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p>
        </p:txBody>
      </p:sp>
      <p:grpSp>
        <p:nvGrpSpPr>
          <p:cNvPr id="6" name="Group 5"/>
          <p:cNvGrpSpPr/>
          <p:nvPr/>
        </p:nvGrpSpPr>
        <p:grpSpPr>
          <a:xfrm>
            <a:off x="2355103" y="4156829"/>
            <a:ext cx="6405487" cy="897539"/>
            <a:chOff x="2355103" y="4156829"/>
            <a:chExt cx="6405487" cy="897539"/>
          </a:xfrm>
        </p:grpSpPr>
        <p:sp>
          <p:nvSpPr>
            <p:cNvPr id="7" name="TextBox 6"/>
            <p:cNvSpPr txBox="1"/>
            <p:nvPr/>
          </p:nvSpPr>
          <p:spPr>
            <a:xfrm>
              <a:off x="2513729" y="4654258"/>
              <a:ext cx="6246861" cy="400110"/>
            </a:xfrm>
            <a:prstGeom prst="rect">
              <a:avLst/>
            </a:prstGeom>
            <a:noFill/>
          </p:spPr>
          <p:txBody>
            <a:bodyPr wrap="square" rtlCol="0">
              <a:spAutoFit/>
            </a:bodyPr>
            <a:lstStyle/>
            <a:p>
              <a:r>
                <a:rPr lang="en-US" sz="2000" dirty="0">
                  <a:solidFill>
                    <a:srgbClr val="404040"/>
                  </a:solidFill>
                  <a:latin typeface="Calibri Light"/>
                  <a:ea typeface="Corbel" panose="020B0503020204020204" pitchFamily="34" charset="0"/>
                  <a:cs typeface="Times New Roman" panose="02020603050405020304" pitchFamily="18" charset="0"/>
                </a:rPr>
                <a:t>What is 12 ÷ </a:t>
              </a:r>
              <a:r>
                <a:rPr lang="en-US" sz="2000" dirty="0" smtClean="0">
                  <a:solidFill>
                    <a:srgbClr val="404040"/>
                  </a:solidFill>
                  <a:latin typeface="Calibri Light"/>
                  <a:ea typeface="Corbel" panose="020B0503020204020204" pitchFamily="34" charset="0"/>
                  <a:cs typeface="Times New Roman" panose="02020603050405020304" pitchFamily="18" charset="0"/>
                </a:rPr>
                <a:t>3? </a:t>
              </a:r>
              <a:endParaRPr lang="en-US" sz="2000" dirty="0"/>
            </a:p>
          </p:txBody>
        </p:sp>
        <p:grpSp>
          <p:nvGrpSpPr>
            <p:cNvPr id="8" name="Group 7"/>
            <p:cNvGrpSpPr/>
            <p:nvPr/>
          </p:nvGrpSpPr>
          <p:grpSpPr>
            <a:xfrm>
              <a:off x="2355103" y="4156829"/>
              <a:ext cx="6230097" cy="481176"/>
              <a:chOff x="2162062" y="4304911"/>
              <a:chExt cx="11023975" cy="851426"/>
            </a:xfrm>
          </p:grpSpPr>
          <p:grpSp>
            <p:nvGrpSpPr>
              <p:cNvPr id="9" name="Group 8"/>
              <p:cNvGrpSpPr/>
              <p:nvPr/>
            </p:nvGrpSpPr>
            <p:grpSpPr>
              <a:xfrm>
                <a:off x="2573668" y="4420742"/>
                <a:ext cx="10612369" cy="669012"/>
                <a:chOff x="2513275" y="2896152"/>
                <a:chExt cx="10612369" cy="669012"/>
              </a:xfrm>
            </p:grpSpPr>
            <p:sp>
              <p:nvSpPr>
                <p:cNvPr id="11" name="Rectangle 1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grpSp>
      <p:grpSp>
        <p:nvGrpSpPr>
          <p:cNvPr id="13" name="Group 12"/>
          <p:cNvGrpSpPr/>
          <p:nvPr/>
        </p:nvGrpSpPr>
        <p:grpSpPr>
          <a:xfrm>
            <a:off x="2514600" y="1218253"/>
            <a:ext cx="6070599" cy="527724"/>
            <a:chOff x="2514599" y="2026306"/>
            <a:chExt cx="10741749" cy="933792"/>
          </a:xfrm>
        </p:grpSpPr>
        <p:sp>
          <p:nvSpPr>
            <p:cNvPr id="14" name="Rounded Rectangle 13"/>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tandard 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6" name="Group 15"/>
            <p:cNvGrpSpPr/>
            <p:nvPr/>
          </p:nvGrpSpPr>
          <p:grpSpPr>
            <a:xfrm>
              <a:off x="2652048" y="2026306"/>
              <a:ext cx="666886" cy="831358"/>
              <a:chOff x="3837380" y="1801162"/>
              <a:chExt cx="499670" cy="622904"/>
            </a:xfrm>
          </p:grpSpPr>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pic>
        <p:nvPicPr>
          <p:cNvPr id="19" name="Picture 18" descr="Green 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1100" y="1737881"/>
            <a:ext cx="1244600" cy="481288"/>
          </a:xfrm>
          <a:prstGeom prst="rect">
            <a:avLst/>
          </a:prstGeom>
        </p:spPr>
      </p:pic>
    </p:spTree>
    <p:extLst>
      <p:ext uri="{BB962C8B-B14F-4D97-AF65-F5344CB8AC3E}">
        <p14:creationId xmlns:p14="http://schemas.microsoft.com/office/powerpoint/2010/main" val="1786548155"/>
      </p:ext>
    </p:extLst>
  </p:cSld>
  <p:clrMapOvr>
    <a:masterClrMapping/>
  </p:clrMapOvr>
  <p:transition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4" name="TextBox 3"/>
          <p:cNvSpPr txBox="1"/>
          <p:nvPr/>
        </p:nvSpPr>
        <p:spPr>
          <a:xfrm>
            <a:off x="2293166" y="6200901"/>
            <a:ext cx="6454594"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“Fish Tanks,” Illustrative Mathematics. </a:t>
            </a:r>
            <a:endParaRPr lang="en-US" sz="1000" dirty="0">
              <a:solidFill>
                <a:srgbClr val="4B4B4B"/>
              </a:solidFill>
              <a:ea typeface="Corbel" panose="020B0503020204020204" pitchFamily="34" charset="0"/>
              <a:cs typeface="Times New Roman" panose="02020603050405020304" pitchFamily="18" charset="0"/>
            </a:endParaRPr>
          </a:p>
        </p:txBody>
      </p:sp>
      <p:grpSp>
        <p:nvGrpSpPr>
          <p:cNvPr id="29" name="Group 28"/>
          <p:cNvGrpSpPr/>
          <p:nvPr/>
        </p:nvGrpSpPr>
        <p:grpSpPr>
          <a:xfrm>
            <a:off x="2355103" y="3470760"/>
            <a:ext cx="6416249" cy="2380436"/>
            <a:chOff x="2355103" y="3069709"/>
            <a:chExt cx="6416249" cy="2380436"/>
          </a:xfrm>
        </p:grpSpPr>
        <p:grpSp>
          <p:nvGrpSpPr>
            <p:cNvPr id="30" name="Group 29"/>
            <p:cNvGrpSpPr/>
            <p:nvPr/>
          </p:nvGrpSpPr>
          <p:grpSpPr>
            <a:xfrm>
              <a:off x="2355103" y="3069709"/>
              <a:ext cx="6230097" cy="481176"/>
              <a:chOff x="2162062" y="4304911"/>
              <a:chExt cx="11023975" cy="851426"/>
            </a:xfrm>
          </p:grpSpPr>
          <p:grpSp>
            <p:nvGrpSpPr>
              <p:cNvPr id="34" name="Group 33"/>
              <p:cNvGrpSpPr/>
              <p:nvPr/>
            </p:nvGrpSpPr>
            <p:grpSpPr>
              <a:xfrm>
                <a:off x="2573668" y="4420742"/>
                <a:ext cx="10612369" cy="669012"/>
                <a:chOff x="2513275" y="2896152"/>
                <a:chExt cx="10612369" cy="669012"/>
              </a:xfrm>
            </p:grpSpPr>
            <p:sp>
              <p:nvSpPr>
                <p:cNvPr id="36" name="Rectangle 35"/>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grpSp>
          <p:nvGrpSpPr>
            <p:cNvPr id="31" name="Group 30"/>
            <p:cNvGrpSpPr/>
            <p:nvPr/>
          </p:nvGrpSpPr>
          <p:grpSpPr>
            <a:xfrm>
              <a:off x="2513729" y="3568765"/>
              <a:ext cx="6257623" cy="1881380"/>
              <a:chOff x="2513729" y="3568765"/>
              <a:chExt cx="6257623" cy="1881380"/>
            </a:xfrm>
          </p:grpSpPr>
          <p:sp>
            <p:nvSpPr>
              <p:cNvPr id="32" name="TextBox 31"/>
              <p:cNvSpPr txBox="1"/>
              <p:nvPr/>
            </p:nvSpPr>
            <p:spPr>
              <a:xfrm>
                <a:off x="2513729" y="3568765"/>
                <a:ext cx="6257623" cy="1323439"/>
              </a:xfrm>
              <a:prstGeom prst="rect">
                <a:avLst/>
              </a:prstGeom>
              <a:noFill/>
            </p:spPr>
            <p:txBody>
              <a:bodyPr wrap="square" rtlCol="0">
                <a:spAutoFit/>
              </a:bodyPr>
              <a:lstStyle/>
              <a:p>
                <a:pPr lvl="0"/>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Suppose there are 4 tanks and 3 fish in each tank. The total number of fish in this situation can be expressed as </a:t>
                </a:r>
                <a:b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br>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4 × 3 = 12. </a:t>
                </a:r>
                <a:endParaRPr lang="en-US" sz="1600" dirty="0" smtClean="0">
                  <a:solidFill>
                    <a:srgbClr val="4B4B4B"/>
                  </a:solidFill>
                  <a:latin typeface="Calibri Light" panose="020F0302020204030204" pitchFamily="34" charset="0"/>
                  <a:ea typeface="Corbel" panose="020B0503020204020204" pitchFamily="34" charset="0"/>
                  <a:cs typeface="Times New Roman" panose="02020603050405020304" pitchFamily="18" charset="0"/>
                </a:endParaRPr>
              </a:p>
              <a:p>
                <a:pPr marL="800100" lvl="1" indent="-342900">
                  <a:buFont typeface="+mj-lt"/>
                  <a:buAutoNum type="alphaLcPeriod"/>
                </a:pPr>
                <a:r>
                  <a:rPr lang="en-US" sz="1600" dirty="0" smtClean="0">
                    <a:solidFill>
                      <a:srgbClr val="4B4B4B"/>
                    </a:solidFill>
                    <a:latin typeface="Calibri Light" panose="020F0302020204030204" pitchFamily="34" charset="0"/>
                    <a:ea typeface="Corbel" panose="020B0503020204020204" pitchFamily="34" charset="0"/>
                    <a:cs typeface="Times New Roman" panose="02020603050405020304" pitchFamily="18" charset="0"/>
                  </a:rPr>
                  <a:t>Describe </a:t>
                </a:r>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what is meant in this situation by 12 ÷ 3 = 4  </a:t>
                </a:r>
              </a:p>
              <a:p>
                <a:pPr marL="800100" lvl="1" indent="-342900">
                  <a:buFont typeface="+mj-lt"/>
                  <a:buAutoNum type="alphaLcPeriod"/>
                </a:pPr>
                <a:r>
                  <a:rPr lang="en-US" sz="1600" dirty="0" smtClean="0">
                    <a:solidFill>
                      <a:srgbClr val="4B4B4B"/>
                    </a:solidFill>
                    <a:latin typeface="Calibri Light" panose="020F0302020204030204" pitchFamily="34" charset="0"/>
                    <a:ea typeface="Corbel" panose="020B0503020204020204" pitchFamily="34" charset="0"/>
                    <a:cs typeface="Times New Roman" panose="02020603050405020304" pitchFamily="18" charset="0"/>
                  </a:rPr>
                  <a:t>Describe </a:t>
                </a:r>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what is meant in this situation by 12 ÷ 4 = 3 </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410" y="4933322"/>
                <a:ext cx="2063137" cy="516823"/>
              </a:xfrm>
              <a:prstGeom prst="rect">
                <a:avLst/>
              </a:prstGeom>
              <a:effectLst>
                <a:outerShdw blurRad="63500" algn="ctr" rotWithShape="0">
                  <a:prstClr val="black">
                    <a:alpha val="40000"/>
                  </a:prstClr>
                </a:outerShdw>
              </a:effectLst>
            </p:spPr>
          </p:pic>
        </p:grpSp>
      </p:grpSp>
      <p:sp>
        <p:nvSpPr>
          <p:cNvPr id="38" name="TextBox 37"/>
          <p:cNvSpPr txBox="1"/>
          <p:nvPr/>
        </p:nvSpPr>
        <p:spPr>
          <a:xfrm>
            <a:off x="2486279" y="1743946"/>
            <a:ext cx="6263547" cy="1569660"/>
          </a:xfrm>
          <a:prstGeom prst="rect">
            <a:avLst/>
          </a:prstGeom>
          <a:noFill/>
        </p:spPr>
        <p:txBody>
          <a:bodyPr wrap="square" rtlCol="0">
            <a:spAutoFit/>
          </a:bodyPr>
          <a:lstStyle/>
          <a:p>
            <a:pPr lvl="0"/>
            <a:r>
              <a:rPr lang="en-US" sz="1600" dirty="0">
                <a:solidFill>
                  <a:srgbClr val="404040"/>
                </a:solidFill>
                <a:latin typeface="Calibri Light"/>
                <a:ea typeface="Corbel" panose="020B0503020204020204" pitchFamily="34" charset="0"/>
                <a:cs typeface="Times New Roman" panose="02020603050405020304" pitchFamily="18" charset="0"/>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p>
        </p:txBody>
      </p:sp>
      <p:grpSp>
        <p:nvGrpSpPr>
          <p:cNvPr id="39" name="Group 38"/>
          <p:cNvGrpSpPr/>
          <p:nvPr/>
        </p:nvGrpSpPr>
        <p:grpSpPr>
          <a:xfrm>
            <a:off x="2514600" y="1218253"/>
            <a:ext cx="6070599" cy="527724"/>
            <a:chOff x="2514599" y="2026306"/>
            <a:chExt cx="10741749" cy="933792"/>
          </a:xfrm>
        </p:grpSpPr>
        <p:sp>
          <p:nvSpPr>
            <p:cNvPr id="40" name="Rounded Rectangle 39"/>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Standard re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42" name="Group 41"/>
            <p:cNvGrpSpPr/>
            <p:nvPr/>
          </p:nvGrpSpPr>
          <p:grpSpPr>
            <a:xfrm>
              <a:off x="2652048" y="2026306"/>
              <a:ext cx="666886" cy="831358"/>
              <a:chOff x="3837380" y="1801162"/>
              <a:chExt cx="499670" cy="622904"/>
            </a:xfrm>
          </p:grpSpPr>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pic>
        <p:nvPicPr>
          <p:cNvPr id="46" name="Picture 45" descr="Green circ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1100" y="1725181"/>
            <a:ext cx="977900" cy="390479"/>
          </a:xfrm>
          <a:prstGeom prst="rect">
            <a:avLst/>
          </a:prstGeom>
        </p:spPr>
      </p:pic>
    </p:spTree>
    <p:extLst>
      <p:ext uri="{BB962C8B-B14F-4D97-AF65-F5344CB8AC3E}">
        <p14:creationId xmlns:p14="http://schemas.microsoft.com/office/powerpoint/2010/main" val="3972846938"/>
      </p:ext>
    </p:extLst>
  </p:cSld>
  <p:clrMapOvr>
    <a:masterClrMapping/>
  </p:clrMapOvr>
  <p:transition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pSp>
        <p:nvGrpSpPr>
          <p:cNvPr id="10" name="Group 9"/>
          <p:cNvGrpSpPr/>
          <p:nvPr/>
        </p:nvGrpSpPr>
        <p:grpSpPr>
          <a:xfrm>
            <a:off x="2400268" y="4941796"/>
            <a:ext cx="6187193" cy="1212808"/>
            <a:chOff x="4735798" y="4258801"/>
            <a:chExt cx="11088217" cy="2173503"/>
          </a:xfrm>
        </p:grpSpPr>
        <p:grpSp>
          <p:nvGrpSpPr>
            <p:cNvPr id="11" name="Group 10"/>
            <p:cNvGrpSpPr/>
            <p:nvPr/>
          </p:nvGrpSpPr>
          <p:grpSpPr>
            <a:xfrm>
              <a:off x="14022126" y="4344859"/>
              <a:ext cx="1801889" cy="2087445"/>
              <a:chOff x="14022126" y="4344859"/>
              <a:chExt cx="1801889" cy="2087445"/>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9880" y="4344859"/>
                <a:ext cx="1016062" cy="749251"/>
              </a:xfrm>
              <a:prstGeom prst="rect">
                <a:avLst/>
              </a:prstGeom>
              <a:effectLst>
                <a:outerShdw blurRad="63500" sx="101000" sy="101000" algn="ctr" rotWithShape="0">
                  <a:prstClr val="black">
                    <a:alpha val="40000"/>
                  </a:prstClr>
                </a:outerShdw>
              </a:effectLst>
            </p:spPr>
          </p:pic>
          <p:pic>
            <p:nvPicPr>
              <p:cNvPr id="24" name="Picture 23"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2126" y="5134586"/>
                <a:ext cx="1801889" cy="1297718"/>
              </a:xfrm>
              <a:prstGeom prst="rect">
                <a:avLst/>
              </a:prstGeom>
            </p:spPr>
          </p:pic>
        </p:grpSp>
        <p:grpSp>
          <p:nvGrpSpPr>
            <p:cNvPr id="12" name="Group 11"/>
            <p:cNvGrpSpPr/>
            <p:nvPr/>
          </p:nvGrpSpPr>
          <p:grpSpPr>
            <a:xfrm>
              <a:off x="4735798" y="4277836"/>
              <a:ext cx="1505056" cy="1665762"/>
              <a:chOff x="4735798" y="4277836"/>
              <a:chExt cx="1505056" cy="1665762"/>
            </a:xfrm>
          </p:grpSpPr>
          <p:grpSp>
            <p:nvGrpSpPr>
              <p:cNvPr id="19" name="Group 18"/>
              <p:cNvGrpSpPr/>
              <p:nvPr/>
            </p:nvGrpSpPr>
            <p:grpSpPr>
              <a:xfrm>
                <a:off x="5357648" y="4277836"/>
                <a:ext cx="680590" cy="848440"/>
                <a:chOff x="3837380" y="1801162"/>
                <a:chExt cx="499670" cy="622904"/>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pic>
            <p:nvPicPr>
              <p:cNvPr id="20" name="Picture 19" descr="Standar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798" y="5173917"/>
                <a:ext cx="1505056" cy="769681"/>
              </a:xfrm>
              <a:prstGeom prst="rect">
                <a:avLst/>
              </a:prstGeom>
            </p:spPr>
          </p:pic>
        </p:grpSp>
        <p:grpSp>
          <p:nvGrpSpPr>
            <p:cNvPr id="13" name="Group 12"/>
            <p:cNvGrpSpPr/>
            <p:nvPr/>
          </p:nvGrpSpPr>
          <p:grpSpPr>
            <a:xfrm>
              <a:off x="6098536" y="4258801"/>
              <a:ext cx="2295018" cy="1684798"/>
              <a:chOff x="6098536" y="4258801"/>
              <a:chExt cx="2295018" cy="1684798"/>
            </a:xfrm>
          </p:grpSpPr>
          <p:grpSp>
            <p:nvGrpSpPr>
              <p:cNvPr id="14" name="Group 13"/>
              <p:cNvGrpSpPr>
                <a:grpSpLocks noChangeAspect="1"/>
              </p:cNvGrpSpPr>
              <p:nvPr/>
            </p:nvGrpSpPr>
            <p:grpSpPr>
              <a:xfrm>
                <a:off x="7691439" y="4258801"/>
                <a:ext cx="702115" cy="858648"/>
                <a:chOff x="2615823" y="4114021"/>
                <a:chExt cx="384048" cy="469669"/>
              </a:xfrm>
            </p:grpSpPr>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2617678" y="4449017"/>
                  <a:ext cx="376884" cy="134673"/>
                </a:xfrm>
                <a:prstGeom prst="rect">
                  <a:avLst/>
                </a:prstGeom>
                <a:effectLst/>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b="44657"/>
                <a:stretch/>
              </p:blipFill>
              <p:spPr>
                <a:xfrm>
                  <a:off x="2615823" y="4114021"/>
                  <a:ext cx="384048" cy="365904"/>
                </a:xfrm>
                <a:prstGeom prst="rect">
                  <a:avLst/>
                </a:prstGeom>
              </p:spPr>
            </p:pic>
          </p:grpSp>
          <p:cxnSp>
            <p:nvCxnSpPr>
              <p:cNvPr id="15" name="Straight Connector 14"/>
              <p:cNvCxnSpPr/>
              <p:nvPr/>
            </p:nvCxnSpPr>
            <p:spPr>
              <a:xfrm flipV="1">
                <a:off x="6098536" y="4775049"/>
                <a:ext cx="1630832"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pic>
            <p:nvPicPr>
              <p:cNvPr id="16" name="Picture 15" descr="Skil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6899" y="5173918"/>
                <a:ext cx="736865" cy="769681"/>
              </a:xfrm>
              <a:prstGeom prst="rect">
                <a:avLst/>
              </a:prstGeom>
            </p:spPr>
          </p:pic>
        </p:grpSp>
      </p:grpSp>
      <p:cxnSp>
        <p:nvCxnSpPr>
          <p:cNvPr id="25" name="Straight Connector 24"/>
          <p:cNvCxnSpPr/>
          <p:nvPr/>
        </p:nvCxnSpPr>
        <p:spPr>
          <a:xfrm>
            <a:off x="4501609" y="5219460"/>
            <a:ext cx="122609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73800" y="5217161"/>
            <a:ext cx="151136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355103" y="1311760"/>
            <a:ext cx="6416249" cy="2380436"/>
            <a:chOff x="2355103" y="3069709"/>
            <a:chExt cx="6416249" cy="2380436"/>
          </a:xfrm>
        </p:grpSpPr>
        <p:grpSp>
          <p:nvGrpSpPr>
            <p:cNvPr id="31" name="Group 30"/>
            <p:cNvGrpSpPr/>
            <p:nvPr/>
          </p:nvGrpSpPr>
          <p:grpSpPr>
            <a:xfrm>
              <a:off x="2355103" y="3069709"/>
              <a:ext cx="6230097" cy="481176"/>
              <a:chOff x="2162062" y="4304911"/>
              <a:chExt cx="11023975" cy="851426"/>
            </a:xfrm>
          </p:grpSpPr>
          <p:grpSp>
            <p:nvGrpSpPr>
              <p:cNvPr id="35" name="Group 34"/>
              <p:cNvGrpSpPr/>
              <p:nvPr/>
            </p:nvGrpSpPr>
            <p:grpSpPr>
              <a:xfrm>
                <a:off x="2573668" y="4420742"/>
                <a:ext cx="10612369" cy="669012"/>
                <a:chOff x="2513275" y="2896152"/>
                <a:chExt cx="10612369" cy="669012"/>
              </a:xfrm>
            </p:grpSpPr>
            <p:sp>
              <p:nvSpPr>
                <p:cNvPr id="37" name="Rectangle 36"/>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ssessment Ite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grpSp>
          <p:nvGrpSpPr>
            <p:cNvPr id="32" name="Group 31"/>
            <p:cNvGrpSpPr/>
            <p:nvPr/>
          </p:nvGrpSpPr>
          <p:grpSpPr>
            <a:xfrm>
              <a:off x="2513729" y="3568765"/>
              <a:ext cx="6257623" cy="1881380"/>
              <a:chOff x="2513729" y="3568765"/>
              <a:chExt cx="6257623" cy="1881380"/>
            </a:xfrm>
          </p:grpSpPr>
          <p:sp>
            <p:nvSpPr>
              <p:cNvPr id="33" name="TextBox 32"/>
              <p:cNvSpPr txBox="1"/>
              <p:nvPr/>
            </p:nvSpPr>
            <p:spPr>
              <a:xfrm>
                <a:off x="2513729" y="3568765"/>
                <a:ext cx="6257623" cy="1323439"/>
              </a:xfrm>
              <a:prstGeom prst="rect">
                <a:avLst/>
              </a:prstGeom>
              <a:noFill/>
            </p:spPr>
            <p:txBody>
              <a:bodyPr wrap="square" rtlCol="0">
                <a:spAutoFit/>
              </a:bodyPr>
              <a:lstStyle/>
              <a:p>
                <a:pPr lvl="0"/>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Suppose there are 4 tanks and 3 fish in each tank. The total number of fish in this situation can be expressed as </a:t>
                </a:r>
                <a:b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br>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4 × 3 = 12. </a:t>
                </a:r>
                <a:endParaRPr lang="en-US" sz="1600" dirty="0" smtClean="0">
                  <a:solidFill>
                    <a:srgbClr val="4B4B4B"/>
                  </a:solidFill>
                  <a:latin typeface="Calibri Light" panose="020F0302020204030204" pitchFamily="34" charset="0"/>
                  <a:ea typeface="Corbel" panose="020B0503020204020204" pitchFamily="34" charset="0"/>
                  <a:cs typeface="Times New Roman" panose="02020603050405020304" pitchFamily="18" charset="0"/>
                </a:endParaRPr>
              </a:p>
              <a:p>
                <a:pPr marL="800100" lvl="1" indent="-342900">
                  <a:buFont typeface="+mj-lt"/>
                  <a:buAutoNum type="alphaLcPeriod"/>
                </a:pPr>
                <a:r>
                  <a:rPr lang="en-US" sz="1600" dirty="0" smtClean="0">
                    <a:solidFill>
                      <a:srgbClr val="4B4B4B"/>
                    </a:solidFill>
                    <a:latin typeface="Calibri Light" panose="020F0302020204030204" pitchFamily="34" charset="0"/>
                    <a:ea typeface="Corbel" panose="020B0503020204020204" pitchFamily="34" charset="0"/>
                    <a:cs typeface="Times New Roman" panose="02020603050405020304" pitchFamily="18" charset="0"/>
                  </a:rPr>
                  <a:t>Describe </a:t>
                </a:r>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what is meant in this situation by 12 ÷ 3 = 4  </a:t>
                </a:r>
              </a:p>
              <a:p>
                <a:pPr marL="800100" lvl="1" indent="-342900">
                  <a:buFont typeface="+mj-lt"/>
                  <a:buAutoNum type="alphaLcPeriod"/>
                </a:pPr>
                <a:r>
                  <a:rPr lang="en-US" sz="1600" dirty="0" smtClean="0">
                    <a:solidFill>
                      <a:srgbClr val="4B4B4B"/>
                    </a:solidFill>
                    <a:latin typeface="Calibri Light" panose="020F0302020204030204" pitchFamily="34" charset="0"/>
                    <a:ea typeface="Corbel" panose="020B0503020204020204" pitchFamily="34" charset="0"/>
                    <a:cs typeface="Times New Roman" panose="02020603050405020304" pitchFamily="18" charset="0"/>
                  </a:rPr>
                  <a:t>Describe </a:t>
                </a:r>
                <a:r>
                  <a:rPr lang="en-US" sz="1600" dirty="0">
                    <a:solidFill>
                      <a:srgbClr val="4B4B4B"/>
                    </a:solidFill>
                    <a:latin typeface="Calibri Light" panose="020F0302020204030204" pitchFamily="34" charset="0"/>
                    <a:ea typeface="Corbel" panose="020B0503020204020204" pitchFamily="34" charset="0"/>
                    <a:cs typeface="Times New Roman" panose="02020603050405020304" pitchFamily="18" charset="0"/>
                  </a:rPr>
                  <a:t>what is meant in this situation by 12 ÷ 4 = 3 </a:t>
                </a:r>
              </a:p>
            </p:txBody>
          </p:sp>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1410" y="4933322"/>
                <a:ext cx="2063137" cy="516823"/>
              </a:xfrm>
              <a:prstGeom prst="rect">
                <a:avLst/>
              </a:prstGeom>
              <a:effectLst>
                <a:outerShdw blurRad="63500" algn="ctr" rotWithShape="0">
                  <a:prstClr val="black">
                    <a:alpha val="40000"/>
                  </a:prstClr>
                </a:outerShdw>
              </a:effectLst>
            </p:spPr>
          </p:pic>
        </p:grpSp>
      </p:grpSp>
      <p:pic>
        <p:nvPicPr>
          <p:cNvPr id="40" name="Picture 39"/>
          <p:cNvPicPr>
            <a:picLocks noChangeAspect="1"/>
          </p:cNvPicPr>
          <p:nvPr/>
        </p:nvPicPr>
        <p:blipFill>
          <a:blip r:embed="rId12"/>
          <a:stretch>
            <a:fillRect/>
          </a:stretch>
        </p:blipFill>
        <p:spPr>
          <a:xfrm>
            <a:off x="5679437" y="4719604"/>
            <a:ext cx="1148866" cy="1162303"/>
          </a:xfrm>
          <a:prstGeom prst="rect">
            <a:avLst/>
          </a:prstGeom>
        </p:spPr>
      </p:pic>
    </p:spTree>
    <p:extLst>
      <p:ext uri="{BB962C8B-B14F-4D97-AF65-F5344CB8AC3E}">
        <p14:creationId xmlns:p14="http://schemas.microsoft.com/office/powerpoint/2010/main" val="917688882"/>
      </p:ext>
    </p:extLst>
  </p:cSld>
  <p:clrMapOvr>
    <a:masterClrMapping/>
  </p:clrMapOvr>
  <p:transition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6" name="Picture 5" descr="How to use 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41" y="1856652"/>
            <a:ext cx="5072319" cy="3712464"/>
          </a:xfrm>
          <a:prstGeom prst="rect">
            <a:avLst/>
          </a:prstGeom>
        </p:spPr>
      </p:pic>
    </p:spTree>
    <p:extLst>
      <p:ext uri="{BB962C8B-B14F-4D97-AF65-F5344CB8AC3E}">
        <p14:creationId xmlns:p14="http://schemas.microsoft.com/office/powerpoint/2010/main" val="3331694633"/>
      </p:ext>
    </p:extLst>
  </p:cSld>
  <p:clrMapOvr>
    <a:masterClrMapping/>
  </p:clrMapOvr>
  <p:transition advTm="2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4" name="TextBox 3"/>
          <p:cNvSpPr txBox="1"/>
          <p:nvPr/>
        </p:nvSpPr>
        <p:spPr>
          <a:xfrm>
            <a:off x="2486279" y="1743946"/>
            <a:ext cx="6252785" cy="1754327"/>
          </a:xfrm>
          <a:prstGeom prst="rect">
            <a:avLst/>
          </a:prstGeom>
          <a:noFill/>
        </p:spPr>
        <p:txBody>
          <a:bodyPr wrap="square" rtlCol="0">
            <a:spAutoFit/>
          </a:bodyPr>
          <a:lstStyle/>
          <a:p>
            <a:pPr lvl="0"/>
            <a:r>
              <a:rPr lang="en-US" dirty="0">
                <a:solidFill>
                  <a:srgbClr val="404040"/>
                </a:solidFill>
                <a:latin typeface="Calibri Light"/>
                <a:ea typeface="Corbel" panose="020B0503020204020204" pitchFamily="34" charset="0"/>
                <a:cs typeface="Times New Roman" panose="02020603050405020304" pitchFamily="18" charset="0"/>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p>
        </p:txBody>
      </p:sp>
      <p:grpSp>
        <p:nvGrpSpPr>
          <p:cNvPr id="5" name="Group 4"/>
          <p:cNvGrpSpPr/>
          <p:nvPr/>
        </p:nvGrpSpPr>
        <p:grpSpPr>
          <a:xfrm>
            <a:off x="2514600" y="1218253"/>
            <a:ext cx="6070599" cy="527724"/>
            <a:chOff x="2514599" y="2026306"/>
            <a:chExt cx="10741749" cy="933792"/>
          </a:xfrm>
        </p:grpSpPr>
        <p:sp>
          <p:nvSpPr>
            <p:cNvPr id="6" name="Rounded Rectangle 5"/>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andard 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8" name="Group 7"/>
            <p:cNvGrpSpPr/>
            <p:nvPr/>
          </p:nvGrpSpPr>
          <p:grpSpPr>
            <a:xfrm>
              <a:off x="2652048" y="2026306"/>
              <a:ext cx="666886" cy="831358"/>
              <a:chOff x="3837380" y="1801162"/>
              <a:chExt cx="499670" cy="622904"/>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pic>
        <p:nvPicPr>
          <p:cNvPr id="15" name="Picture 14" descr="The division standar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397" y="3960074"/>
            <a:ext cx="2170248" cy="1658167"/>
          </a:xfrm>
          <a:prstGeom prst="rect">
            <a:avLst/>
          </a:prstGeom>
        </p:spPr>
      </p:pic>
      <p:pic>
        <p:nvPicPr>
          <p:cNvPr id="13" name="Picture 12" descr="Red 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2440" y="3960074"/>
            <a:ext cx="1994918" cy="1877053"/>
          </a:xfrm>
          <a:prstGeom prst="rect">
            <a:avLst/>
          </a:prstGeom>
        </p:spPr>
      </p:pic>
    </p:spTree>
    <p:extLst>
      <p:ext uri="{BB962C8B-B14F-4D97-AF65-F5344CB8AC3E}">
        <p14:creationId xmlns:p14="http://schemas.microsoft.com/office/powerpoint/2010/main" val="1868914107"/>
      </p:ext>
    </p:extLst>
  </p:cSld>
  <p:clrMapOvr>
    <a:masterClrMapping/>
  </p:clrMapOvr>
  <p:transition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4" name="TextBox 3"/>
          <p:cNvSpPr txBox="1"/>
          <p:nvPr/>
        </p:nvSpPr>
        <p:spPr>
          <a:xfrm>
            <a:off x="2486279" y="1743946"/>
            <a:ext cx="6252785" cy="1754327"/>
          </a:xfrm>
          <a:prstGeom prst="rect">
            <a:avLst/>
          </a:prstGeom>
          <a:noFill/>
        </p:spPr>
        <p:txBody>
          <a:bodyPr wrap="square" rtlCol="0">
            <a:spAutoFit/>
          </a:bodyPr>
          <a:lstStyle/>
          <a:p>
            <a:pPr lvl="0"/>
            <a:r>
              <a:rPr lang="en-US" dirty="0">
                <a:solidFill>
                  <a:srgbClr val="404040"/>
                </a:solidFill>
                <a:latin typeface="Calibri Light"/>
                <a:ea typeface="Corbel" panose="020B0503020204020204" pitchFamily="34" charset="0"/>
                <a:cs typeface="Times New Roman" panose="02020603050405020304" pitchFamily="18" charset="0"/>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p>
        </p:txBody>
      </p:sp>
      <p:grpSp>
        <p:nvGrpSpPr>
          <p:cNvPr id="5" name="Group 4"/>
          <p:cNvGrpSpPr/>
          <p:nvPr/>
        </p:nvGrpSpPr>
        <p:grpSpPr>
          <a:xfrm>
            <a:off x="2514600" y="1218253"/>
            <a:ext cx="6070599" cy="527724"/>
            <a:chOff x="2514599" y="2026306"/>
            <a:chExt cx="10741749" cy="933792"/>
          </a:xfrm>
        </p:grpSpPr>
        <p:sp>
          <p:nvSpPr>
            <p:cNvPr id="6" name="Rounded Rectangle 5"/>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andard 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8" name="Group 7"/>
            <p:cNvGrpSpPr/>
            <p:nvPr/>
          </p:nvGrpSpPr>
          <p:grpSpPr>
            <a:xfrm>
              <a:off x="2652048" y="2026306"/>
              <a:ext cx="666886" cy="831358"/>
              <a:chOff x="3837380" y="1801162"/>
              <a:chExt cx="499670" cy="622904"/>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pic>
        <p:nvPicPr>
          <p:cNvPr id="14" name="Picture 13" descr="Green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100" y="1725181"/>
            <a:ext cx="977900" cy="390479"/>
          </a:xfrm>
          <a:prstGeom prst="rect">
            <a:avLst/>
          </a:prstGeom>
        </p:spPr>
      </p:pic>
      <p:pic>
        <p:nvPicPr>
          <p:cNvPr id="15" name="Picture 14" descr="The division standar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397" y="3960074"/>
            <a:ext cx="2170248" cy="1658167"/>
          </a:xfrm>
          <a:prstGeom prst="rect">
            <a:avLst/>
          </a:prstGeom>
        </p:spPr>
      </p:pic>
      <p:pic>
        <p:nvPicPr>
          <p:cNvPr id="19" name="Picture 18" descr="Red x.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2440" y="3960074"/>
            <a:ext cx="1994918" cy="1877053"/>
          </a:xfrm>
          <a:prstGeom prst="rect">
            <a:avLst/>
          </a:prstGeom>
        </p:spPr>
      </p:pic>
    </p:spTree>
    <p:extLst>
      <p:ext uri="{BB962C8B-B14F-4D97-AF65-F5344CB8AC3E}">
        <p14:creationId xmlns:p14="http://schemas.microsoft.com/office/powerpoint/2010/main" val="472361423"/>
      </p:ext>
    </p:extLst>
  </p:cSld>
  <p:clrMapOvr>
    <a:masterClrMapping/>
  </p:clrMapOvr>
  <p:transition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514600" y="1197933"/>
            <a:ext cx="6070599" cy="527724"/>
            <a:chOff x="2514599" y="2026306"/>
            <a:chExt cx="10741749" cy="933792"/>
          </a:xfrm>
        </p:grpSpPr>
        <p:sp>
          <p:nvSpPr>
            <p:cNvPr id="11" name="Rounded Rectangle 10"/>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3" name="Group 12"/>
            <p:cNvGrpSpPr/>
            <p:nvPr/>
          </p:nvGrpSpPr>
          <p:grpSpPr>
            <a:xfrm>
              <a:off x="2652048" y="2026306"/>
              <a:ext cx="666886" cy="831358"/>
              <a:chOff x="3837380" y="1801162"/>
              <a:chExt cx="499670" cy="622904"/>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23626"/>
            <a:ext cx="6252785" cy="1015663"/>
          </a:xfrm>
          <a:prstGeom prst="rect">
            <a:avLst/>
          </a:prstGeom>
          <a:noFill/>
        </p:spPr>
        <p:txBody>
          <a:bodyPr wrap="square" rtlCol="0">
            <a:spAutoFit/>
          </a:bodyPr>
          <a:lstStyle/>
          <a:p>
            <a:pPr lvl="0"/>
            <a:r>
              <a:rPr lang="en-US" sz="2000"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3200" dirty="0">
              <a:solidFill>
                <a:srgbClr val="404040"/>
              </a:solidFill>
              <a:latin typeface="Calibri Light"/>
            </a:endParaRPr>
          </a:p>
        </p:txBody>
      </p:sp>
      <p:sp>
        <p:nvSpPr>
          <p:cNvPr id="25" name="TextBox 24"/>
          <p:cNvSpPr txBox="1"/>
          <p:nvPr/>
        </p:nvSpPr>
        <p:spPr>
          <a:xfrm>
            <a:off x="2293166" y="6035801"/>
            <a:ext cx="6454594" cy="400110"/>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New York State Department of Education, “New York State P-12 Common Core Learning Standards for English Language Arts &amp; Literacy” (2010).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45283770"/>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73830" objId="9"/>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2" name="Group 11"/>
          <p:cNvGrpSpPr/>
          <p:nvPr/>
        </p:nvGrpSpPr>
        <p:grpSpPr>
          <a:xfrm>
            <a:off x="1582152" y="1166839"/>
            <a:ext cx="5312461" cy="5232567"/>
            <a:chOff x="2558276" y="1166839"/>
            <a:chExt cx="5312461" cy="5232567"/>
          </a:xfrm>
        </p:grpSpPr>
        <p:pic>
          <p:nvPicPr>
            <p:cNvPr id="13" name="Picture 12"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81681" y="1166839"/>
              <a:ext cx="1778047" cy="1584927"/>
            </a:xfrm>
            <a:prstGeom prst="rect">
              <a:avLst/>
            </a:prstGeom>
          </p:spPr>
        </p:pic>
        <p:pic>
          <p:nvPicPr>
            <p:cNvPr id="15" name="Picture 14"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92690" y="4800574"/>
              <a:ext cx="1778047" cy="1584927"/>
            </a:xfrm>
            <a:prstGeom prst="rect">
              <a:avLst/>
            </a:prstGeom>
          </p:spPr>
        </p:pic>
        <p:pic>
          <p:nvPicPr>
            <p:cNvPr id="17" name="Picture 16"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104967" y="4814479"/>
              <a:ext cx="1778047" cy="1584927"/>
            </a:xfrm>
            <a:prstGeom prst="rect">
              <a:avLst/>
            </a:prstGeom>
          </p:spPr>
        </p:pic>
        <p:pic>
          <p:nvPicPr>
            <p:cNvPr id="18" name="Picture 17" descr="Light blue circle.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58276" y="2247779"/>
              <a:ext cx="1778047" cy="1584927"/>
            </a:xfrm>
            <a:prstGeom prst="rect">
              <a:avLst/>
            </a:prstGeom>
          </p:spPr>
        </p:pic>
        <p:pic>
          <p:nvPicPr>
            <p:cNvPr id="19" name="Picture 18" descr="Assessment design navy 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667" y="3188942"/>
              <a:ext cx="2398432" cy="1810606"/>
            </a:xfrm>
            <a:prstGeom prst="rect">
              <a:avLst/>
            </a:prstGeom>
          </p:spPr>
        </p:pic>
        <p:pic>
          <p:nvPicPr>
            <p:cNvPr id="20" name="Picture 19" descr="Alignment light blue.png"/>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65175" y="1599021"/>
              <a:ext cx="1514576" cy="771179"/>
            </a:xfrm>
            <a:prstGeom prst="rect">
              <a:avLst/>
            </a:prstGeom>
          </p:spPr>
        </p:pic>
        <p:pic>
          <p:nvPicPr>
            <p:cNvPr id="23" name="Picture 22" descr="Scoring light blue.png"/>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82376" y="2635012"/>
              <a:ext cx="1172788" cy="771179"/>
            </a:xfrm>
            <a:prstGeom prst="rect">
              <a:avLst/>
            </a:prstGeom>
          </p:spPr>
        </p:pic>
        <p:pic>
          <p:nvPicPr>
            <p:cNvPr id="25" name="Picture 24"/>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3088211">
              <a:off x="3926735" y="3196342"/>
              <a:ext cx="670740" cy="295285"/>
            </a:xfrm>
            <a:prstGeom prst="rect">
              <a:avLst/>
            </a:prstGeom>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68607" t="-20884"/>
            <a:stretch/>
          </p:blipFill>
          <p:spPr>
            <a:xfrm rot="8511789" flipH="1">
              <a:off x="6367189" y="3085971"/>
              <a:ext cx="670741" cy="295285"/>
            </a:xfrm>
            <a:prstGeom prst="rect">
              <a:avLst/>
            </a:prstGeom>
          </p:spPr>
        </p:pic>
        <p:pic>
          <p:nvPicPr>
            <p:cNvPr id="27" name="Picture 26"/>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10016067" flipV="1">
              <a:off x="4182387" y="4848810"/>
              <a:ext cx="670741" cy="295285"/>
            </a:xfrm>
            <a:prstGeom prst="rect">
              <a:avLst/>
            </a:prstGeom>
          </p:spPr>
        </p:pic>
        <p:pic>
          <p:nvPicPr>
            <p:cNvPr id="28" name="Picture 27"/>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l="68607" t="-20884"/>
            <a:stretch/>
          </p:blipFill>
          <p:spPr>
            <a:xfrm rot="3111789" flipV="1">
              <a:off x="6500135" y="4629598"/>
              <a:ext cx="670743" cy="295286"/>
            </a:xfrm>
            <a:prstGeom prst="rect">
              <a:avLst/>
            </a:prstGeom>
          </p:spPr>
        </p:pic>
        <p:pic>
          <p:nvPicPr>
            <p:cNvPr id="29" name="Picture 28"/>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5400000">
              <a:off x="5164510" y="2659769"/>
              <a:ext cx="670588" cy="285162"/>
            </a:xfrm>
            <a:prstGeom prst="rect">
              <a:avLst/>
            </a:prstGeom>
          </p:spPr>
        </p:pic>
      </p:grpSp>
      <p:pic>
        <p:nvPicPr>
          <p:cNvPr id="31" name="Picture 30" descr="Green filled i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6046" y="2235964"/>
            <a:ext cx="1789236" cy="1572820"/>
          </a:xfrm>
          <a:prstGeom prst="rect">
            <a:avLst/>
          </a:prstGeom>
        </p:spPr>
      </p:pic>
      <p:pic>
        <p:nvPicPr>
          <p:cNvPr id="3" name="Picture 2" descr="White rigo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2346" y="2632942"/>
            <a:ext cx="929501" cy="777240"/>
          </a:xfrm>
          <a:prstGeom prst="rect">
            <a:avLst/>
          </a:prstGeom>
        </p:spPr>
      </p:pic>
      <p:pic>
        <p:nvPicPr>
          <p:cNvPr id="21" name="Picture 20" descr="Bias light blue.png"/>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00373" y="5297669"/>
            <a:ext cx="805368" cy="771179"/>
          </a:xfrm>
          <a:prstGeom prst="rect">
            <a:avLst/>
          </a:prstGeom>
        </p:spPr>
      </p:pic>
      <p:pic>
        <p:nvPicPr>
          <p:cNvPr id="30" name="Picture 29" descr="Precision light blue.png"/>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383695" y="5295578"/>
            <a:ext cx="1279607" cy="771179"/>
          </a:xfrm>
          <a:prstGeom prst="rect">
            <a:avLst/>
          </a:prstGeom>
        </p:spPr>
      </p:pic>
    </p:spTree>
    <p:extLst>
      <p:ext uri="{BB962C8B-B14F-4D97-AF65-F5344CB8AC3E}">
        <p14:creationId xmlns:p14="http://schemas.microsoft.com/office/powerpoint/2010/main" val="153925492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30"/>
        <p14:stopEvt time="5554" objId="30"/>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514600" y="1197933"/>
            <a:ext cx="6070599" cy="527724"/>
            <a:chOff x="2514599" y="2026306"/>
            <a:chExt cx="10741749" cy="933792"/>
          </a:xfrm>
        </p:grpSpPr>
        <p:sp>
          <p:nvSpPr>
            <p:cNvPr id="11" name="Rounded Rectangle 10"/>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3" name="Group 12"/>
            <p:cNvGrpSpPr/>
            <p:nvPr/>
          </p:nvGrpSpPr>
          <p:grpSpPr>
            <a:xfrm>
              <a:off x="2652048" y="2026306"/>
              <a:ext cx="666886" cy="831358"/>
              <a:chOff x="3837380" y="1801162"/>
              <a:chExt cx="499670" cy="622904"/>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23626"/>
            <a:ext cx="6252785" cy="1015663"/>
          </a:xfrm>
          <a:prstGeom prst="rect">
            <a:avLst/>
          </a:prstGeom>
          <a:noFill/>
        </p:spPr>
        <p:txBody>
          <a:bodyPr wrap="square" rtlCol="0">
            <a:spAutoFit/>
          </a:bodyPr>
          <a:lstStyle/>
          <a:p>
            <a:pPr lvl="0"/>
            <a:r>
              <a:rPr lang="en-US" sz="2000"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3200" dirty="0">
              <a:solidFill>
                <a:srgbClr val="404040"/>
              </a:solidFill>
              <a:latin typeface="Calibri Light"/>
            </a:endParaRPr>
          </a:p>
        </p:txBody>
      </p:sp>
      <p:pic>
        <p:nvPicPr>
          <p:cNvPr id="23" name="Picture 22"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1739900"/>
            <a:ext cx="552086" cy="444500"/>
          </a:xfrm>
          <a:prstGeom prst="rect">
            <a:avLst/>
          </a:prstGeom>
        </p:spPr>
      </p:pic>
    </p:spTree>
    <p:custDataLst>
      <p:tags r:id="rId1"/>
    </p:custDataLst>
    <p:extLst>
      <p:ext uri="{BB962C8B-B14F-4D97-AF65-F5344CB8AC3E}">
        <p14:creationId xmlns:p14="http://schemas.microsoft.com/office/powerpoint/2010/main" val="198240191"/>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73830" objId="9"/>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514600" y="1197933"/>
            <a:ext cx="6070599" cy="527724"/>
            <a:chOff x="2514599" y="2026306"/>
            <a:chExt cx="10741749" cy="933792"/>
          </a:xfrm>
        </p:grpSpPr>
        <p:sp>
          <p:nvSpPr>
            <p:cNvPr id="11" name="Rounded Rectangle 10"/>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3" name="Group 12"/>
            <p:cNvGrpSpPr/>
            <p:nvPr/>
          </p:nvGrpSpPr>
          <p:grpSpPr>
            <a:xfrm>
              <a:off x="2652048" y="2026306"/>
              <a:ext cx="666886" cy="831358"/>
              <a:chOff x="3837380" y="1801162"/>
              <a:chExt cx="499670" cy="622904"/>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23626"/>
            <a:ext cx="6252785" cy="1015663"/>
          </a:xfrm>
          <a:prstGeom prst="rect">
            <a:avLst/>
          </a:prstGeom>
          <a:noFill/>
        </p:spPr>
        <p:txBody>
          <a:bodyPr wrap="square" rtlCol="0">
            <a:spAutoFit/>
          </a:bodyPr>
          <a:lstStyle/>
          <a:p>
            <a:pPr lvl="0"/>
            <a:r>
              <a:rPr lang="en-US" sz="2000"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3200" dirty="0">
              <a:solidFill>
                <a:srgbClr val="404040"/>
              </a:solidFill>
              <a:latin typeface="Calibri Light"/>
            </a:endParaRPr>
          </a:p>
        </p:txBody>
      </p:sp>
      <p:pic>
        <p:nvPicPr>
          <p:cNvPr id="23" name="Picture 22"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1739900"/>
            <a:ext cx="552086" cy="444500"/>
          </a:xfrm>
          <a:prstGeom prst="rect">
            <a:avLst/>
          </a:prstGeom>
        </p:spPr>
      </p:pic>
      <p:pic>
        <p:nvPicPr>
          <p:cNvPr id="26" name="Picture 25"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2027611"/>
            <a:ext cx="2339428" cy="444500"/>
          </a:xfrm>
          <a:prstGeom prst="rect">
            <a:avLst/>
          </a:prstGeom>
        </p:spPr>
      </p:pic>
    </p:spTree>
    <p:custDataLst>
      <p:tags r:id="rId1"/>
    </p:custDataLst>
    <p:extLst>
      <p:ext uri="{BB962C8B-B14F-4D97-AF65-F5344CB8AC3E}">
        <p14:creationId xmlns:p14="http://schemas.microsoft.com/office/powerpoint/2010/main" val="309323828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73830" objId="9"/>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514600" y="1197933"/>
            <a:ext cx="6070599" cy="527724"/>
            <a:chOff x="2514599" y="2026306"/>
            <a:chExt cx="10741749" cy="933792"/>
          </a:xfrm>
        </p:grpSpPr>
        <p:sp>
          <p:nvSpPr>
            <p:cNvPr id="11" name="Rounded Rectangle 10"/>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3" name="Group 12"/>
            <p:cNvGrpSpPr/>
            <p:nvPr/>
          </p:nvGrpSpPr>
          <p:grpSpPr>
            <a:xfrm>
              <a:off x="2652048" y="2026306"/>
              <a:ext cx="666886" cy="831358"/>
              <a:chOff x="3837380" y="1801162"/>
              <a:chExt cx="499670" cy="622904"/>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23626"/>
            <a:ext cx="6252785" cy="1015663"/>
          </a:xfrm>
          <a:prstGeom prst="rect">
            <a:avLst/>
          </a:prstGeom>
          <a:noFill/>
        </p:spPr>
        <p:txBody>
          <a:bodyPr wrap="square" rtlCol="0">
            <a:spAutoFit/>
          </a:bodyPr>
          <a:lstStyle/>
          <a:p>
            <a:pPr lvl="0"/>
            <a:r>
              <a:rPr lang="en-US" sz="2000"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3200" dirty="0">
              <a:solidFill>
                <a:srgbClr val="404040"/>
              </a:solidFill>
              <a:latin typeface="Calibri Light"/>
            </a:endParaRPr>
          </a:p>
        </p:txBody>
      </p:sp>
      <p:pic>
        <p:nvPicPr>
          <p:cNvPr id="23" name="Picture 22"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1739900"/>
            <a:ext cx="552086" cy="4445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8976" y="3273552"/>
            <a:ext cx="3412611" cy="2428617"/>
          </a:xfrm>
          <a:prstGeom prst="rect">
            <a:avLst/>
          </a:prstGeom>
          <a:effectLst>
            <a:outerShdw blurRad="63500" sx="101000" sy="101000" algn="ctr" rotWithShape="0">
              <a:prstClr val="black">
                <a:alpha val="40000"/>
              </a:prstClr>
            </a:outerShdw>
          </a:effectLst>
        </p:spPr>
      </p:pic>
      <p:pic>
        <p:nvPicPr>
          <p:cNvPr id="17" name="Picture 16"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2027611"/>
            <a:ext cx="2339428" cy="444500"/>
          </a:xfrm>
          <a:prstGeom prst="rect">
            <a:avLst/>
          </a:prstGeom>
        </p:spPr>
      </p:pic>
    </p:spTree>
    <p:custDataLst>
      <p:tags r:id="rId1"/>
    </p:custDataLst>
    <p:extLst>
      <p:ext uri="{BB962C8B-B14F-4D97-AF65-F5344CB8AC3E}">
        <p14:creationId xmlns:p14="http://schemas.microsoft.com/office/powerpoint/2010/main" val="4032558874"/>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73830" objId="9"/>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514600" y="1197933"/>
            <a:ext cx="6070599" cy="527724"/>
            <a:chOff x="2514599" y="2026306"/>
            <a:chExt cx="10741749" cy="933792"/>
          </a:xfrm>
        </p:grpSpPr>
        <p:sp>
          <p:nvSpPr>
            <p:cNvPr id="11" name="Rounded Rectangle 10"/>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3" name="Group 12"/>
            <p:cNvGrpSpPr/>
            <p:nvPr/>
          </p:nvGrpSpPr>
          <p:grpSpPr>
            <a:xfrm>
              <a:off x="2652048" y="2026306"/>
              <a:ext cx="666886" cy="831358"/>
              <a:chOff x="3837380" y="1801162"/>
              <a:chExt cx="499670" cy="622904"/>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23626"/>
            <a:ext cx="6252785" cy="1015663"/>
          </a:xfrm>
          <a:prstGeom prst="rect">
            <a:avLst/>
          </a:prstGeom>
          <a:noFill/>
        </p:spPr>
        <p:txBody>
          <a:bodyPr wrap="square" rtlCol="0">
            <a:spAutoFit/>
          </a:bodyPr>
          <a:lstStyle/>
          <a:p>
            <a:pPr lvl="0"/>
            <a:r>
              <a:rPr lang="en-US" sz="2000"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3200" dirty="0">
              <a:solidFill>
                <a:srgbClr val="404040"/>
              </a:solidFill>
              <a:latin typeface="Calibri Light"/>
            </a:endParaRPr>
          </a:p>
        </p:txBody>
      </p:sp>
      <p:grpSp>
        <p:nvGrpSpPr>
          <p:cNvPr id="3" name="Group 2"/>
          <p:cNvGrpSpPr/>
          <p:nvPr/>
        </p:nvGrpSpPr>
        <p:grpSpPr>
          <a:xfrm>
            <a:off x="2355103" y="2843680"/>
            <a:ext cx="6394724" cy="2680874"/>
            <a:chOff x="2355103" y="2843680"/>
            <a:chExt cx="6394724" cy="2680874"/>
          </a:xfrm>
        </p:grpSpPr>
        <p:grpSp>
          <p:nvGrpSpPr>
            <p:cNvPr id="17" name="Group 16"/>
            <p:cNvGrpSpPr/>
            <p:nvPr/>
          </p:nvGrpSpPr>
          <p:grpSpPr>
            <a:xfrm>
              <a:off x="2355103" y="2843680"/>
              <a:ext cx="6230097" cy="481176"/>
              <a:chOff x="2162062" y="4304911"/>
              <a:chExt cx="11023975" cy="851426"/>
            </a:xfrm>
          </p:grpSpPr>
          <p:grpSp>
            <p:nvGrpSpPr>
              <p:cNvPr id="18" name="Group 17"/>
              <p:cNvGrpSpPr/>
              <p:nvPr/>
            </p:nvGrpSpPr>
            <p:grpSpPr>
              <a:xfrm>
                <a:off x="2573668" y="4420742"/>
                <a:ext cx="10612369" cy="669012"/>
                <a:chOff x="2513275" y="2896152"/>
                <a:chExt cx="10612369" cy="669012"/>
              </a:xfrm>
            </p:grpSpPr>
            <p:sp>
              <p:nvSpPr>
                <p:cNvPr id="20" name="Rectangle 19"/>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ssessment Ite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22" name="TextBox 21"/>
            <p:cNvSpPr txBox="1"/>
            <p:nvPr/>
          </p:nvSpPr>
          <p:spPr>
            <a:xfrm>
              <a:off x="2513729" y="3354729"/>
              <a:ext cx="6236098" cy="2169825"/>
            </a:xfrm>
            <a:prstGeom prst="rect">
              <a:avLst/>
            </a:prstGeom>
            <a:noFill/>
          </p:spPr>
          <p:txBody>
            <a:bodyPr wrap="square" rtlCol="0">
              <a:spAutoFit/>
            </a:bodyPr>
            <a:lstStyle/>
            <a:p>
              <a:r>
                <a:rPr lang="en-US" sz="2000" dirty="0">
                  <a:solidFill>
                    <a:srgbClr val="404040"/>
                  </a:solidFill>
                  <a:latin typeface="Calibri Light"/>
                  <a:ea typeface="Corbel" panose="020B0503020204020204" pitchFamily="34" charset="0"/>
                  <a:cs typeface="Times New Roman" panose="02020603050405020304" pitchFamily="18" charset="0"/>
                </a:rPr>
                <a:t>Which of the following words is an antonym of </a:t>
              </a:r>
              <a:r>
                <a:rPr lang="en-US" sz="2000" dirty="0" smtClean="0">
                  <a:solidFill>
                    <a:srgbClr val="404040"/>
                  </a:solidFill>
                  <a:latin typeface="Calibri Light"/>
                  <a:ea typeface="Corbel" panose="020B0503020204020204" pitchFamily="34" charset="0"/>
                  <a:cs typeface="Times New Roman" panose="02020603050405020304" pitchFamily="18" charset="0"/>
                </a:rPr>
                <a:t>“tense”?</a:t>
              </a:r>
              <a:endParaRPr lang="en-US" sz="2000" dirty="0">
                <a:solidFill>
                  <a:srgbClr val="404040"/>
                </a:solidFill>
                <a:latin typeface="Calibri Light"/>
                <a:ea typeface="Corbel" panose="020B0503020204020204" pitchFamily="34" charset="0"/>
                <a:cs typeface="Times New Roman" panose="02020603050405020304" pitchFamily="18" charset="0"/>
              </a:endParaRPr>
            </a:p>
            <a:p>
              <a:r>
                <a:rPr lang="en-US" sz="2000" dirty="0">
                  <a:solidFill>
                    <a:srgbClr val="404040"/>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t</a:t>
              </a:r>
              <a:r>
                <a:rPr lang="en-US" sz="2000" dirty="0" smtClean="0">
                  <a:solidFill>
                    <a:srgbClr val="404040"/>
                  </a:solidFill>
                  <a:latin typeface="Calibri Light"/>
                  <a:ea typeface="Corbel" panose="020B0503020204020204" pitchFamily="34" charset="0"/>
                  <a:cs typeface="Times New Roman" panose="02020603050405020304" pitchFamily="18" charset="0"/>
                </a:rPr>
                <a:t>roubled</a:t>
              </a:r>
              <a:endParaRPr lang="en-US" sz="2000" dirty="0">
                <a:solidFill>
                  <a:srgbClr val="404040"/>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c</a:t>
              </a:r>
              <a:r>
                <a:rPr lang="en-US" sz="2000" dirty="0" smtClean="0">
                  <a:solidFill>
                    <a:srgbClr val="404040"/>
                  </a:solidFill>
                  <a:latin typeface="Calibri Light"/>
                  <a:ea typeface="Corbel" panose="020B0503020204020204" pitchFamily="34" charset="0"/>
                  <a:cs typeface="Times New Roman" panose="02020603050405020304" pitchFamily="18" charset="0"/>
                </a:rPr>
                <a:t>alm</a:t>
              </a:r>
              <a:endParaRPr lang="en-US" sz="2000" dirty="0">
                <a:solidFill>
                  <a:srgbClr val="404040"/>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c</a:t>
              </a:r>
              <a:r>
                <a:rPr lang="en-US" sz="2000" dirty="0" smtClean="0">
                  <a:solidFill>
                    <a:srgbClr val="404040"/>
                  </a:solidFill>
                  <a:latin typeface="Calibri Light"/>
                  <a:ea typeface="Corbel" panose="020B0503020204020204" pitchFamily="34" charset="0"/>
                  <a:cs typeface="Times New Roman" panose="02020603050405020304" pitchFamily="18" charset="0"/>
                </a:rPr>
                <a:t>oncerned</a:t>
              </a:r>
              <a:endParaRPr lang="en-US" sz="2000" dirty="0">
                <a:solidFill>
                  <a:srgbClr val="404040"/>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s</a:t>
              </a:r>
              <a:r>
                <a:rPr lang="en-US" sz="2000" dirty="0" smtClean="0">
                  <a:solidFill>
                    <a:srgbClr val="404040"/>
                  </a:solidFill>
                  <a:latin typeface="Calibri Light"/>
                  <a:ea typeface="Corbel" panose="020B0503020204020204" pitchFamily="34" charset="0"/>
                  <a:cs typeface="Times New Roman" panose="02020603050405020304" pitchFamily="18" charset="0"/>
                </a:rPr>
                <a:t>mooth </a:t>
              </a:r>
              <a:endParaRPr lang="en-US" sz="2000" dirty="0">
                <a:solidFill>
                  <a:srgbClr val="404040"/>
                </a:solidFill>
                <a:latin typeface="Calibri Light"/>
                <a:ea typeface="Corbel" panose="020B0503020204020204" pitchFamily="34" charset="0"/>
                <a:cs typeface="Times New Roman" panose="02020603050405020304" pitchFamily="18" charset="0"/>
              </a:endParaRPr>
            </a:p>
          </p:txBody>
        </p:sp>
      </p:gr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0949" y="4328212"/>
            <a:ext cx="1930638" cy="1373957"/>
          </a:xfrm>
          <a:prstGeom prst="rect">
            <a:avLst/>
          </a:prstGeom>
          <a:effectLst>
            <a:outerShdw blurRad="63500" sx="101000" sy="101000" algn="ctr" rotWithShape="0">
              <a:prstClr val="black">
                <a:alpha val="40000"/>
              </a:prstClr>
            </a:outerShdw>
          </a:effectLst>
        </p:spPr>
      </p:pic>
      <p:pic>
        <p:nvPicPr>
          <p:cNvPr id="23" name="Picture 22" descr="Green circl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3800" y="2027611"/>
            <a:ext cx="2339428" cy="444500"/>
          </a:xfrm>
          <a:prstGeom prst="rect">
            <a:avLst/>
          </a:prstGeom>
        </p:spPr>
      </p:pic>
    </p:spTree>
    <p:custDataLst>
      <p:tags r:id="rId1"/>
    </p:custDataLst>
    <p:extLst>
      <p:ext uri="{BB962C8B-B14F-4D97-AF65-F5344CB8AC3E}">
        <p14:creationId xmlns:p14="http://schemas.microsoft.com/office/powerpoint/2010/main" val="799503524"/>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73830" objId="9"/>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8" name="Group 37"/>
          <p:cNvGrpSpPr/>
          <p:nvPr/>
        </p:nvGrpSpPr>
        <p:grpSpPr>
          <a:xfrm>
            <a:off x="2514600" y="1197933"/>
            <a:ext cx="6070599" cy="527724"/>
            <a:chOff x="2514599" y="2026306"/>
            <a:chExt cx="10741749" cy="933792"/>
          </a:xfrm>
        </p:grpSpPr>
        <p:sp>
          <p:nvSpPr>
            <p:cNvPr id="39" name="Rounded Rectangle 38"/>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42" name="Group 41"/>
            <p:cNvGrpSpPr/>
            <p:nvPr/>
          </p:nvGrpSpPr>
          <p:grpSpPr>
            <a:xfrm>
              <a:off x="2652048" y="2026306"/>
              <a:ext cx="666886" cy="831358"/>
              <a:chOff x="3837380" y="1801162"/>
              <a:chExt cx="499670" cy="622904"/>
            </a:xfrm>
          </p:grpSpPr>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48" name="TextBox 47"/>
          <p:cNvSpPr txBox="1"/>
          <p:nvPr/>
        </p:nvSpPr>
        <p:spPr>
          <a:xfrm>
            <a:off x="2486279" y="1723626"/>
            <a:ext cx="6252785" cy="1015663"/>
          </a:xfrm>
          <a:prstGeom prst="rect">
            <a:avLst/>
          </a:prstGeom>
          <a:noFill/>
        </p:spPr>
        <p:txBody>
          <a:bodyPr wrap="square" rtlCol="0">
            <a:spAutoFit/>
          </a:bodyPr>
          <a:lstStyle/>
          <a:p>
            <a:pPr lvl="0"/>
            <a:r>
              <a:rPr lang="en-US" sz="2000"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3200" dirty="0">
              <a:solidFill>
                <a:srgbClr val="404040"/>
              </a:solidFill>
              <a:latin typeface="Calibri Light"/>
            </a:endParaRPr>
          </a:p>
        </p:txBody>
      </p:sp>
      <p:pic>
        <p:nvPicPr>
          <p:cNvPr id="49" name="Picture 48"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1739900"/>
            <a:ext cx="552086" cy="444500"/>
          </a:xfrm>
          <a:prstGeom prst="rect">
            <a:avLst/>
          </a:prstGeom>
        </p:spPr>
      </p:pic>
      <p:grpSp>
        <p:nvGrpSpPr>
          <p:cNvPr id="50" name="Group 49"/>
          <p:cNvGrpSpPr/>
          <p:nvPr/>
        </p:nvGrpSpPr>
        <p:grpSpPr>
          <a:xfrm>
            <a:off x="2355103" y="2843680"/>
            <a:ext cx="6394724" cy="2680874"/>
            <a:chOff x="2355103" y="2843680"/>
            <a:chExt cx="6394724" cy="2680874"/>
          </a:xfrm>
        </p:grpSpPr>
        <p:grpSp>
          <p:nvGrpSpPr>
            <p:cNvPr id="51" name="Group 50"/>
            <p:cNvGrpSpPr/>
            <p:nvPr/>
          </p:nvGrpSpPr>
          <p:grpSpPr>
            <a:xfrm>
              <a:off x="2355103" y="2843680"/>
              <a:ext cx="6230097" cy="481176"/>
              <a:chOff x="2162062" y="4304911"/>
              <a:chExt cx="11023975" cy="851426"/>
            </a:xfrm>
          </p:grpSpPr>
          <p:grpSp>
            <p:nvGrpSpPr>
              <p:cNvPr id="53" name="Group 52"/>
              <p:cNvGrpSpPr/>
              <p:nvPr/>
            </p:nvGrpSpPr>
            <p:grpSpPr>
              <a:xfrm>
                <a:off x="2573668" y="4420742"/>
                <a:ext cx="10612369" cy="669012"/>
                <a:chOff x="2513275" y="2896152"/>
                <a:chExt cx="10612369" cy="669012"/>
              </a:xfrm>
            </p:grpSpPr>
            <p:sp>
              <p:nvSpPr>
                <p:cNvPr id="55" name="Rectangle 54"/>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ssessment Ite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52" name="TextBox 51"/>
            <p:cNvSpPr txBox="1"/>
            <p:nvPr/>
          </p:nvSpPr>
          <p:spPr>
            <a:xfrm>
              <a:off x="2513729" y="3354729"/>
              <a:ext cx="6236098" cy="2169825"/>
            </a:xfrm>
            <a:prstGeom prst="rect">
              <a:avLst/>
            </a:prstGeom>
            <a:noFill/>
          </p:spPr>
          <p:txBody>
            <a:bodyPr wrap="square" rtlCol="0">
              <a:spAutoFit/>
            </a:bodyPr>
            <a:lstStyle/>
            <a:p>
              <a:r>
                <a:rPr lang="en-US" sz="2000" dirty="0">
                  <a:solidFill>
                    <a:srgbClr val="404040"/>
                  </a:solidFill>
                  <a:latin typeface="Calibri Light"/>
                  <a:ea typeface="Corbel" panose="020B0503020204020204" pitchFamily="34" charset="0"/>
                  <a:cs typeface="Times New Roman" panose="02020603050405020304" pitchFamily="18" charset="0"/>
                </a:rPr>
                <a:t>Which of the following words is an antonym of </a:t>
              </a:r>
              <a:r>
                <a:rPr lang="en-US" sz="2000" dirty="0" smtClean="0">
                  <a:solidFill>
                    <a:srgbClr val="404040"/>
                  </a:solidFill>
                  <a:latin typeface="Calibri Light"/>
                  <a:ea typeface="Corbel" panose="020B0503020204020204" pitchFamily="34" charset="0"/>
                  <a:cs typeface="Times New Roman" panose="02020603050405020304" pitchFamily="18" charset="0"/>
                </a:rPr>
                <a:t>“tense”?</a:t>
              </a:r>
              <a:endParaRPr lang="en-US" sz="2000" dirty="0">
                <a:solidFill>
                  <a:srgbClr val="404040"/>
                </a:solidFill>
                <a:latin typeface="Calibri Light"/>
                <a:ea typeface="Corbel" panose="020B0503020204020204" pitchFamily="34" charset="0"/>
                <a:cs typeface="Times New Roman" panose="02020603050405020304" pitchFamily="18" charset="0"/>
              </a:endParaRPr>
            </a:p>
            <a:p>
              <a:r>
                <a:rPr lang="en-US" sz="2000" dirty="0">
                  <a:solidFill>
                    <a:srgbClr val="404040"/>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t</a:t>
              </a:r>
              <a:r>
                <a:rPr lang="en-US" sz="2000" dirty="0" smtClean="0">
                  <a:solidFill>
                    <a:srgbClr val="404040"/>
                  </a:solidFill>
                  <a:latin typeface="Calibri Light"/>
                  <a:ea typeface="Corbel" panose="020B0503020204020204" pitchFamily="34" charset="0"/>
                  <a:cs typeface="Times New Roman" panose="02020603050405020304" pitchFamily="18" charset="0"/>
                </a:rPr>
                <a:t>roubled</a:t>
              </a:r>
              <a:endParaRPr lang="en-US" sz="2000" dirty="0">
                <a:solidFill>
                  <a:srgbClr val="404040"/>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c</a:t>
              </a:r>
              <a:r>
                <a:rPr lang="en-US" sz="2000" dirty="0" smtClean="0">
                  <a:solidFill>
                    <a:srgbClr val="404040"/>
                  </a:solidFill>
                  <a:latin typeface="Calibri Light"/>
                  <a:ea typeface="Corbel" panose="020B0503020204020204" pitchFamily="34" charset="0"/>
                  <a:cs typeface="Times New Roman" panose="02020603050405020304" pitchFamily="18" charset="0"/>
                </a:rPr>
                <a:t>alm</a:t>
              </a:r>
              <a:endParaRPr lang="en-US" sz="2000" dirty="0">
                <a:solidFill>
                  <a:srgbClr val="404040"/>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c</a:t>
              </a:r>
              <a:r>
                <a:rPr lang="en-US" sz="2000" dirty="0" smtClean="0">
                  <a:solidFill>
                    <a:srgbClr val="404040"/>
                  </a:solidFill>
                  <a:latin typeface="Calibri Light"/>
                  <a:ea typeface="Corbel" panose="020B0503020204020204" pitchFamily="34" charset="0"/>
                  <a:cs typeface="Times New Roman" panose="02020603050405020304" pitchFamily="18" charset="0"/>
                </a:rPr>
                <a:t>oncerned</a:t>
              </a:r>
              <a:endParaRPr lang="en-US" sz="2000" dirty="0">
                <a:solidFill>
                  <a:srgbClr val="404040"/>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04040"/>
                  </a:solidFill>
                  <a:latin typeface="Calibri Light"/>
                  <a:ea typeface="Corbel" panose="020B0503020204020204" pitchFamily="34" charset="0"/>
                  <a:cs typeface="Times New Roman" panose="02020603050405020304" pitchFamily="18" charset="0"/>
                </a:rPr>
                <a:t>s</a:t>
              </a:r>
              <a:r>
                <a:rPr lang="en-US" sz="2000" dirty="0" smtClean="0">
                  <a:solidFill>
                    <a:srgbClr val="404040"/>
                  </a:solidFill>
                  <a:latin typeface="Calibri Light"/>
                  <a:ea typeface="Corbel" panose="020B0503020204020204" pitchFamily="34" charset="0"/>
                  <a:cs typeface="Times New Roman" panose="02020603050405020304" pitchFamily="18" charset="0"/>
                </a:rPr>
                <a:t>mooth </a:t>
              </a:r>
              <a:endParaRPr lang="en-US" sz="2000" dirty="0">
                <a:solidFill>
                  <a:srgbClr val="404040"/>
                </a:solidFill>
                <a:latin typeface="Calibri Light"/>
                <a:ea typeface="Corbel" panose="020B050302020402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131375381"/>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13149" objId="4"/>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7" name="Group 6"/>
          <p:cNvGrpSpPr/>
          <p:nvPr/>
        </p:nvGrpSpPr>
        <p:grpSpPr>
          <a:xfrm>
            <a:off x="2355103" y="1222594"/>
            <a:ext cx="6230097" cy="481176"/>
            <a:chOff x="2162062" y="4304911"/>
            <a:chExt cx="11023975" cy="851426"/>
          </a:xfrm>
        </p:grpSpPr>
        <p:grpSp>
          <p:nvGrpSpPr>
            <p:cNvPr id="11" name="Group 10"/>
            <p:cNvGrpSpPr/>
            <p:nvPr/>
          </p:nvGrpSpPr>
          <p:grpSpPr>
            <a:xfrm>
              <a:off x="2573668" y="4420742"/>
              <a:ext cx="10612369" cy="669012"/>
              <a:chOff x="2513275" y="2896152"/>
              <a:chExt cx="10612369" cy="669012"/>
            </a:xfrm>
          </p:grpSpPr>
          <p:sp>
            <p:nvSpPr>
              <p:cNvPr id="13" name="Rectangle 12"/>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5" name="TextBox 14"/>
          <p:cNvSpPr txBox="1"/>
          <p:nvPr/>
        </p:nvSpPr>
        <p:spPr>
          <a:xfrm>
            <a:off x="2513729" y="1733643"/>
            <a:ext cx="6236098" cy="3477875"/>
          </a:xfrm>
          <a:prstGeom prst="rect">
            <a:avLst/>
          </a:prstGeom>
          <a:noFill/>
        </p:spPr>
        <p:txBody>
          <a:bodyPr wrap="square" rtlCol="0">
            <a:spAutoFit/>
          </a:bodyPr>
          <a:lstStyle/>
          <a:p>
            <a:r>
              <a:rPr lang="en-US" sz="2000" dirty="0">
                <a:solidFill>
                  <a:srgbClr val="404040"/>
                </a:solidFill>
                <a:latin typeface="Calibri Light"/>
                <a:ea typeface="Corbel" panose="020B0503020204020204" pitchFamily="34" charset="0"/>
                <a:cs typeface="Times New Roman" panose="02020603050405020304" pitchFamily="18" charset="0"/>
              </a:rPr>
              <a:t>Read the passage below. Then answer the question. </a:t>
            </a:r>
          </a:p>
          <a:p>
            <a:r>
              <a:rPr lang="en-US" sz="2000" dirty="0">
                <a:solidFill>
                  <a:srgbClr val="404040"/>
                </a:solidFill>
                <a:latin typeface="Calibri Light"/>
                <a:ea typeface="Corbel" panose="020B0503020204020204" pitchFamily="34" charset="0"/>
                <a:cs typeface="Times New Roman" panose="02020603050405020304" pitchFamily="18" charset="0"/>
              </a:rPr>
              <a:t> </a:t>
            </a:r>
          </a:p>
          <a:p>
            <a:r>
              <a:rPr lang="en-US" sz="2000" dirty="0">
                <a:solidFill>
                  <a:srgbClr val="404040"/>
                </a:solidFill>
                <a:latin typeface="Calibri Light"/>
                <a:ea typeface="Corbel" panose="020B0503020204020204" pitchFamily="34" charset="0"/>
                <a:cs typeface="Times New Roman" panose="02020603050405020304" pitchFamily="18" charset="0"/>
              </a:rPr>
              <a:t>Last year my family went to a national park for our vacation. We saw wild animals that we had seen only in books, and we were amazed by the landscape of trees and rivers. The highlight of the trip was an </a:t>
            </a:r>
            <a:r>
              <a:rPr lang="en-US" sz="2000" b="1" dirty="0">
                <a:solidFill>
                  <a:srgbClr val="404040"/>
                </a:solidFill>
                <a:latin typeface="Calibri"/>
                <a:ea typeface="Corbel" panose="020B0503020204020204" pitchFamily="34" charset="0"/>
                <a:cs typeface="Calibri"/>
              </a:rPr>
              <a:t>arduous</a:t>
            </a:r>
            <a:r>
              <a:rPr lang="en-US" sz="2000" dirty="0">
                <a:solidFill>
                  <a:srgbClr val="404040"/>
                </a:solidFill>
                <a:latin typeface="Calibri Light"/>
                <a:ea typeface="Corbel" panose="020B0503020204020204" pitchFamily="34" charset="0"/>
                <a:cs typeface="Times New Roman" panose="02020603050405020304" pitchFamily="18" charset="0"/>
              </a:rPr>
              <a:t> hike we took to the top of a small mountain. Though the hike was not easy, due to all the loose rocks and exposed roots on the path, the spectacular view from the top was worth it!</a:t>
            </a:r>
          </a:p>
          <a:p>
            <a:r>
              <a:rPr lang="en-US" sz="2000" dirty="0">
                <a:solidFill>
                  <a:srgbClr val="404040"/>
                </a:solidFill>
                <a:latin typeface="Calibri Light"/>
                <a:ea typeface="Corbel" panose="020B0503020204020204" pitchFamily="34" charset="0"/>
                <a:cs typeface="Times New Roman" panose="02020603050405020304" pitchFamily="18" charset="0"/>
              </a:rPr>
              <a:t> </a:t>
            </a:r>
          </a:p>
          <a:p>
            <a:r>
              <a:rPr lang="en-US" sz="2000" dirty="0">
                <a:solidFill>
                  <a:srgbClr val="404040"/>
                </a:solidFill>
                <a:latin typeface="Calibri Light"/>
                <a:ea typeface="Corbel" panose="020B0503020204020204" pitchFamily="34" charset="0"/>
                <a:cs typeface="Times New Roman" panose="02020603050405020304" pitchFamily="18" charset="0"/>
              </a:rPr>
              <a:t>What does the word “arduous” mean in this passage?</a:t>
            </a:r>
          </a:p>
        </p:txBody>
      </p:sp>
      <p:sp>
        <p:nvSpPr>
          <p:cNvPr id="16" name="TextBox 15"/>
          <p:cNvSpPr txBox="1"/>
          <p:nvPr/>
        </p:nvSpPr>
        <p:spPr>
          <a:xfrm>
            <a:off x="2293166" y="6188201"/>
            <a:ext cx="6454594"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“Part 6 Language, 6.3 Vocabulary Acquisition and Use: Antonyms,” The McGraw-Hill Companies. </a:t>
            </a:r>
            <a:endParaRPr lang="en-US" sz="1000" dirty="0">
              <a:solidFill>
                <a:srgbClr val="4B4B4B"/>
              </a:solidFill>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592404118"/>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6"/>
        <p14:stopEvt time="39712" objId="16"/>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6" name="Group 35"/>
          <p:cNvGrpSpPr/>
          <p:nvPr/>
        </p:nvGrpSpPr>
        <p:grpSpPr>
          <a:xfrm>
            <a:off x="2514600" y="1197933"/>
            <a:ext cx="6070599" cy="527724"/>
            <a:chOff x="2514599" y="2026306"/>
            <a:chExt cx="10741749" cy="933792"/>
          </a:xfrm>
        </p:grpSpPr>
        <p:sp>
          <p:nvSpPr>
            <p:cNvPr id="37" name="Rounded Rectangle 36"/>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39" name="Group 38"/>
            <p:cNvGrpSpPr/>
            <p:nvPr/>
          </p:nvGrpSpPr>
          <p:grpSpPr>
            <a:xfrm>
              <a:off x="2652048" y="2026306"/>
              <a:ext cx="666886" cy="831358"/>
              <a:chOff x="3837380" y="1801162"/>
              <a:chExt cx="499670" cy="622904"/>
            </a:xfrm>
          </p:grpSpPr>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42" name="TextBox 41"/>
          <p:cNvSpPr txBox="1"/>
          <p:nvPr/>
        </p:nvSpPr>
        <p:spPr>
          <a:xfrm>
            <a:off x="2486279" y="1723626"/>
            <a:ext cx="6252785" cy="646331"/>
          </a:xfrm>
          <a:prstGeom prst="rect">
            <a:avLst/>
          </a:prstGeom>
          <a:noFill/>
        </p:spPr>
        <p:txBody>
          <a:bodyPr wrap="square" rtlCol="0">
            <a:spAutoFit/>
          </a:bodyPr>
          <a:lstStyle/>
          <a:p>
            <a:pPr lvl="0"/>
            <a:r>
              <a:rPr lang="en-US" dirty="0">
                <a:solidFill>
                  <a:prstClr val="black"/>
                </a:solidFill>
                <a:latin typeface="Calibri Light"/>
                <a:ea typeface="Corbel" panose="020B0503020204020204" pitchFamily="34" charset="0"/>
                <a:cs typeface="Times New Roman" panose="02020603050405020304" pitchFamily="18" charset="0"/>
              </a:rPr>
              <a:t>Use the relationship between particular words (e.g., synonyms, antonyms, homographs) to better understand each of the words.</a:t>
            </a:r>
            <a:endParaRPr lang="en-US" sz="2800" dirty="0">
              <a:solidFill>
                <a:srgbClr val="404040"/>
              </a:solidFill>
              <a:latin typeface="Calibri Light"/>
            </a:endParaRPr>
          </a:p>
        </p:txBody>
      </p:sp>
      <p:pic>
        <p:nvPicPr>
          <p:cNvPr id="43" name="Picture 42"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00" y="1739900"/>
            <a:ext cx="552086" cy="444500"/>
          </a:xfrm>
          <a:prstGeom prst="rect">
            <a:avLst/>
          </a:prstGeom>
        </p:spPr>
      </p:pic>
      <p:grpSp>
        <p:nvGrpSpPr>
          <p:cNvPr id="51" name="Group 50"/>
          <p:cNvGrpSpPr/>
          <p:nvPr/>
        </p:nvGrpSpPr>
        <p:grpSpPr>
          <a:xfrm>
            <a:off x="2355103" y="2651243"/>
            <a:ext cx="6394724" cy="911159"/>
            <a:chOff x="2355103" y="2843680"/>
            <a:chExt cx="6394724" cy="911159"/>
          </a:xfrm>
        </p:grpSpPr>
        <p:grpSp>
          <p:nvGrpSpPr>
            <p:cNvPr id="52" name="Group 51"/>
            <p:cNvGrpSpPr/>
            <p:nvPr/>
          </p:nvGrpSpPr>
          <p:grpSpPr>
            <a:xfrm>
              <a:off x="2355103" y="2843680"/>
              <a:ext cx="6230097" cy="481176"/>
              <a:chOff x="2162062" y="4304911"/>
              <a:chExt cx="11023975" cy="851426"/>
            </a:xfrm>
          </p:grpSpPr>
          <p:grpSp>
            <p:nvGrpSpPr>
              <p:cNvPr id="54" name="Group 53"/>
              <p:cNvGrpSpPr/>
              <p:nvPr/>
            </p:nvGrpSpPr>
            <p:grpSpPr>
              <a:xfrm>
                <a:off x="2573668" y="4420742"/>
                <a:ext cx="10612369" cy="669012"/>
                <a:chOff x="2513275" y="2896152"/>
                <a:chExt cx="10612369" cy="669012"/>
              </a:xfrm>
            </p:grpSpPr>
            <p:sp>
              <p:nvSpPr>
                <p:cNvPr id="56" name="Rectangle 55"/>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Assessment Ite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53" name="TextBox 52"/>
            <p:cNvSpPr txBox="1"/>
            <p:nvPr/>
          </p:nvSpPr>
          <p:spPr>
            <a:xfrm>
              <a:off x="2513729" y="3354729"/>
              <a:ext cx="6236098" cy="400110"/>
            </a:xfrm>
            <a:prstGeom prst="rect">
              <a:avLst/>
            </a:prstGeom>
            <a:noFill/>
          </p:spPr>
          <p:txBody>
            <a:bodyPr wrap="square" rtlCol="0">
              <a:spAutoFit/>
            </a:bodyPr>
            <a:lstStyle/>
            <a:p>
              <a:endParaRPr lang="en-US" sz="2000" dirty="0">
                <a:solidFill>
                  <a:srgbClr val="404040"/>
                </a:solidFill>
                <a:latin typeface="Calibri Light"/>
                <a:ea typeface="Corbel" panose="020B0503020204020204" pitchFamily="34" charset="0"/>
                <a:cs typeface="Times New Roman" panose="02020603050405020304" pitchFamily="18" charset="0"/>
              </a:endParaRPr>
            </a:p>
          </p:txBody>
        </p:sp>
      </p:grpSp>
      <p:sp>
        <p:nvSpPr>
          <p:cNvPr id="60" name="TextBox 59"/>
          <p:cNvSpPr txBox="1"/>
          <p:nvPr/>
        </p:nvSpPr>
        <p:spPr>
          <a:xfrm>
            <a:off x="2513729" y="3162292"/>
            <a:ext cx="6236098" cy="3139321"/>
          </a:xfrm>
          <a:prstGeom prst="rect">
            <a:avLst/>
          </a:prstGeom>
          <a:noFill/>
        </p:spPr>
        <p:txBody>
          <a:bodyPr wrap="square" rtlCol="0">
            <a:spAutoFit/>
          </a:bodyPr>
          <a:lstStyle/>
          <a:p>
            <a:r>
              <a:rPr lang="en-US" dirty="0">
                <a:solidFill>
                  <a:srgbClr val="404040"/>
                </a:solidFill>
                <a:latin typeface="Calibri Light"/>
                <a:ea typeface="Corbel" panose="020B0503020204020204" pitchFamily="34" charset="0"/>
                <a:cs typeface="Times New Roman" panose="02020603050405020304" pitchFamily="18" charset="0"/>
              </a:rPr>
              <a:t>Read the passage below. Then answer the question. </a:t>
            </a:r>
          </a:p>
          <a:p>
            <a:r>
              <a:rPr lang="en-US" dirty="0">
                <a:solidFill>
                  <a:srgbClr val="404040"/>
                </a:solidFill>
                <a:latin typeface="Calibri Light"/>
                <a:ea typeface="Corbel" panose="020B0503020204020204" pitchFamily="34" charset="0"/>
                <a:cs typeface="Times New Roman" panose="02020603050405020304" pitchFamily="18" charset="0"/>
              </a:rPr>
              <a:t> </a:t>
            </a:r>
          </a:p>
          <a:p>
            <a:r>
              <a:rPr lang="en-US" dirty="0">
                <a:solidFill>
                  <a:srgbClr val="404040"/>
                </a:solidFill>
                <a:latin typeface="Calibri Light"/>
                <a:ea typeface="Corbel" panose="020B0503020204020204" pitchFamily="34" charset="0"/>
                <a:cs typeface="Times New Roman" panose="02020603050405020304" pitchFamily="18" charset="0"/>
              </a:rPr>
              <a:t>Last year my family went to a national park for our vacation. We saw wild animals that we had seen only in books, and we were amazed by the landscape of trees and rivers. The highlight of the trip was an </a:t>
            </a:r>
            <a:r>
              <a:rPr lang="en-US" b="1" dirty="0">
                <a:solidFill>
                  <a:srgbClr val="404040"/>
                </a:solidFill>
                <a:ea typeface="Corbel" panose="020B0503020204020204" pitchFamily="34" charset="0"/>
                <a:cs typeface="Calibri"/>
              </a:rPr>
              <a:t>arduous</a:t>
            </a:r>
            <a:r>
              <a:rPr lang="en-US" dirty="0">
                <a:solidFill>
                  <a:srgbClr val="404040"/>
                </a:solidFill>
                <a:latin typeface="Calibri Light"/>
                <a:ea typeface="Corbel" panose="020B0503020204020204" pitchFamily="34" charset="0"/>
                <a:cs typeface="Times New Roman" panose="02020603050405020304" pitchFamily="18" charset="0"/>
              </a:rPr>
              <a:t> hike we took to the top of a small mountain. Though the hike was not easy, due to all the loose rocks and exposed roots on the path, the spectacular view from the top was worth it!</a:t>
            </a:r>
          </a:p>
          <a:p>
            <a:r>
              <a:rPr lang="en-US" dirty="0">
                <a:solidFill>
                  <a:srgbClr val="404040"/>
                </a:solidFill>
                <a:latin typeface="Calibri Light"/>
                <a:ea typeface="Corbel" panose="020B0503020204020204" pitchFamily="34" charset="0"/>
                <a:cs typeface="Times New Roman" panose="02020603050405020304" pitchFamily="18" charset="0"/>
              </a:rPr>
              <a:t> </a:t>
            </a:r>
          </a:p>
          <a:p>
            <a:r>
              <a:rPr lang="en-US" dirty="0">
                <a:solidFill>
                  <a:srgbClr val="404040"/>
                </a:solidFill>
                <a:latin typeface="Calibri Light"/>
                <a:ea typeface="Corbel" panose="020B0503020204020204" pitchFamily="34" charset="0"/>
                <a:cs typeface="Times New Roman" panose="02020603050405020304" pitchFamily="18" charset="0"/>
              </a:rPr>
              <a:t>What does the word “arduous” mean in this passage?</a:t>
            </a:r>
          </a:p>
        </p:txBody>
      </p:sp>
      <p:pic>
        <p:nvPicPr>
          <p:cNvPr id="61" name="Picture 60"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9795" y="4746263"/>
            <a:ext cx="989079" cy="549943"/>
          </a:xfrm>
          <a:prstGeom prst="rect">
            <a:avLst/>
          </a:prstGeom>
        </p:spPr>
      </p:pic>
    </p:spTree>
    <p:custDataLst>
      <p:tags r:id="rId1"/>
    </p:custDataLst>
    <p:extLst>
      <p:ext uri="{BB962C8B-B14F-4D97-AF65-F5344CB8AC3E}">
        <p14:creationId xmlns:p14="http://schemas.microsoft.com/office/powerpoint/2010/main" val="111803289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64940" objId="4"/>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Tools to help you.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073" y="1916416"/>
            <a:ext cx="4411855" cy="3712464"/>
          </a:xfrm>
          <a:prstGeom prst="rect">
            <a:avLst/>
          </a:prstGeom>
        </p:spPr>
      </p:pic>
    </p:spTree>
    <p:extLst>
      <p:ext uri="{BB962C8B-B14F-4D97-AF65-F5344CB8AC3E}">
        <p14:creationId xmlns:p14="http://schemas.microsoft.com/office/powerpoint/2010/main" val="1559632242"/>
      </p:ext>
    </p:extLst>
  </p:cSld>
  <p:clrMapOvr>
    <a:masterClrMapping/>
  </p:clrMapOvr>
  <p:transition advTm="2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07771" y="1164804"/>
            <a:ext cx="4379406" cy="4908670"/>
            <a:chOff x="3207771" y="1164804"/>
            <a:chExt cx="4379406" cy="4908670"/>
          </a:xfrm>
        </p:grpSpPr>
        <p:grpSp>
          <p:nvGrpSpPr>
            <p:cNvPr id="83" name="Group 82"/>
            <p:cNvGrpSpPr/>
            <p:nvPr/>
          </p:nvGrpSpPr>
          <p:grpSpPr>
            <a:xfrm>
              <a:off x="3207771" y="1795893"/>
              <a:ext cx="4379406" cy="4001804"/>
              <a:chOff x="2670782" y="1442245"/>
              <a:chExt cx="5494434" cy="5020692"/>
            </a:xfrm>
          </p:grpSpPr>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782" y="1542394"/>
                <a:ext cx="5494434" cy="4820450"/>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361" y="1442245"/>
                <a:ext cx="610493" cy="5020692"/>
              </a:xfrm>
              <a:prstGeom prst="rect">
                <a:avLst/>
              </a:prstGeom>
            </p:spPr>
          </p:pic>
        </p:grpSp>
        <p:pic>
          <p:nvPicPr>
            <p:cNvPr id="86" name="Picture 85" descr="Higher order thinking 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9375" y="1164804"/>
              <a:ext cx="2549969" cy="616839"/>
            </a:xfrm>
            <a:prstGeom prst="rect">
              <a:avLst/>
            </a:prstGeom>
          </p:spPr>
        </p:pic>
        <p:grpSp>
          <p:nvGrpSpPr>
            <p:cNvPr id="87" name="Group 86"/>
            <p:cNvGrpSpPr/>
            <p:nvPr/>
          </p:nvGrpSpPr>
          <p:grpSpPr>
            <a:xfrm>
              <a:off x="5724032" y="3689437"/>
              <a:ext cx="1748930" cy="1683395"/>
              <a:chOff x="5576357" y="3689437"/>
              <a:chExt cx="1748930" cy="1683395"/>
            </a:xfrm>
          </p:grpSpPr>
          <p:pic>
            <p:nvPicPr>
              <p:cNvPr id="88" name="Picture 87" descr="Remember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5248" y="4867317"/>
                <a:ext cx="1529147" cy="505515"/>
              </a:xfrm>
              <a:prstGeom prst="rect">
                <a:avLst/>
              </a:prstGeom>
            </p:spPr>
          </p:pic>
          <p:pic>
            <p:nvPicPr>
              <p:cNvPr id="89" name="Picture 88" descr="Understandin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3291" y="4272879"/>
                <a:ext cx="1741996" cy="505515"/>
              </a:xfrm>
              <a:prstGeom prst="rect">
                <a:avLst/>
              </a:prstGeom>
            </p:spPr>
          </p:pic>
          <p:pic>
            <p:nvPicPr>
              <p:cNvPr id="90" name="Picture 89" descr="Applying.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6357" y="3689437"/>
                <a:ext cx="1152462" cy="505515"/>
              </a:xfrm>
              <a:prstGeom prst="rect">
                <a:avLst/>
              </a:prstGeom>
            </p:spPr>
          </p:pic>
        </p:grpSp>
        <p:grpSp>
          <p:nvGrpSpPr>
            <p:cNvPr id="91" name="Group 90"/>
            <p:cNvGrpSpPr/>
            <p:nvPr/>
          </p:nvGrpSpPr>
          <p:grpSpPr>
            <a:xfrm>
              <a:off x="5708088" y="1945286"/>
              <a:ext cx="1367680" cy="1665071"/>
              <a:chOff x="5560413" y="1945286"/>
              <a:chExt cx="1367680" cy="1665071"/>
            </a:xfrm>
          </p:grpSpPr>
          <p:pic>
            <p:nvPicPr>
              <p:cNvPr id="92" name="Picture 91" descr="Analyzing.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2544" y="3104842"/>
                <a:ext cx="1233680" cy="505515"/>
              </a:xfrm>
              <a:prstGeom prst="rect">
                <a:avLst/>
              </a:prstGeom>
            </p:spPr>
          </p:pic>
          <p:pic>
            <p:nvPicPr>
              <p:cNvPr id="93" name="Picture 92" descr="Evaluatin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6984" y="2507888"/>
                <a:ext cx="1361109" cy="505515"/>
              </a:xfrm>
              <a:prstGeom prst="rect">
                <a:avLst/>
              </a:prstGeom>
            </p:spPr>
          </p:pic>
          <p:pic>
            <p:nvPicPr>
              <p:cNvPr id="94" name="Picture 93" descr="Creating.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0413" y="1945286"/>
                <a:ext cx="1117454" cy="505515"/>
              </a:xfrm>
              <a:prstGeom prst="rect">
                <a:avLst/>
              </a:prstGeom>
            </p:spPr>
          </p:pic>
        </p:grpSp>
        <p:pic>
          <p:nvPicPr>
            <p:cNvPr id="95" name="Picture 94" descr="Lower-order thinking 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6399" y="5456635"/>
              <a:ext cx="2421461" cy="616839"/>
            </a:xfrm>
            <a:prstGeom prst="rect">
              <a:avLst/>
            </a:prstGeom>
          </p:spPr>
        </p:pic>
      </p:grpSp>
      <p:sp>
        <p:nvSpPr>
          <p:cNvPr id="96" name="TextBox 95"/>
          <p:cNvSpPr txBox="1"/>
          <p:nvPr/>
        </p:nvSpPr>
        <p:spPr>
          <a:xfrm>
            <a:off x="2293166" y="6188201"/>
            <a:ext cx="6454594" cy="24622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Moody, Michael, and Jason </a:t>
            </a:r>
            <a:r>
              <a:rPr lang="en-US" sz="1000" dirty="0" err="1"/>
              <a:t>Stricker</a:t>
            </a:r>
            <a:r>
              <a:rPr lang="en-US" sz="1000" dirty="0"/>
              <a:t>, </a:t>
            </a:r>
            <a:r>
              <a:rPr lang="en-US" sz="1000" i="1" dirty="0"/>
              <a:t>Strategic Design for Student Achievement</a:t>
            </a:r>
            <a:r>
              <a:rPr lang="en-US" sz="1000" dirty="0"/>
              <a:t> (2008).</a:t>
            </a:r>
          </a:p>
        </p:txBody>
      </p:sp>
      <p:sp>
        <p:nvSpPr>
          <p:cNvPr id="2" name="Title 1"/>
          <p:cNvSpPr>
            <a:spLocks noGrp="1"/>
          </p:cNvSpPr>
          <p:nvPr>
            <p:ph type="title"/>
          </p:nvPr>
        </p:nvSpPr>
        <p:spPr/>
        <p:txBody>
          <a:bodyPr/>
          <a:lstStyle/>
          <a:p>
            <a:r>
              <a:rPr lang="en-US" dirty="0" smtClean="0"/>
              <a:t>KEY CONCEPTS</a:t>
            </a:r>
            <a:endParaRPr lang="en-US" dirty="0"/>
          </a:p>
        </p:txBody>
      </p:sp>
    </p:spTree>
    <p:extLst>
      <p:ext uri="{BB962C8B-B14F-4D97-AF65-F5344CB8AC3E}">
        <p14:creationId xmlns:p14="http://schemas.microsoft.com/office/powerpoint/2010/main" val="417082742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82"/>
        <p14:stopEvt time="24557" objId="8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04" name="TextBox 103"/>
          <p:cNvSpPr txBox="1"/>
          <p:nvPr/>
        </p:nvSpPr>
        <p:spPr>
          <a:xfrm>
            <a:off x="2293166" y="6035801"/>
            <a:ext cx="6454594" cy="400110"/>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Mississippi Department of Education, </a:t>
            </a:r>
            <a:r>
              <a:rPr lang="en-US" sz="1000" i="1" dirty="0"/>
              <a:t>Webb’s Depth of Knowledge Guide: Career and Technical Education Definitions</a:t>
            </a:r>
            <a:r>
              <a:rPr lang="en-US" sz="1000" dirty="0"/>
              <a:t> (2009). </a:t>
            </a:r>
            <a:endParaRPr lang="en-US" sz="1000" dirty="0">
              <a:solidFill>
                <a:srgbClr val="4B4B4B"/>
              </a:solidFill>
              <a:ea typeface="Corbel" panose="020B0503020204020204" pitchFamily="34" charset="0"/>
              <a:cs typeface="Times New Roman" panose="02020603050405020304" pitchFamily="18" charset="0"/>
            </a:endParaRPr>
          </a:p>
        </p:txBody>
      </p:sp>
      <p:grpSp>
        <p:nvGrpSpPr>
          <p:cNvPr id="21" name="Group 20"/>
          <p:cNvGrpSpPr/>
          <p:nvPr/>
        </p:nvGrpSpPr>
        <p:grpSpPr>
          <a:xfrm>
            <a:off x="3181736" y="1265344"/>
            <a:ext cx="4524520" cy="4708147"/>
            <a:chOff x="1907900" y="873358"/>
            <a:chExt cx="5164138" cy="5164136"/>
          </a:xfrm>
        </p:grpSpPr>
        <p:sp>
          <p:nvSpPr>
            <p:cNvPr id="22" name="Arc 21"/>
            <p:cNvSpPr>
              <a:spLocks/>
            </p:cNvSpPr>
            <p:nvPr/>
          </p:nvSpPr>
          <p:spPr bwMode="gray">
            <a:xfrm>
              <a:off x="1907900" y="873358"/>
              <a:ext cx="5164138" cy="5164136"/>
            </a:xfrm>
            <a:prstGeom prst="arc">
              <a:avLst>
                <a:gd name="adj1" fmla="val 8108091"/>
                <a:gd name="adj2" fmla="val 13508185"/>
              </a:avLst>
            </a:prstGeom>
            <a:solidFill>
              <a:schemeClr val="accent2"/>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000000"/>
                </a:solidFill>
              </a:endParaRPr>
            </a:p>
          </p:txBody>
        </p:sp>
        <p:sp>
          <p:nvSpPr>
            <p:cNvPr id="23" name="Arc 22"/>
            <p:cNvSpPr>
              <a:spLocks/>
            </p:cNvSpPr>
            <p:nvPr/>
          </p:nvSpPr>
          <p:spPr bwMode="gray">
            <a:xfrm>
              <a:off x="1907900" y="873358"/>
              <a:ext cx="5164138" cy="5164136"/>
            </a:xfrm>
            <a:prstGeom prst="arc">
              <a:avLst>
                <a:gd name="adj1" fmla="val 13528463"/>
                <a:gd name="adj2" fmla="val 18888994"/>
              </a:avLst>
            </a:prstGeom>
            <a:solidFill>
              <a:schemeClr val="accent4">
                <a:lumMod val="20000"/>
                <a:lumOff val="80000"/>
              </a:schemeClr>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chemeClr val="accent2"/>
                </a:solidFill>
              </a:endParaRPr>
            </a:p>
          </p:txBody>
        </p:sp>
        <p:sp>
          <p:nvSpPr>
            <p:cNvPr id="24" name="Arc 23"/>
            <p:cNvSpPr>
              <a:spLocks/>
            </p:cNvSpPr>
            <p:nvPr/>
          </p:nvSpPr>
          <p:spPr bwMode="gray">
            <a:xfrm>
              <a:off x="1907900" y="873358"/>
              <a:ext cx="5164138" cy="5164136"/>
            </a:xfrm>
            <a:prstGeom prst="arc">
              <a:avLst>
                <a:gd name="adj1" fmla="val 18895997"/>
                <a:gd name="adj2" fmla="val 2685275"/>
              </a:avLst>
            </a:prstGeom>
            <a:solidFill>
              <a:schemeClr val="accent4">
                <a:lumMod val="60000"/>
                <a:lumOff val="4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1B4873"/>
                </a:solidFill>
              </a:endParaRPr>
            </a:p>
          </p:txBody>
        </p:sp>
        <p:sp>
          <p:nvSpPr>
            <p:cNvPr id="25" name="Arc 24"/>
            <p:cNvSpPr>
              <a:spLocks/>
            </p:cNvSpPr>
            <p:nvPr/>
          </p:nvSpPr>
          <p:spPr bwMode="gray">
            <a:xfrm>
              <a:off x="1907900" y="873358"/>
              <a:ext cx="5164138" cy="5164136"/>
            </a:xfrm>
            <a:prstGeom prst="arc">
              <a:avLst>
                <a:gd name="adj1" fmla="val 2679121"/>
                <a:gd name="adj2" fmla="val 8117702"/>
              </a:avLst>
            </a:prstGeom>
            <a:solidFill>
              <a:srgbClr val="588DC1"/>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000000"/>
                </a:solidFill>
              </a:endParaRPr>
            </a:p>
          </p:txBody>
        </p:sp>
        <p:sp>
          <p:nvSpPr>
            <p:cNvPr id="26" name="Oval 25"/>
            <p:cNvSpPr>
              <a:spLocks/>
            </p:cNvSpPr>
            <p:nvPr/>
          </p:nvSpPr>
          <p:spPr bwMode="gray">
            <a:xfrm>
              <a:off x="3322989" y="2256300"/>
              <a:ext cx="2386418" cy="2380114"/>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rtlCol="0" anchor="ctr">
              <a:noAutofit/>
            </a:bodyPr>
            <a:lstStyle/>
            <a:p>
              <a:pPr algn="ctr"/>
              <a:endParaRPr lang="en-US" sz="1100" dirty="0">
                <a:solidFill>
                  <a:schemeClr val="bg1">
                    <a:lumMod val="65000"/>
                  </a:schemeClr>
                </a:solidFill>
              </a:endParaRPr>
            </a:p>
          </p:txBody>
        </p:sp>
        <p:sp>
          <p:nvSpPr>
            <p:cNvPr id="27" name="Rectangle 26"/>
            <p:cNvSpPr>
              <a:spLocks/>
            </p:cNvSpPr>
            <p:nvPr/>
          </p:nvSpPr>
          <p:spPr bwMode="gray">
            <a:xfrm>
              <a:off x="4144901" y="3094000"/>
              <a:ext cx="743650" cy="713163"/>
            </a:xfrm>
            <a:prstGeom prst="rect">
              <a:avLst/>
            </a:prstGeom>
            <a:solidFill>
              <a:schemeClr val="accent1"/>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rtlCol="0" anchor="ctr">
              <a:noAutofit/>
            </a:bodyPr>
            <a:lstStyle/>
            <a:p>
              <a:pPr algn="ctr"/>
              <a:endParaRPr lang="en-US" sz="1100" dirty="0">
                <a:ln w="12700" cmpd="sng">
                  <a:solidFill>
                    <a:schemeClr val="tx1"/>
                  </a:solidFill>
                </a:ln>
                <a:solidFill>
                  <a:schemeClr val="bg1"/>
                </a:solidFill>
              </a:endParaRPr>
            </a:p>
          </p:txBody>
        </p:sp>
        <p:sp>
          <p:nvSpPr>
            <p:cNvPr id="28" name="Rectangle 24"/>
            <p:cNvSpPr txBox="1"/>
            <p:nvPr/>
          </p:nvSpPr>
          <p:spPr bwMode="gray">
            <a:xfrm>
              <a:off x="4132776" y="3186748"/>
              <a:ext cx="769602" cy="53145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a:solidFill>
                    <a:srgbClr val="FFFFFF"/>
                  </a:solidFill>
                </a:rPr>
                <a:t>Describe Explain Interpret</a:t>
              </a:r>
            </a:p>
          </p:txBody>
        </p:sp>
        <p:sp>
          <p:nvSpPr>
            <p:cNvPr id="29" name="Rectangle 26"/>
            <p:cNvSpPr txBox="1"/>
            <p:nvPr/>
          </p:nvSpPr>
          <p:spPr bwMode="gray">
            <a:xfrm>
              <a:off x="3882941" y="2475211"/>
              <a:ext cx="1162725" cy="55701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rgbClr val="1B4873"/>
                  </a:solidFill>
                </a:rPr>
                <a:t>LEVEL</a:t>
              </a:r>
            </a:p>
            <a:p>
              <a:pPr algn="ctr">
                <a:buClr>
                  <a:srgbClr val="18577E"/>
                </a:buClr>
              </a:pPr>
              <a:r>
                <a:rPr lang="en-US" sz="1100" b="1" dirty="0" smtClean="0">
                  <a:solidFill>
                    <a:srgbClr val="1B4873"/>
                  </a:solidFill>
                </a:rPr>
                <a:t>ONE</a:t>
              </a:r>
              <a:endParaRPr lang="en-US" sz="1100" b="1" dirty="0">
                <a:solidFill>
                  <a:srgbClr val="1B4873"/>
                </a:solidFill>
              </a:endParaRPr>
            </a:p>
            <a:p>
              <a:pPr algn="ctr">
                <a:buClr>
                  <a:srgbClr val="18577E"/>
                </a:buClr>
              </a:pPr>
              <a:r>
                <a:rPr lang="en-US" sz="1100" dirty="0">
                  <a:solidFill>
                    <a:srgbClr val="1B4873"/>
                  </a:solidFill>
                </a:rPr>
                <a:t>(Recall)</a:t>
              </a:r>
            </a:p>
          </p:txBody>
        </p:sp>
        <p:sp>
          <p:nvSpPr>
            <p:cNvPr id="30" name="Rectangle 26"/>
            <p:cNvSpPr txBox="1"/>
            <p:nvPr/>
          </p:nvSpPr>
          <p:spPr bwMode="gray">
            <a:xfrm>
              <a:off x="3970047" y="3837061"/>
              <a:ext cx="1059343"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chemeClr val="bg1"/>
                  </a:solidFill>
                </a:rPr>
                <a:t>LEVEL</a:t>
              </a:r>
            </a:p>
            <a:p>
              <a:pPr algn="ctr">
                <a:buClr>
                  <a:srgbClr val="18577E"/>
                </a:buClr>
              </a:pPr>
              <a:r>
                <a:rPr lang="en-US" sz="1100" b="1" dirty="0" smtClean="0">
                  <a:solidFill>
                    <a:schemeClr val="bg1"/>
                  </a:solidFill>
                </a:rPr>
                <a:t>THREE</a:t>
              </a:r>
              <a:endParaRPr lang="en-US" sz="1100" b="1" dirty="0">
                <a:solidFill>
                  <a:schemeClr val="bg1"/>
                </a:solidFill>
              </a:endParaRPr>
            </a:p>
            <a:p>
              <a:pPr algn="ctr">
                <a:buClr>
                  <a:srgbClr val="18577E"/>
                </a:buClr>
              </a:pPr>
              <a:r>
                <a:rPr lang="en-US" sz="1100" dirty="0">
                  <a:solidFill>
                    <a:schemeClr val="bg1"/>
                  </a:solidFill>
                </a:rPr>
                <a:t>(Strategic Thinking)</a:t>
              </a:r>
            </a:p>
          </p:txBody>
        </p:sp>
        <p:sp>
          <p:nvSpPr>
            <p:cNvPr id="31" name="Rectangle 26"/>
            <p:cNvSpPr txBox="1">
              <a:spLocks/>
            </p:cNvSpPr>
            <p:nvPr/>
          </p:nvSpPr>
          <p:spPr bwMode="gray">
            <a:xfrm>
              <a:off x="4895865" y="3090121"/>
              <a:ext cx="766239"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chemeClr val="accent2"/>
                  </a:solidFill>
                </a:rPr>
                <a:t>LEVEL</a:t>
              </a:r>
            </a:p>
            <a:p>
              <a:pPr algn="ctr">
                <a:buClr>
                  <a:srgbClr val="18577E"/>
                </a:buClr>
              </a:pPr>
              <a:r>
                <a:rPr lang="en-US" sz="1100" b="1" dirty="0" smtClean="0">
                  <a:solidFill>
                    <a:schemeClr val="accent2"/>
                  </a:solidFill>
                </a:rPr>
                <a:t>TWO</a:t>
              </a:r>
              <a:endParaRPr lang="en-US" sz="1100" b="1" dirty="0">
                <a:solidFill>
                  <a:schemeClr val="accent2"/>
                </a:solidFill>
              </a:endParaRPr>
            </a:p>
            <a:p>
              <a:pPr algn="ctr">
                <a:buClr>
                  <a:srgbClr val="18577E"/>
                </a:buClr>
              </a:pPr>
              <a:r>
                <a:rPr lang="en-US" sz="1100" dirty="0">
                  <a:solidFill>
                    <a:schemeClr val="accent2"/>
                  </a:solidFill>
                </a:rPr>
                <a:t>(Skill/</a:t>
              </a:r>
              <a:br>
                <a:rPr lang="en-US" sz="1100" dirty="0">
                  <a:solidFill>
                    <a:schemeClr val="accent2"/>
                  </a:solidFill>
                </a:rPr>
              </a:br>
              <a:r>
                <a:rPr lang="en-US" sz="1100" dirty="0">
                  <a:solidFill>
                    <a:schemeClr val="accent2"/>
                  </a:solidFill>
                </a:rPr>
                <a:t>Concept)</a:t>
              </a:r>
            </a:p>
          </p:txBody>
        </p:sp>
        <p:grpSp>
          <p:nvGrpSpPr>
            <p:cNvPr id="45" name="Group 44"/>
            <p:cNvGrpSpPr/>
            <p:nvPr/>
          </p:nvGrpSpPr>
          <p:grpSpPr>
            <a:xfrm>
              <a:off x="1994325" y="2028250"/>
              <a:ext cx="1279837" cy="2779849"/>
              <a:chOff x="2044195" y="2052952"/>
              <a:chExt cx="1279837" cy="2779849"/>
            </a:xfrm>
          </p:grpSpPr>
          <p:sp>
            <p:nvSpPr>
              <p:cNvPr id="95" name="Rectangle 26"/>
              <p:cNvSpPr txBox="1"/>
              <p:nvPr>
                <p:custDataLst>
                  <p:tags r:id="rId46"/>
                </p:custDataLst>
              </p:nvPr>
            </p:nvSpPr>
            <p:spPr bwMode="gray">
              <a:xfrm>
                <a:off x="2497684" y="2052952"/>
                <a:ext cx="596317"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Design</a:t>
                </a:r>
              </a:p>
            </p:txBody>
          </p:sp>
          <p:sp>
            <p:nvSpPr>
              <p:cNvPr id="96" name="Rectangle 26"/>
              <p:cNvSpPr txBox="1"/>
              <p:nvPr>
                <p:custDataLst>
                  <p:tags r:id="rId47"/>
                </p:custDataLst>
              </p:nvPr>
            </p:nvSpPr>
            <p:spPr bwMode="gray">
              <a:xfrm>
                <a:off x="2069660" y="2826307"/>
                <a:ext cx="934551"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Synthesize</a:t>
                </a:r>
              </a:p>
            </p:txBody>
          </p:sp>
          <p:grpSp>
            <p:nvGrpSpPr>
              <p:cNvPr id="97" name="Group 96"/>
              <p:cNvGrpSpPr/>
              <p:nvPr/>
            </p:nvGrpSpPr>
            <p:grpSpPr>
              <a:xfrm>
                <a:off x="2044195" y="2410374"/>
                <a:ext cx="1013599" cy="2422427"/>
                <a:chOff x="2044195" y="2410374"/>
                <a:chExt cx="1013599" cy="2422427"/>
              </a:xfrm>
            </p:grpSpPr>
            <p:sp>
              <p:nvSpPr>
                <p:cNvPr id="99" name="Rectangle 26"/>
                <p:cNvSpPr txBox="1"/>
                <p:nvPr>
                  <p:custDataLst>
                    <p:tags r:id="rId49"/>
                  </p:custDataLst>
                </p:nvPr>
              </p:nvSpPr>
              <p:spPr bwMode="gray">
                <a:xfrm>
                  <a:off x="2347982" y="2410374"/>
                  <a:ext cx="54205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Connect</a:t>
                  </a:r>
                </a:p>
              </p:txBody>
            </p:sp>
            <p:sp>
              <p:nvSpPr>
                <p:cNvPr id="100" name="Rectangle 26"/>
                <p:cNvSpPr txBox="1"/>
                <p:nvPr>
                  <p:custDataLst>
                    <p:tags r:id="rId50"/>
                  </p:custDataLst>
                </p:nvPr>
              </p:nvSpPr>
              <p:spPr bwMode="gray">
                <a:xfrm>
                  <a:off x="2044195" y="3336366"/>
                  <a:ext cx="101359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Apply Concepts</a:t>
                  </a:r>
                </a:p>
              </p:txBody>
            </p:sp>
            <p:sp>
              <p:nvSpPr>
                <p:cNvPr id="101" name="Rectangle 26"/>
                <p:cNvSpPr txBox="1"/>
                <p:nvPr>
                  <p:custDataLst>
                    <p:tags r:id="rId51"/>
                  </p:custDataLst>
                </p:nvPr>
              </p:nvSpPr>
              <p:spPr bwMode="gray">
                <a:xfrm>
                  <a:off x="2152146" y="3654920"/>
                  <a:ext cx="51792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Critique</a:t>
                  </a:r>
                </a:p>
              </p:txBody>
            </p:sp>
            <p:sp>
              <p:nvSpPr>
                <p:cNvPr id="102" name="Rectangle 26"/>
                <p:cNvSpPr txBox="1"/>
                <p:nvPr>
                  <p:custDataLst>
                    <p:tags r:id="rId52"/>
                  </p:custDataLst>
                </p:nvPr>
              </p:nvSpPr>
              <p:spPr bwMode="gray">
                <a:xfrm>
                  <a:off x="2321465" y="4300914"/>
                  <a:ext cx="676467" cy="215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Analyze</a:t>
                  </a:r>
                </a:p>
              </p:txBody>
            </p:sp>
            <p:sp>
              <p:nvSpPr>
                <p:cNvPr id="103" name="Rectangle 26"/>
                <p:cNvSpPr txBox="1"/>
                <p:nvPr>
                  <p:custDataLst>
                    <p:tags r:id="rId53"/>
                  </p:custDataLst>
                </p:nvPr>
              </p:nvSpPr>
              <p:spPr bwMode="gray">
                <a:xfrm>
                  <a:off x="2499915" y="4647129"/>
                  <a:ext cx="43325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Create</a:t>
                  </a:r>
                </a:p>
              </p:txBody>
            </p:sp>
          </p:grpSp>
          <p:sp>
            <p:nvSpPr>
              <p:cNvPr id="98" name="Rectangle 26"/>
              <p:cNvSpPr txBox="1"/>
              <p:nvPr>
                <p:custDataLst>
                  <p:tags r:id="rId48"/>
                </p:custDataLst>
              </p:nvPr>
            </p:nvSpPr>
            <p:spPr bwMode="gray">
              <a:xfrm>
                <a:off x="2825498" y="3906291"/>
                <a:ext cx="498534"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Prove</a:t>
                </a:r>
              </a:p>
            </p:txBody>
          </p:sp>
        </p:grpSp>
        <p:grpSp>
          <p:nvGrpSpPr>
            <p:cNvPr id="46" name="Group 45"/>
            <p:cNvGrpSpPr/>
            <p:nvPr/>
          </p:nvGrpSpPr>
          <p:grpSpPr>
            <a:xfrm>
              <a:off x="2924502" y="922794"/>
              <a:ext cx="3181815" cy="1563780"/>
              <a:chOff x="2974362" y="947496"/>
              <a:chExt cx="3181815" cy="1563780"/>
            </a:xfrm>
          </p:grpSpPr>
          <p:sp>
            <p:nvSpPr>
              <p:cNvPr id="81" name="Rectangle 26"/>
              <p:cNvSpPr txBox="1"/>
              <p:nvPr>
                <p:custDataLst>
                  <p:tags r:id="rId32"/>
                </p:custDataLst>
              </p:nvPr>
            </p:nvSpPr>
            <p:spPr bwMode="gray">
              <a:xfrm>
                <a:off x="2974362" y="1685607"/>
                <a:ext cx="52303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Arrange</a:t>
                </a:r>
              </a:p>
            </p:txBody>
          </p:sp>
          <p:sp>
            <p:nvSpPr>
              <p:cNvPr id="82" name="Rectangle 26"/>
              <p:cNvSpPr txBox="1"/>
              <p:nvPr>
                <p:custDataLst>
                  <p:tags r:id="rId33"/>
                </p:custDataLst>
              </p:nvPr>
            </p:nvSpPr>
            <p:spPr bwMode="gray">
              <a:xfrm>
                <a:off x="3854033" y="1756578"/>
                <a:ext cx="60070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Calculate</a:t>
                </a:r>
              </a:p>
            </p:txBody>
          </p:sp>
          <p:sp>
            <p:nvSpPr>
              <p:cNvPr id="83" name="Rectangle 26"/>
              <p:cNvSpPr txBox="1"/>
              <p:nvPr>
                <p:custDataLst>
                  <p:tags r:id="rId34"/>
                </p:custDataLst>
              </p:nvPr>
            </p:nvSpPr>
            <p:spPr bwMode="gray">
              <a:xfrm>
                <a:off x="3738296" y="1046073"/>
                <a:ext cx="35128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Draw</a:t>
                </a:r>
              </a:p>
            </p:txBody>
          </p:sp>
          <p:sp>
            <p:nvSpPr>
              <p:cNvPr id="84" name="Rectangle 26"/>
              <p:cNvSpPr txBox="1"/>
              <p:nvPr>
                <p:custDataLst>
                  <p:tags r:id="rId35"/>
                </p:custDataLst>
              </p:nvPr>
            </p:nvSpPr>
            <p:spPr bwMode="gray">
              <a:xfrm>
                <a:off x="3201254" y="1945220"/>
                <a:ext cx="46328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Repeat</a:t>
                </a:r>
              </a:p>
            </p:txBody>
          </p:sp>
          <p:sp>
            <p:nvSpPr>
              <p:cNvPr id="85" name="Rectangle 26"/>
              <p:cNvSpPr txBox="1"/>
              <p:nvPr>
                <p:custDataLst>
                  <p:tags r:id="rId36"/>
                </p:custDataLst>
              </p:nvPr>
            </p:nvSpPr>
            <p:spPr bwMode="gray">
              <a:xfrm>
                <a:off x="4268191" y="1968181"/>
                <a:ext cx="57287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Tabulate</a:t>
                </a:r>
              </a:p>
            </p:txBody>
          </p:sp>
          <p:sp>
            <p:nvSpPr>
              <p:cNvPr id="86" name="Rectangle 26"/>
              <p:cNvSpPr txBox="1"/>
              <p:nvPr>
                <p:custDataLst>
                  <p:tags r:id="rId37"/>
                </p:custDataLst>
              </p:nvPr>
            </p:nvSpPr>
            <p:spPr bwMode="gray">
              <a:xfrm>
                <a:off x="4877105" y="2115712"/>
                <a:ext cx="66155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Recognize</a:t>
                </a:r>
              </a:p>
            </p:txBody>
          </p:sp>
          <p:sp>
            <p:nvSpPr>
              <p:cNvPr id="87" name="Rectangle 26"/>
              <p:cNvSpPr txBox="1"/>
              <p:nvPr>
                <p:custDataLst>
                  <p:tags r:id="rId38"/>
                </p:custDataLst>
              </p:nvPr>
            </p:nvSpPr>
            <p:spPr bwMode="gray">
              <a:xfrm>
                <a:off x="3285053" y="1269151"/>
                <a:ext cx="668081"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Memorize</a:t>
                </a:r>
              </a:p>
            </p:txBody>
          </p:sp>
          <p:sp>
            <p:nvSpPr>
              <p:cNvPr id="88" name="Rectangle 26"/>
              <p:cNvSpPr txBox="1"/>
              <p:nvPr>
                <p:custDataLst>
                  <p:tags r:id="rId39"/>
                </p:custDataLst>
              </p:nvPr>
            </p:nvSpPr>
            <p:spPr bwMode="gray">
              <a:xfrm>
                <a:off x="4285268" y="947496"/>
                <a:ext cx="501571"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Identify</a:t>
                </a:r>
              </a:p>
            </p:txBody>
          </p:sp>
          <p:sp>
            <p:nvSpPr>
              <p:cNvPr id="89" name="Rectangle 26"/>
              <p:cNvSpPr txBox="1"/>
              <p:nvPr>
                <p:custDataLst>
                  <p:tags r:id="rId40"/>
                </p:custDataLst>
              </p:nvPr>
            </p:nvSpPr>
            <p:spPr bwMode="gray">
              <a:xfrm>
                <a:off x="3508597" y="1507225"/>
                <a:ext cx="212235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Who, What, When, Where, Why</a:t>
                </a:r>
              </a:p>
            </p:txBody>
          </p:sp>
          <p:sp>
            <p:nvSpPr>
              <p:cNvPr id="90" name="Rectangle 26"/>
              <p:cNvSpPr txBox="1"/>
              <p:nvPr>
                <p:custDataLst>
                  <p:tags r:id="rId41"/>
                </p:custDataLst>
              </p:nvPr>
            </p:nvSpPr>
            <p:spPr bwMode="gray">
              <a:xfrm>
                <a:off x="5091132" y="1055700"/>
                <a:ext cx="22154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List</a:t>
                </a:r>
              </a:p>
            </p:txBody>
          </p:sp>
          <p:sp>
            <p:nvSpPr>
              <p:cNvPr id="91" name="Rectangle 26"/>
              <p:cNvSpPr txBox="1"/>
              <p:nvPr>
                <p:custDataLst>
                  <p:tags r:id="rId42"/>
                </p:custDataLst>
              </p:nvPr>
            </p:nvSpPr>
            <p:spPr bwMode="gray">
              <a:xfrm>
                <a:off x="5547604" y="1935799"/>
                <a:ext cx="38977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Name</a:t>
                </a:r>
              </a:p>
            </p:txBody>
          </p:sp>
          <p:sp>
            <p:nvSpPr>
              <p:cNvPr id="92" name="Rectangle 26"/>
              <p:cNvSpPr txBox="1"/>
              <p:nvPr>
                <p:custDataLst>
                  <p:tags r:id="rId43"/>
                </p:custDataLst>
              </p:nvPr>
            </p:nvSpPr>
            <p:spPr bwMode="gray">
              <a:xfrm>
                <a:off x="3570667" y="2325604"/>
                <a:ext cx="246383"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Use</a:t>
                </a:r>
              </a:p>
            </p:txBody>
          </p:sp>
          <p:sp>
            <p:nvSpPr>
              <p:cNvPr id="93" name="Rectangle 26"/>
              <p:cNvSpPr txBox="1"/>
              <p:nvPr>
                <p:custDataLst>
                  <p:tags r:id="rId44"/>
                </p:custDataLst>
              </p:nvPr>
            </p:nvSpPr>
            <p:spPr bwMode="gray">
              <a:xfrm>
                <a:off x="5207465" y="1270281"/>
                <a:ext cx="58325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Illustrate</a:t>
                </a:r>
              </a:p>
            </p:txBody>
          </p:sp>
          <p:sp>
            <p:nvSpPr>
              <p:cNvPr id="94" name="Rectangle 26"/>
              <p:cNvSpPr txBox="1"/>
              <p:nvPr>
                <p:custDataLst>
                  <p:tags r:id="rId45"/>
                </p:custDataLst>
              </p:nvPr>
            </p:nvSpPr>
            <p:spPr bwMode="gray">
              <a:xfrm>
                <a:off x="5577482" y="1697960"/>
                <a:ext cx="5786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Measure</a:t>
                </a:r>
              </a:p>
            </p:txBody>
          </p:sp>
        </p:grpSp>
        <p:grpSp>
          <p:nvGrpSpPr>
            <p:cNvPr id="47" name="Group 46"/>
            <p:cNvGrpSpPr/>
            <p:nvPr/>
          </p:nvGrpSpPr>
          <p:grpSpPr>
            <a:xfrm>
              <a:off x="3635379" y="1204367"/>
              <a:ext cx="1721197" cy="1067925"/>
              <a:chOff x="3685249" y="1229069"/>
              <a:chExt cx="1721197" cy="1067925"/>
            </a:xfrm>
          </p:grpSpPr>
          <p:sp>
            <p:nvSpPr>
              <p:cNvPr id="78" name="Rectangle 26"/>
              <p:cNvSpPr txBox="1"/>
              <p:nvPr>
                <p:custDataLst>
                  <p:tags r:id="rId29"/>
                </p:custDataLst>
              </p:nvPr>
            </p:nvSpPr>
            <p:spPr bwMode="gray">
              <a:xfrm>
                <a:off x="4278966" y="1229069"/>
                <a:ext cx="559019"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Define</a:t>
                </a:r>
              </a:p>
            </p:txBody>
          </p:sp>
          <p:sp>
            <p:nvSpPr>
              <p:cNvPr id="79" name="Rectangle 26"/>
              <p:cNvSpPr txBox="1"/>
              <p:nvPr>
                <p:custDataLst>
                  <p:tags r:id="rId30"/>
                </p:custDataLst>
              </p:nvPr>
            </p:nvSpPr>
            <p:spPr bwMode="gray">
              <a:xfrm>
                <a:off x="3685249" y="2060684"/>
                <a:ext cx="506089"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Recall</a:t>
                </a:r>
              </a:p>
            </p:txBody>
          </p:sp>
          <p:sp>
            <p:nvSpPr>
              <p:cNvPr id="80" name="Rectangle 26"/>
              <p:cNvSpPr txBox="1"/>
              <p:nvPr>
                <p:custDataLst>
                  <p:tags r:id="rId31"/>
                </p:custDataLst>
              </p:nvPr>
            </p:nvSpPr>
            <p:spPr bwMode="gray">
              <a:xfrm>
                <a:off x="4859433" y="1712274"/>
                <a:ext cx="54701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Match</a:t>
                </a:r>
              </a:p>
            </p:txBody>
          </p:sp>
        </p:grpSp>
        <p:grpSp>
          <p:nvGrpSpPr>
            <p:cNvPr id="48" name="Group 47"/>
            <p:cNvGrpSpPr/>
            <p:nvPr/>
          </p:nvGrpSpPr>
          <p:grpSpPr>
            <a:xfrm>
              <a:off x="5601071" y="2096969"/>
              <a:ext cx="1409506" cy="2872816"/>
              <a:chOff x="5650931" y="2121681"/>
              <a:chExt cx="1409506" cy="2872816"/>
            </a:xfrm>
          </p:grpSpPr>
          <p:sp>
            <p:nvSpPr>
              <p:cNvPr id="64" name="Rectangle 26"/>
              <p:cNvSpPr txBox="1"/>
              <p:nvPr>
                <p:custDataLst>
                  <p:tags r:id="rId15"/>
                </p:custDataLst>
              </p:nvPr>
            </p:nvSpPr>
            <p:spPr bwMode="gray">
              <a:xfrm>
                <a:off x="5650931" y="2752570"/>
                <a:ext cx="61323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Graph</a:t>
                </a:r>
              </a:p>
            </p:txBody>
          </p:sp>
          <p:sp>
            <p:nvSpPr>
              <p:cNvPr id="65" name="Rectangle 26"/>
              <p:cNvSpPr txBox="1"/>
              <p:nvPr>
                <p:custDataLst>
                  <p:tags r:id="rId16"/>
                </p:custDataLst>
              </p:nvPr>
            </p:nvSpPr>
            <p:spPr bwMode="gray">
              <a:xfrm>
                <a:off x="5965769" y="3030198"/>
                <a:ext cx="48482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Classify</a:t>
                </a:r>
              </a:p>
            </p:txBody>
          </p:sp>
          <p:sp>
            <p:nvSpPr>
              <p:cNvPr id="66" name="Rectangle 26"/>
              <p:cNvSpPr txBox="1"/>
              <p:nvPr>
                <p:custDataLst>
                  <p:tags r:id="rId17"/>
                </p:custDataLst>
              </p:nvPr>
            </p:nvSpPr>
            <p:spPr bwMode="gray">
              <a:xfrm>
                <a:off x="5955717" y="3395775"/>
                <a:ext cx="82751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Cause/Effect</a:t>
                </a:r>
              </a:p>
            </p:txBody>
          </p:sp>
          <p:sp>
            <p:nvSpPr>
              <p:cNvPr id="67" name="Rectangle 26"/>
              <p:cNvSpPr txBox="1"/>
              <p:nvPr>
                <p:custDataLst>
                  <p:tags r:id="rId18"/>
                </p:custDataLst>
              </p:nvPr>
            </p:nvSpPr>
            <p:spPr bwMode="gray">
              <a:xfrm>
                <a:off x="5703682" y="4250635"/>
                <a:ext cx="74648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Estimate</a:t>
                </a:r>
              </a:p>
            </p:txBody>
          </p:sp>
          <p:sp>
            <p:nvSpPr>
              <p:cNvPr id="68" name="Rectangle 26"/>
              <p:cNvSpPr txBox="1"/>
              <p:nvPr>
                <p:custDataLst>
                  <p:tags r:id="rId19"/>
                </p:custDataLst>
              </p:nvPr>
            </p:nvSpPr>
            <p:spPr bwMode="gray">
              <a:xfrm>
                <a:off x="5661954" y="3962906"/>
                <a:ext cx="59732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Compare</a:t>
                </a:r>
              </a:p>
            </p:txBody>
          </p:sp>
          <p:sp>
            <p:nvSpPr>
              <p:cNvPr id="69" name="Rectangle 26"/>
              <p:cNvSpPr txBox="1"/>
              <p:nvPr>
                <p:custDataLst>
                  <p:tags r:id="rId20"/>
                </p:custDataLst>
              </p:nvPr>
            </p:nvSpPr>
            <p:spPr bwMode="gray">
              <a:xfrm>
                <a:off x="5780131" y="3749005"/>
                <a:ext cx="41564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Relate</a:t>
                </a:r>
              </a:p>
            </p:txBody>
          </p:sp>
          <p:sp>
            <p:nvSpPr>
              <p:cNvPr id="70" name="Rectangle 26"/>
              <p:cNvSpPr txBox="1"/>
              <p:nvPr>
                <p:custDataLst>
                  <p:tags r:id="rId21"/>
                </p:custDataLst>
              </p:nvPr>
            </p:nvSpPr>
            <p:spPr bwMode="gray">
              <a:xfrm>
                <a:off x="6148372" y="2439701"/>
                <a:ext cx="409834"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accent2"/>
                    </a:solidFill>
                  </a:rPr>
                  <a:t>Infer</a:t>
                </a:r>
              </a:p>
            </p:txBody>
          </p:sp>
          <p:sp>
            <p:nvSpPr>
              <p:cNvPr id="71" name="Rectangle 26"/>
              <p:cNvSpPr txBox="1"/>
              <p:nvPr>
                <p:custDataLst>
                  <p:tags r:id="rId22"/>
                </p:custDataLst>
              </p:nvPr>
            </p:nvSpPr>
            <p:spPr bwMode="gray">
              <a:xfrm>
                <a:off x="5995950" y="2121681"/>
                <a:ext cx="6944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Categorize</a:t>
                </a:r>
              </a:p>
            </p:txBody>
          </p:sp>
          <p:sp>
            <p:nvSpPr>
              <p:cNvPr id="72" name="Rectangle 26"/>
              <p:cNvSpPr txBox="1"/>
              <p:nvPr>
                <p:custDataLst>
                  <p:tags r:id="rId23"/>
                </p:custDataLst>
              </p:nvPr>
            </p:nvSpPr>
            <p:spPr bwMode="gray">
              <a:xfrm>
                <a:off x="6347938" y="2758214"/>
                <a:ext cx="5808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Organize</a:t>
                </a:r>
              </a:p>
            </p:txBody>
          </p:sp>
          <p:sp>
            <p:nvSpPr>
              <p:cNvPr id="73" name="Rectangle 26"/>
              <p:cNvSpPr txBox="1"/>
              <p:nvPr>
                <p:custDataLst>
                  <p:tags r:id="rId24"/>
                </p:custDataLst>
              </p:nvPr>
            </p:nvSpPr>
            <p:spPr bwMode="gray">
              <a:xfrm>
                <a:off x="6388558" y="3936599"/>
                <a:ext cx="59009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Interpret</a:t>
                </a:r>
              </a:p>
            </p:txBody>
          </p:sp>
          <p:sp>
            <p:nvSpPr>
              <p:cNvPr id="74" name="Rectangle 26"/>
              <p:cNvSpPr txBox="1"/>
              <p:nvPr>
                <p:custDataLst>
                  <p:tags r:id="rId25"/>
                </p:custDataLst>
              </p:nvPr>
            </p:nvSpPr>
            <p:spPr bwMode="gray">
              <a:xfrm>
                <a:off x="6312361" y="3657198"/>
                <a:ext cx="60214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Predict</a:t>
                </a:r>
              </a:p>
            </p:txBody>
          </p:sp>
          <p:sp>
            <p:nvSpPr>
              <p:cNvPr id="75" name="Rectangle 26"/>
              <p:cNvSpPr txBox="1"/>
              <p:nvPr>
                <p:custDataLst>
                  <p:tags r:id="rId26"/>
                </p:custDataLst>
              </p:nvPr>
            </p:nvSpPr>
            <p:spPr bwMode="gray">
              <a:xfrm>
                <a:off x="6592055" y="3188433"/>
                <a:ext cx="46838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Modify</a:t>
                </a:r>
              </a:p>
            </p:txBody>
          </p:sp>
          <p:sp>
            <p:nvSpPr>
              <p:cNvPr id="76" name="Rectangle 26"/>
              <p:cNvSpPr txBox="1"/>
              <p:nvPr>
                <p:custDataLst>
                  <p:tags r:id="rId27"/>
                </p:custDataLst>
              </p:nvPr>
            </p:nvSpPr>
            <p:spPr bwMode="gray">
              <a:xfrm>
                <a:off x="6035189" y="4507784"/>
                <a:ext cx="72971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Summarize</a:t>
                </a:r>
              </a:p>
            </p:txBody>
          </p:sp>
          <p:sp>
            <p:nvSpPr>
              <p:cNvPr id="77" name="Rectangle 26"/>
              <p:cNvSpPr txBox="1"/>
              <p:nvPr>
                <p:custDataLst>
                  <p:tags r:id="rId28"/>
                </p:custDataLst>
              </p:nvPr>
            </p:nvSpPr>
            <p:spPr bwMode="gray">
              <a:xfrm>
                <a:off x="6214650" y="4808825"/>
                <a:ext cx="365923"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Show</a:t>
                </a:r>
              </a:p>
            </p:txBody>
          </p:sp>
        </p:grpSp>
        <p:grpSp>
          <p:nvGrpSpPr>
            <p:cNvPr id="49" name="Group 48"/>
            <p:cNvGrpSpPr/>
            <p:nvPr/>
          </p:nvGrpSpPr>
          <p:grpSpPr>
            <a:xfrm>
              <a:off x="2985836" y="4499976"/>
              <a:ext cx="3139697" cy="1420147"/>
              <a:chOff x="3035706" y="4524688"/>
              <a:chExt cx="3139697" cy="1420147"/>
            </a:xfrm>
          </p:grpSpPr>
          <p:sp>
            <p:nvSpPr>
              <p:cNvPr id="51" name="Rectangle 26"/>
              <p:cNvSpPr txBox="1"/>
              <p:nvPr>
                <p:custDataLst>
                  <p:tags r:id="rId2"/>
                </p:custDataLst>
              </p:nvPr>
            </p:nvSpPr>
            <p:spPr bwMode="gray">
              <a:xfrm>
                <a:off x="5540419" y="5029199"/>
                <a:ext cx="63498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Construct</a:t>
                </a:r>
              </a:p>
            </p:txBody>
          </p:sp>
          <p:sp>
            <p:nvSpPr>
              <p:cNvPr id="52" name="Rectangle 26"/>
              <p:cNvSpPr txBox="1"/>
              <p:nvPr>
                <p:custDataLst>
                  <p:tags r:id="rId3"/>
                </p:custDataLst>
              </p:nvPr>
            </p:nvSpPr>
            <p:spPr bwMode="gray">
              <a:xfrm>
                <a:off x="3599422" y="4720332"/>
                <a:ext cx="2074927"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Develop a Logical Argument</a:t>
                </a:r>
              </a:p>
            </p:txBody>
          </p:sp>
          <p:sp>
            <p:nvSpPr>
              <p:cNvPr id="53" name="Rectangle 26"/>
              <p:cNvSpPr txBox="1"/>
              <p:nvPr>
                <p:custDataLst>
                  <p:tags r:id="rId4"/>
                </p:custDataLst>
              </p:nvPr>
            </p:nvSpPr>
            <p:spPr bwMode="gray">
              <a:xfrm>
                <a:off x="5149253" y="4524688"/>
                <a:ext cx="45227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Assess</a:t>
                </a:r>
              </a:p>
            </p:txBody>
          </p:sp>
          <p:sp>
            <p:nvSpPr>
              <p:cNvPr id="54" name="Rectangle 26"/>
              <p:cNvSpPr txBox="1"/>
              <p:nvPr>
                <p:custDataLst>
                  <p:tags r:id="rId5"/>
                </p:custDataLst>
              </p:nvPr>
            </p:nvSpPr>
            <p:spPr bwMode="gray">
              <a:xfrm>
                <a:off x="4345784" y="5572756"/>
                <a:ext cx="786374" cy="18602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Revise</a:t>
                </a:r>
              </a:p>
            </p:txBody>
          </p:sp>
          <p:sp>
            <p:nvSpPr>
              <p:cNvPr id="55" name="Rectangle 26"/>
              <p:cNvSpPr txBox="1"/>
              <p:nvPr>
                <p:custDataLst>
                  <p:tags r:id="rId6"/>
                </p:custDataLst>
              </p:nvPr>
            </p:nvSpPr>
            <p:spPr bwMode="gray">
              <a:xfrm>
                <a:off x="3384142" y="4553978"/>
                <a:ext cx="80503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Hypothesize</a:t>
                </a:r>
              </a:p>
            </p:txBody>
          </p:sp>
          <p:sp>
            <p:nvSpPr>
              <p:cNvPr id="56" name="Rectangle 26"/>
              <p:cNvSpPr txBox="1"/>
              <p:nvPr>
                <p:custDataLst>
                  <p:tags r:id="rId7"/>
                </p:custDataLst>
              </p:nvPr>
            </p:nvSpPr>
            <p:spPr bwMode="gray">
              <a:xfrm>
                <a:off x="4178930" y="5338891"/>
                <a:ext cx="810798"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Investigate</a:t>
                </a:r>
              </a:p>
            </p:txBody>
          </p:sp>
          <p:sp>
            <p:nvSpPr>
              <p:cNvPr id="57" name="Rectangle 26"/>
              <p:cNvSpPr txBox="1"/>
              <p:nvPr>
                <p:custDataLst>
                  <p:tags r:id="rId8"/>
                </p:custDataLst>
              </p:nvPr>
            </p:nvSpPr>
            <p:spPr bwMode="gray">
              <a:xfrm>
                <a:off x="3090146" y="4988555"/>
                <a:ext cx="593111" cy="2154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Critique</a:t>
                </a:r>
              </a:p>
            </p:txBody>
          </p:sp>
          <p:sp>
            <p:nvSpPr>
              <p:cNvPr id="58" name="Rectangle 26"/>
              <p:cNvSpPr txBox="1"/>
              <p:nvPr>
                <p:custDataLst>
                  <p:tags r:id="rId9"/>
                </p:custDataLst>
              </p:nvPr>
            </p:nvSpPr>
            <p:spPr bwMode="gray">
              <a:xfrm>
                <a:off x="5404478" y="5277706"/>
                <a:ext cx="59732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Compare</a:t>
                </a:r>
              </a:p>
            </p:txBody>
          </p:sp>
          <p:sp>
            <p:nvSpPr>
              <p:cNvPr id="59" name="Rectangle 26"/>
              <p:cNvSpPr txBox="1"/>
              <p:nvPr>
                <p:custDataLst>
                  <p:tags r:id="rId10"/>
                </p:custDataLst>
              </p:nvPr>
            </p:nvSpPr>
            <p:spPr bwMode="gray">
              <a:xfrm>
                <a:off x="3414992" y="5574220"/>
                <a:ext cx="67633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Formulate</a:t>
                </a:r>
              </a:p>
            </p:txBody>
          </p:sp>
          <p:sp>
            <p:nvSpPr>
              <p:cNvPr id="60" name="Rectangle 26"/>
              <p:cNvSpPr txBox="1"/>
              <p:nvPr>
                <p:custDataLst>
                  <p:tags r:id="rId11"/>
                </p:custDataLst>
              </p:nvPr>
            </p:nvSpPr>
            <p:spPr bwMode="gray">
              <a:xfrm>
                <a:off x="3965053" y="5759163"/>
                <a:ext cx="116116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Draw Conclusions</a:t>
                </a:r>
              </a:p>
            </p:txBody>
          </p:sp>
          <p:sp>
            <p:nvSpPr>
              <p:cNvPr id="61" name="Rectangle 26"/>
              <p:cNvSpPr txBox="1"/>
              <p:nvPr>
                <p:custDataLst>
                  <p:tags r:id="rId12"/>
                </p:custDataLst>
              </p:nvPr>
            </p:nvSpPr>
            <p:spPr bwMode="gray">
              <a:xfrm>
                <a:off x="5205476" y="5483998"/>
                <a:ext cx="540211" cy="2154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Explain</a:t>
                </a:r>
              </a:p>
            </p:txBody>
          </p:sp>
          <p:sp>
            <p:nvSpPr>
              <p:cNvPr id="62" name="Rectangle 26"/>
              <p:cNvSpPr txBox="1"/>
              <p:nvPr>
                <p:custDataLst>
                  <p:tags r:id="rId13"/>
                </p:custDataLst>
              </p:nvPr>
            </p:nvSpPr>
            <p:spPr bwMode="gray">
              <a:xfrm>
                <a:off x="3035706" y="5336711"/>
                <a:ext cx="83176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Differentiate</a:t>
                </a:r>
              </a:p>
            </p:txBody>
          </p:sp>
          <p:sp>
            <p:nvSpPr>
              <p:cNvPr id="63" name="Rectangle 26"/>
              <p:cNvSpPr txBox="1"/>
              <p:nvPr>
                <p:custDataLst>
                  <p:tags r:id="rId14"/>
                </p:custDataLst>
              </p:nvPr>
            </p:nvSpPr>
            <p:spPr bwMode="gray">
              <a:xfrm>
                <a:off x="3800215" y="4980041"/>
                <a:ext cx="1487892" cy="3713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Use Concepts to Solve</a:t>
                </a:r>
                <a:br>
                  <a:rPr lang="en-US" sz="1100" dirty="0">
                    <a:solidFill>
                      <a:schemeClr val="bg1"/>
                    </a:solidFill>
                  </a:rPr>
                </a:br>
                <a:r>
                  <a:rPr lang="en-US" sz="1100" dirty="0">
                    <a:solidFill>
                      <a:schemeClr val="bg1"/>
                    </a:solidFill>
                  </a:rPr>
                  <a:t>Non-Routine Problems</a:t>
                </a:r>
              </a:p>
            </p:txBody>
          </p:sp>
        </p:grpSp>
        <p:sp>
          <p:nvSpPr>
            <p:cNvPr id="50" name="Rectangle 26"/>
            <p:cNvSpPr txBox="1">
              <a:spLocks/>
            </p:cNvSpPr>
            <p:nvPr/>
          </p:nvSpPr>
          <p:spPr bwMode="gray">
            <a:xfrm>
              <a:off x="3384263" y="3099441"/>
              <a:ext cx="745475"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rgbClr val="FFFFFF"/>
                  </a:solidFill>
                </a:rPr>
                <a:t>LEVEL</a:t>
              </a:r>
            </a:p>
            <a:p>
              <a:pPr algn="ctr">
                <a:buClr>
                  <a:srgbClr val="18577E"/>
                </a:buClr>
              </a:pPr>
              <a:r>
                <a:rPr lang="en-US" sz="1100" b="1" dirty="0" smtClean="0">
                  <a:solidFill>
                    <a:srgbClr val="FFFFFF"/>
                  </a:solidFill>
                </a:rPr>
                <a:t>FOUR</a:t>
              </a:r>
            </a:p>
            <a:p>
              <a:pPr algn="ctr">
                <a:buClr>
                  <a:srgbClr val="18577E"/>
                </a:buClr>
              </a:pPr>
              <a:r>
                <a:rPr lang="en-US" sz="1100" dirty="0">
                  <a:solidFill>
                    <a:schemeClr val="bg1"/>
                  </a:solidFill>
                </a:rPr>
                <a:t>(Extended Thinking</a:t>
              </a:r>
              <a:r>
                <a:rPr lang="en-US" sz="1100" dirty="0" smtClean="0">
                  <a:solidFill>
                    <a:schemeClr val="bg1"/>
                  </a:solidFill>
                </a:rPr>
                <a:t>)</a:t>
              </a:r>
              <a:endParaRPr lang="en-US" sz="1100" dirty="0">
                <a:solidFill>
                  <a:schemeClr val="bg1"/>
                </a:solidFill>
              </a:endParaRPr>
            </a:p>
          </p:txBody>
        </p:sp>
      </p:grpSp>
    </p:spTree>
    <p:custDataLst>
      <p:tags r:id="rId1"/>
    </p:custDataLst>
    <p:extLst>
      <p:ext uri="{BB962C8B-B14F-4D97-AF65-F5344CB8AC3E}">
        <p14:creationId xmlns:p14="http://schemas.microsoft.com/office/powerpoint/2010/main" val="1468501278"/>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8"/>
        <p14:stopEvt time="39826" objId="18"/>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&amp; PURPOSE</a:t>
            </a:r>
            <a:endParaRPr lang="en-US"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1413389"/>
            <a:ext cx="1004498" cy="1011402"/>
          </a:xfrm>
          <a:prstGeom prst="rect">
            <a:avLst/>
          </a:prstGeom>
        </p:spPr>
      </p:pic>
      <p:grpSp>
        <p:nvGrpSpPr>
          <p:cNvPr id="4" name="Group 3"/>
          <p:cNvGrpSpPr/>
          <p:nvPr/>
        </p:nvGrpSpPr>
        <p:grpSpPr>
          <a:xfrm>
            <a:off x="1086240" y="1184369"/>
            <a:ext cx="7603573" cy="1546889"/>
            <a:chOff x="1086240" y="1184369"/>
            <a:chExt cx="7603573" cy="1546889"/>
          </a:xfrm>
        </p:grpSpPr>
        <p:sp>
          <p:nvSpPr>
            <p:cNvPr id="21" name="Rounded Rectangle 20"/>
            <p:cNvSpPr/>
            <p:nvPr/>
          </p:nvSpPr>
          <p:spPr>
            <a:xfrm>
              <a:off x="2169559" y="1184369"/>
              <a:ext cx="6520254"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50800" defTabSz="889000">
                <a:lnSpc>
                  <a:spcPct val="90000"/>
                </a:lnSpc>
                <a:spcBef>
                  <a:spcPct val="0"/>
                </a:spcBef>
              </a:pPr>
              <a:r>
                <a:rPr lang="en-US" sz="2400" dirty="0" smtClean="0">
                  <a:solidFill>
                    <a:srgbClr val="4B4B4B"/>
                  </a:solidFill>
                  <a:latin typeface="Calibri Light"/>
                  <a:cs typeface="Calibri Light"/>
                </a:rPr>
                <a:t>Define what </a:t>
              </a:r>
              <a:r>
                <a:rPr lang="en-US" sz="2400" b="1" dirty="0" smtClean="0">
                  <a:solidFill>
                    <a:schemeClr val="accent4"/>
                  </a:solidFill>
                  <a:latin typeface="Calibri Light"/>
                  <a:cs typeface="Calibri Light"/>
                </a:rPr>
                <a:t>RIGOR </a:t>
              </a:r>
              <a:r>
                <a:rPr lang="en-US" sz="2400" dirty="0" smtClean="0">
                  <a:solidFill>
                    <a:srgbClr val="4B4B4B"/>
                  </a:solidFill>
                  <a:latin typeface="Calibri Light"/>
                  <a:cs typeface="Calibri Light"/>
                </a:rPr>
                <a:t>means for the purpose of these modules</a:t>
              </a:r>
              <a:endParaRPr lang="en-US" sz="2400" b="1" dirty="0" smtClean="0">
                <a:solidFill>
                  <a:srgbClr val="588DC1"/>
                </a:solidFill>
                <a:latin typeface="Calibri Light"/>
                <a:cs typeface="Calibri Light"/>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1184369"/>
              <a:ext cx="1147042" cy="1070163"/>
            </a:xfrm>
            <a:prstGeom prst="rect">
              <a:avLst/>
            </a:prstGeom>
          </p:spPr>
        </p:pic>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5125196"/>
            <a:ext cx="1004498" cy="1011402"/>
          </a:xfrm>
          <a:prstGeom prst="rect">
            <a:avLst/>
          </a:prstGeom>
        </p:spPr>
      </p:pic>
      <p:grpSp>
        <p:nvGrpSpPr>
          <p:cNvPr id="7" name="Group 6"/>
          <p:cNvGrpSpPr/>
          <p:nvPr/>
        </p:nvGrpSpPr>
        <p:grpSpPr>
          <a:xfrm>
            <a:off x="1086239" y="4877478"/>
            <a:ext cx="7627092" cy="1546889"/>
            <a:chOff x="1086239" y="4877478"/>
            <a:chExt cx="7627092" cy="1546889"/>
          </a:xfrm>
        </p:grpSpPr>
        <p:sp>
          <p:nvSpPr>
            <p:cNvPr id="17" name="Rounded Rectangle 16"/>
            <p:cNvSpPr/>
            <p:nvPr/>
          </p:nvSpPr>
          <p:spPr>
            <a:xfrm>
              <a:off x="2157468" y="4877478"/>
              <a:ext cx="6555863"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Use the </a:t>
              </a:r>
              <a:r>
                <a:rPr lang="en-US" sz="2400" b="1" dirty="0" smtClean="0">
                  <a:solidFill>
                    <a:schemeClr val="accent4"/>
                  </a:solidFill>
                  <a:latin typeface="Calibri Light"/>
                  <a:cs typeface="Calibri Light"/>
                </a:rPr>
                <a:t>ASSESSMENT BLUEPRINT </a:t>
              </a:r>
              <a:r>
                <a:rPr lang="en-US" sz="2400" dirty="0" smtClean="0">
                  <a:solidFill>
                    <a:srgbClr val="4B4B4B"/>
                  </a:solidFill>
                  <a:latin typeface="Calibri Light"/>
                  <a:cs typeface="Calibri Light"/>
                </a:rPr>
                <a:t>to document the level of rigor of each skill</a:t>
              </a:r>
              <a:endParaRPr lang="en-US" sz="2400" b="1" dirty="0">
                <a:solidFill>
                  <a:schemeClr val="accent4"/>
                </a:solidFill>
                <a:latin typeface="Calibri Light"/>
                <a:cs typeface="Calibri Ligh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4896176"/>
              <a:ext cx="1147042" cy="1070163"/>
            </a:xfrm>
            <a:prstGeom prst="rect">
              <a:avLst/>
            </a:prstGeom>
          </p:spPr>
        </p:pic>
      </p:gr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2650359"/>
            <a:ext cx="1004498" cy="1011402"/>
          </a:xfrm>
          <a:prstGeom prst="rect">
            <a:avLst/>
          </a:prstGeom>
        </p:spPr>
      </p:pic>
      <p:grpSp>
        <p:nvGrpSpPr>
          <p:cNvPr id="5" name="Group 4"/>
          <p:cNvGrpSpPr/>
          <p:nvPr/>
        </p:nvGrpSpPr>
        <p:grpSpPr>
          <a:xfrm>
            <a:off x="1086239" y="2385806"/>
            <a:ext cx="7615332" cy="1529755"/>
            <a:chOff x="1086239" y="2385806"/>
            <a:chExt cx="7615332" cy="1529755"/>
          </a:xfrm>
        </p:grpSpPr>
        <p:sp>
          <p:nvSpPr>
            <p:cNvPr id="18" name="Rounded Rectangle 17"/>
            <p:cNvSpPr/>
            <p:nvPr/>
          </p:nvSpPr>
          <p:spPr>
            <a:xfrm>
              <a:off x="2233282" y="2385806"/>
              <a:ext cx="6468289" cy="1529755"/>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400" dirty="0">
                  <a:solidFill>
                    <a:srgbClr val="4B4B4B"/>
                  </a:solidFill>
                  <a:latin typeface="Calibri Light"/>
                  <a:cs typeface="Calibri Light"/>
                </a:rPr>
                <a:t>Use the </a:t>
              </a:r>
              <a:r>
                <a:rPr lang="en-US" sz="2400" b="1" dirty="0">
                  <a:solidFill>
                    <a:schemeClr val="accent4"/>
                  </a:solidFill>
                  <a:latin typeface="Calibri Light"/>
                  <a:cs typeface="Calibri Light"/>
                </a:rPr>
                <a:t>VERBS</a:t>
              </a:r>
              <a:r>
                <a:rPr lang="en-US" sz="2400" dirty="0">
                  <a:solidFill>
                    <a:srgbClr val="4B4B4B"/>
                  </a:solidFill>
                  <a:latin typeface="Calibri Light"/>
                  <a:cs typeface="Calibri Light"/>
                </a:rPr>
                <a:t> in standards and tools that teachers have available to identify the </a:t>
              </a:r>
              <a:r>
                <a:rPr lang="en-US" sz="2400" b="1" dirty="0">
                  <a:solidFill>
                    <a:schemeClr val="accent4"/>
                  </a:solidFill>
                  <a:latin typeface="Calibri Light"/>
                  <a:cs typeface="Calibri Light"/>
                </a:rPr>
                <a:t>COGNITIVE COMPLEXITY </a:t>
              </a:r>
              <a:r>
                <a:rPr lang="en-US" sz="2400" dirty="0">
                  <a:solidFill>
                    <a:srgbClr val="4B4B4B"/>
                  </a:solidFill>
                  <a:latin typeface="Calibri Light"/>
                  <a:cs typeface="Calibri Light"/>
                </a:rPr>
                <a:t>in standards</a:t>
              </a:r>
              <a:endParaRPr lang="en-US" sz="2400" b="1" dirty="0">
                <a:solidFill>
                  <a:schemeClr val="accent4"/>
                </a:solidFill>
                <a:latin typeface="Calibri Light"/>
                <a:cs typeface="Calibri Light"/>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2421339"/>
              <a:ext cx="1147042" cy="1070163"/>
            </a:xfrm>
            <a:prstGeom prst="rect">
              <a:avLst/>
            </a:prstGeom>
          </p:spPr>
        </p:pic>
      </p:gr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3891819"/>
            <a:ext cx="1004498" cy="1011402"/>
          </a:xfrm>
          <a:prstGeom prst="rect">
            <a:avLst/>
          </a:prstGeom>
        </p:spPr>
      </p:pic>
      <p:grpSp>
        <p:nvGrpSpPr>
          <p:cNvPr id="6" name="Group 5"/>
          <p:cNvGrpSpPr/>
          <p:nvPr/>
        </p:nvGrpSpPr>
        <p:grpSpPr>
          <a:xfrm>
            <a:off x="1086240" y="3606168"/>
            <a:ext cx="7603572" cy="1546889"/>
            <a:chOff x="1086240" y="3606168"/>
            <a:chExt cx="7603572" cy="1546889"/>
          </a:xfrm>
        </p:grpSpPr>
        <p:sp>
          <p:nvSpPr>
            <p:cNvPr id="13" name="Rounded Rectangle 12"/>
            <p:cNvSpPr/>
            <p:nvPr/>
          </p:nvSpPr>
          <p:spPr>
            <a:xfrm>
              <a:off x="2135695" y="3606168"/>
              <a:ext cx="6554117"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Explain why assessments with an appropriate level of rigor also measure a </a:t>
              </a:r>
              <a:r>
                <a:rPr lang="en-US" sz="2400" b="1" dirty="0" smtClean="0">
                  <a:solidFill>
                    <a:schemeClr val="accent4"/>
                  </a:solidFill>
                  <a:latin typeface="Calibri Light"/>
                  <a:cs typeface="Calibri Light"/>
                </a:rPr>
                <a:t>RANGE OF STUDENT THINKING AND UNDERSTANDING</a:t>
              </a:r>
              <a:endParaRPr lang="en-US" sz="2400" b="1" dirty="0">
                <a:solidFill>
                  <a:schemeClr val="accent4"/>
                </a:solidFill>
                <a:latin typeface="Calibri Light"/>
                <a:cs typeface="Calibri Light"/>
              </a:endParaRP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3662799"/>
              <a:ext cx="1147042" cy="1070163"/>
            </a:xfrm>
            <a:prstGeom prst="rect">
              <a:avLst/>
            </a:prstGeom>
          </p:spPr>
        </p:pic>
      </p:grpSp>
    </p:spTree>
    <p:custDataLst>
      <p:tags r:id="rId1"/>
    </p:custDataLst>
    <p:extLst>
      <p:ext uri="{BB962C8B-B14F-4D97-AF65-F5344CB8AC3E}">
        <p14:creationId xmlns:p14="http://schemas.microsoft.com/office/powerpoint/2010/main" val="1316827329"/>
      </p:ext>
    </p:extLst>
  </p:cSld>
  <p:clrMapOvr>
    <a:masterClrMapping/>
  </p:clrMapOvr>
  <p:transition advTm="4336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9"/>
        <p14:stopEvt time="43121" objId="19"/>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2" name="Group 101"/>
          <p:cNvGrpSpPr/>
          <p:nvPr/>
        </p:nvGrpSpPr>
        <p:grpSpPr>
          <a:xfrm>
            <a:off x="4088749" y="1265344"/>
            <a:ext cx="4524520" cy="4708147"/>
            <a:chOff x="1907900" y="873358"/>
            <a:chExt cx="5164138" cy="5164136"/>
          </a:xfrm>
        </p:grpSpPr>
        <p:sp>
          <p:nvSpPr>
            <p:cNvPr id="103" name="Arc 102"/>
            <p:cNvSpPr>
              <a:spLocks/>
            </p:cNvSpPr>
            <p:nvPr/>
          </p:nvSpPr>
          <p:spPr bwMode="gray">
            <a:xfrm>
              <a:off x="1907900" y="873358"/>
              <a:ext cx="5164138" cy="5164136"/>
            </a:xfrm>
            <a:prstGeom prst="arc">
              <a:avLst>
                <a:gd name="adj1" fmla="val 8108091"/>
                <a:gd name="adj2" fmla="val 13508185"/>
              </a:avLst>
            </a:prstGeom>
            <a:solidFill>
              <a:schemeClr val="accent2"/>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000000"/>
                </a:solidFill>
              </a:endParaRPr>
            </a:p>
          </p:txBody>
        </p:sp>
        <p:sp>
          <p:nvSpPr>
            <p:cNvPr id="104" name="Arc 103"/>
            <p:cNvSpPr>
              <a:spLocks/>
            </p:cNvSpPr>
            <p:nvPr/>
          </p:nvSpPr>
          <p:spPr bwMode="gray">
            <a:xfrm>
              <a:off x="1907900" y="873358"/>
              <a:ext cx="5164138" cy="5164136"/>
            </a:xfrm>
            <a:prstGeom prst="arc">
              <a:avLst>
                <a:gd name="adj1" fmla="val 13528463"/>
                <a:gd name="adj2" fmla="val 18888994"/>
              </a:avLst>
            </a:prstGeom>
            <a:solidFill>
              <a:schemeClr val="accent4">
                <a:lumMod val="20000"/>
                <a:lumOff val="80000"/>
              </a:schemeClr>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chemeClr val="accent2"/>
                </a:solidFill>
              </a:endParaRPr>
            </a:p>
          </p:txBody>
        </p:sp>
        <p:sp>
          <p:nvSpPr>
            <p:cNvPr id="105" name="Arc 104"/>
            <p:cNvSpPr>
              <a:spLocks/>
            </p:cNvSpPr>
            <p:nvPr/>
          </p:nvSpPr>
          <p:spPr bwMode="gray">
            <a:xfrm>
              <a:off x="1907900" y="873358"/>
              <a:ext cx="5164138" cy="5164136"/>
            </a:xfrm>
            <a:prstGeom prst="arc">
              <a:avLst>
                <a:gd name="adj1" fmla="val 18895997"/>
                <a:gd name="adj2" fmla="val 2685275"/>
              </a:avLst>
            </a:prstGeom>
            <a:solidFill>
              <a:schemeClr val="accent4">
                <a:lumMod val="60000"/>
                <a:lumOff val="4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1B4873"/>
                </a:solidFill>
              </a:endParaRPr>
            </a:p>
          </p:txBody>
        </p:sp>
        <p:sp>
          <p:nvSpPr>
            <p:cNvPr id="106" name="Arc 105"/>
            <p:cNvSpPr>
              <a:spLocks/>
            </p:cNvSpPr>
            <p:nvPr/>
          </p:nvSpPr>
          <p:spPr bwMode="gray">
            <a:xfrm>
              <a:off x="1907900" y="873358"/>
              <a:ext cx="5164138" cy="5164136"/>
            </a:xfrm>
            <a:prstGeom prst="arc">
              <a:avLst>
                <a:gd name="adj1" fmla="val 2679121"/>
                <a:gd name="adj2" fmla="val 8117702"/>
              </a:avLst>
            </a:prstGeom>
            <a:solidFill>
              <a:srgbClr val="588DC1"/>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000000"/>
                </a:solidFill>
              </a:endParaRPr>
            </a:p>
          </p:txBody>
        </p:sp>
        <p:sp>
          <p:nvSpPr>
            <p:cNvPr id="107" name="Oval 106"/>
            <p:cNvSpPr>
              <a:spLocks/>
            </p:cNvSpPr>
            <p:nvPr/>
          </p:nvSpPr>
          <p:spPr bwMode="gray">
            <a:xfrm>
              <a:off x="3322989" y="2256300"/>
              <a:ext cx="2386418" cy="2380114"/>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rtlCol="0" anchor="ctr">
              <a:noAutofit/>
            </a:bodyPr>
            <a:lstStyle/>
            <a:p>
              <a:pPr algn="ctr"/>
              <a:endParaRPr lang="en-US" sz="1100" dirty="0">
                <a:solidFill>
                  <a:schemeClr val="bg1">
                    <a:lumMod val="65000"/>
                  </a:schemeClr>
                </a:solidFill>
              </a:endParaRPr>
            </a:p>
          </p:txBody>
        </p:sp>
        <p:sp>
          <p:nvSpPr>
            <p:cNvPr id="108" name="Rectangle 107"/>
            <p:cNvSpPr>
              <a:spLocks/>
            </p:cNvSpPr>
            <p:nvPr/>
          </p:nvSpPr>
          <p:spPr bwMode="gray">
            <a:xfrm>
              <a:off x="4144901" y="3094000"/>
              <a:ext cx="743650" cy="713163"/>
            </a:xfrm>
            <a:prstGeom prst="rect">
              <a:avLst/>
            </a:prstGeom>
            <a:solidFill>
              <a:schemeClr val="accent1"/>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rtlCol="0" anchor="ctr">
              <a:noAutofit/>
            </a:bodyPr>
            <a:lstStyle/>
            <a:p>
              <a:pPr algn="ctr"/>
              <a:endParaRPr lang="en-US" sz="1100" dirty="0">
                <a:ln w="12700" cmpd="sng">
                  <a:solidFill>
                    <a:schemeClr val="tx1"/>
                  </a:solidFill>
                </a:ln>
                <a:solidFill>
                  <a:schemeClr val="bg1"/>
                </a:solidFill>
              </a:endParaRPr>
            </a:p>
          </p:txBody>
        </p:sp>
        <p:sp>
          <p:nvSpPr>
            <p:cNvPr id="109" name="Rectangle 24"/>
            <p:cNvSpPr txBox="1"/>
            <p:nvPr/>
          </p:nvSpPr>
          <p:spPr bwMode="gray">
            <a:xfrm>
              <a:off x="4132776" y="3186748"/>
              <a:ext cx="769602" cy="53145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a:solidFill>
                    <a:srgbClr val="FFFFFF"/>
                  </a:solidFill>
                </a:rPr>
                <a:t>Describe Explain Interpret</a:t>
              </a:r>
            </a:p>
          </p:txBody>
        </p:sp>
        <p:sp>
          <p:nvSpPr>
            <p:cNvPr id="110" name="Rectangle 26"/>
            <p:cNvSpPr txBox="1"/>
            <p:nvPr/>
          </p:nvSpPr>
          <p:spPr bwMode="gray">
            <a:xfrm>
              <a:off x="3882941" y="2475211"/>
              <a:ext cx="1162725" cy="55701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rgbClr val="1B4873"/>
                  </a:solidFill>
                </a:rPr>
                <a:t>LEVEL</a:t>
              </a:r>
            </a:p>
            <a:p>
              <a:pPr algn="ctr">
                <a:buClr>
                  <a:srgbClr val="18577E"/>
                </a:buClr>
              </a:pPr>
              <a:r>
                <a:rPr lang="en-US" sz="1100" b="1" dirty="0" smtClean="0">
                  <a:solidFill>
                    <a:srgbClr val="1B4873"/>
                  </a:solidFill>
                </a:rPr>
                <a:t>ONE</a:t>
              </a:r>
              <a:endParaRPr lang="en-US" sz="1100" b="1" dirty="0">
                <a:solidFill>
                  <a:srgbClr val="1B4873"/>
                </a:solidFill>
              </a:endParaRPr>
            </a:p>
            <a:p>
              <a:pPr algn="ctr">
                <a:buClr>
                  <a:srgbClr val="18577E"/>
                </a:buClr>
              </a:pPr>
              <a:r>
                <a:rPr lang="en-US" sz="1100" dirty="0">
                  <a:solidFill>
                    <a:srgbClr val="1B4873"/>
                  </a:solidFill>
                </a:rPr>
                <a:t>(Recall)</a:t>
              </a:r>
            </a:p>
          </p:txBody>
        </p:sp>
        <p:sp>
          <p:nvSpPr>
            <p:cNvPr id="111" name="Rectangle 26"/>
            <p:cNvSpPr txBox="1"/>
            <p:nvPr/>
          </p:nvSpPr>
          <p:spPr bwMode="gray">
            <a:xfrm>
              <a:off x="3970047" y="3837061"/>
              <a:ext cx="1059343"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chemeClr val="bg1"/>
                  </a:solidFill>
                </a:rPr>
                <a:t>LEVEL</a:t>
              </a:r>
            </a:p>
            <a:p>
              <a:pPr algn="ctr">
                <a:buClr>
                  <a:srgbClr val="18577E"/>
                </a:buClr>
              </a:pPr>
              <a:r>
                <a:rPr lang="en-US" sz="1100" b="1" dirty="0" smtClean="0">
                  <a:solidFill>
                    <a:schemeClr val="bg1"/>
                  </a:solidFill>
                </a:rPr>
                <a:t>THREE</a:t>
              </a:r>
              <a:endParaRPr lang="en-US" sz="1100" b="1" dirty="0">
                <a:solidFill>
                  <a:schemeClr val="bg1"/>
                </a:solidFill>
              </a:endParaRPr>
            </a:p>
            <a:p>
              <a:pPr algn="ctr">
                <a:buClr>
                  <a:srgbClr val="18577E"/>
                </a:buClr>
              </a:pPr>
              <a:r>
                <a:rPr lang="en-US" sz="1100" dirty="0">
                  <a:solidFill>
                    <a:schemeClr val="bg1"/>
                  </a:solidFill>
                </a:rPr>
                <a:t>(Strategic Thinking)</a:t>
              </a:r>
            </a:p>
          </p:txBody>
        </p:sp>
        <p:sp>
          <p:nvSpPr>
            <p:cNvPr id="112" name="Rectangle 26"/>
            <p:cNvSpPr txBox="1">
              <a:spLocks/>
            </p:cNvSpPr>
            <p:nvPr/>
          </p:nvSpPr>
          <p:spPr bwMode="gray">
            <a:xfrm>
              <a:off x="4895865" y="3090121"/>
              <a:ext cx="766239"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chemeClr val="accent2"/>
                  </a:solidFill>
                </a:rPr>
                <a:t>LEVEL</a:t>
              </a:r>
            </a:p>
            <a:p>
              <a:pPr algn="ctr">
                <a:buClr>
                  <a:srgbClr val="18577E"/>
                </a:buClr>
              </a:pPr>
              <a:r>
                <a:rPr lang="en-US" sz="1100" b="1" dirty="0" smtClean="0">
                  <a:solidFill>
                    <a:schemeClr val="accent2"/>
                  </a:solidFill>
                </a:rPr>
                <a:t>TWO</a:t>
              </a:r>
              <a:endParaRPr lang="en-US" sz="1100" b="1" dirty="0">
                <a:solidFill>
                  <a:schemeClr val="accent2"/>
                </a:solidFill>
              </a:endParaRPr>
            </a:p>
            <a:p>
              <a:pPr algn="ctr">
                <a:buClr>
                  <a:srgbClr val="18577E"/>
                </a:buClr>
              </a:pPr>
              <a:r>
                <a:rPr lang="en-US" sz="1100" dirty="0">
                  <a:solidFill>
                    <a:schemeClr val="accent2"/>
                  </a:solidFill>
                </a:rPr>
                <a:t>(Skill/</a:t>
              </a:r>
              <a:br>
                <a:rPr lang="en-US" sz="1100" dirty="0">
                  <a:solidFill>
                    <a:schemeClr val="accent2"/>
                  </a:solidFill>
                </a:rPr>
              </a:br>
              <a:r>
                <a:rPr lang="en-US" sz="1100" dirty="0">
                  <a:solidFill>
                    <a:schemeClr val="accent2"/>
                  </a:solidFill>
                </a:rPr>
                <a:t>Concept)</a:t>
              </a:r>
            </a:p>
          </p:txBody>
        </p:sp>
        <p:grpSp>
          <p:nvGrpSpPr>
            <p:cNvPr id="113" name="Group 112"/>
            <p:cNvGrpSpPr/>
            <p:nvPr/>
          </p:nvGrpSpPr>
          <p:grpSpPr>
            <a:xfrm>
              <a:off x="1994325" y="2028250"/>
              <a:ext cx="1279837" cy="2779849"/>
              <a:chOff x="2044195" y="2052952"/>
              <a:chExt cx="1279837" cy="2779849"/>
            </a:xfrm>
          </p:grpSpPr>
          <p:sp>
            <p:nvSpPr>
              <p:cNvPr id="163" name="Rectangle 26"/>
              <p:cNvSpPr txBox="1"/>
              <p:nvPr>
                <p:custDataLst>
                  <p:tags r:id="rId46"/>
                </p:custDataLst>
              </p:nvPr>
            </p:nvSpPr>
            <p:spPr bwMode="gray">
              <a:xfrm>
                <a:off x="2497684" y="2052952"/>
                <a:ext cx="596317"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Design</a:t>
                </a:r>
              </a:p>
            </p:txBody>
          </p:sp>
          <p:sp>
            <p:nvSpPr>
              <p:cNvPr id="164" name="Rectangle 26"/>
              <p:cNvSpPr txBox="1"/>
              <p:nvPr>
                <p:custDataLst>
                  <p:tags r:id="rId47"/>
                </p:custDataLst>
              </p:nvPr>
            </p:nvSpPr>
            <p:spPr bwMode="gray">
              <a:xfrm>
                <a:off x="2069660" y="2826307"/>
                <a:ext cx="934551"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Synthesize</a:t>
                </a:r>
              </a:p>
            </p:txBody>
          </p:sp>
          <p:grpSp>
            <p:nvGrpSpPr>
              <p:cNvPr id="165" name="Group 164"/>
              <p:cNvGrpSpPr/>
              <p:nvPr/>
            </p:nvGrpSpPr>
            <p:grpSpPr>
              <a:xfrm>
                <a:off x="2044195" y="2410374"/>
                <a:ext cx="1013599" cy="2422427"/>
                <a:chOff x="2044195" y="2410374"/>
                <a:chExt cx="1013599" cy="2422427"/>
              </a:xfrm>
            </p:grpSpPr>
            <p:sp>
              <p:nvSpPr>
                <p:cNvPr id="167" name="Rectangle 26"/>
                <p:cNvSpPr txBox="1"/>
                <p:nvPr>
                  <p:custDataLst>
                    <p:tags r:id="rId49"/>
                  </p:custDataLst>
                </p:nvPr>
              </p:nvSpPr>
              <p:spPr bwMode="gray">
                <a:xfrm>
                  <a:off x="2347982" y="2410374"/>
                  <a:ext cx="54205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Connect</a:t>
                  </a:r>
                </a:p>
              </p:txBody>
            </p:sp>
            <p:sp>
              <p:nvSpPr>
                <p:cNvPr id="168" name="Rectangle 26"/>
                <p:cNvSpPr txBox="1"/>
                <p:nvPr>
                  <p:custDataLst>
                    <p:tags r:id="rId50"/>
                  </p:custDataLst>
                </p:nvPr>
              </p:nvSpPr>
              <p:spPr bwMode="gray">
                <a:xfrm>
                  <a:off x="2044195" y="3336366"/>
                  <a:ext cx="101359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Apply Concepts</a:t>
                  </a:r>
                </a:p>
              </p:txBody>
            </p:sp>
            <p:sp>
              <p:nvSpPr>
                <p:cNvPr id="169" name="Rectangle 26"/>
                <p:cNvSpPr txBox="1"/>
                <p:nvPr>
                  <p:custDataLst>
                    <p:tags r:id="rId51"/>
                  </p:custDataLst>
                </p:nvPr>
              </p:nvSpPr>
              <p:spPr bwMode="gray">
                <a:xfrm>
                  <a:off x="2152146" y="3654920"/>
                  <a:ext cx="51792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Critique</a:t>
                  </a:r>
                </a:p>
              </p:txBody>
            </p:sp>
            <p:sp>
              <p:nvSpPr>
                <p:cNvPr id="170" name="Rectangle 26"/>
                <p:cNvSpPr txBox="1"/>
                <p:nvPr>
                  <p:custDataLst>
                    <p:tags r:id="rId52"/>
                  </p:custDataLst>
                </p:nvPr>
              </p:nvSpPr>
              <p:spPr bwMode="gray">
                <a:xfrm>
                  <a:off x="2321465" y="4300914"/>
                  <a:ext cx="676467" cy="215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Analyze</a:t>
                  </a:r>
                </a:p>
              </p:txBody>
            </p:sp>
            <p:sp>
              <p:nvSpPr>
                <p:cNvPr id="171" name="Rectangle 26"/>
                <p:cNvSpPr txBox="1"/>
                <p:nvPr>
                  <p:custDataLst>
                    <p:tags r:id="rId53"/>
                  </p:custDataLst>
                </p:nvPr>
              </p:nvSpPr>
              <p:spPr bwMode="gray">
                <a:xfrm>
                  <a:off x="2499915" y="4647129"/>
                  <a:ext cx="43325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Create</a:t>
                  </a:r>
                </a:p>
              </p:txBody>
            </p:sp>
          </p:grpSp>
          <p:sp>
            <p:nvSpPr>
              <p:cNvPr id="166" name="Rectangle 26"/>
              <p:cNvSpPr txBox="1"/>
              <p:nvPr>
                <p:custDataLst>
                  <p:tags r:id="rId48"/>
                </p:custDataLst>
              </p:nvPr>
            </p:nvSpPr>
            <p:spPr bwMode="gray">
              <a:xfrm>
                <a:off x="2825498" y="3906291"/>
                <a:ext cx="498534"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Prove</a:t>
                </a:r>
              </a:p>
            </p:txBody>
          </p:sp>
        </p:grpSp>
        <p:grpSp>
          <p:nvGrpSpPr>
            <p:cNvPr id="114" name="Group 113"/>
            <p:cNvGrpSpPr/>
            <p:nvPr/>
          </p:nvGrpSpPr>
          <p:grpSpPr>
            <a:xfrm>
              <a:off x="2924502" y="922794"/>
              <a:ext cx="3181815" cy="1563780"/>
              <a:chOff x="2974362" y="947496"/>
              <a:chExt cx="3181815" cy="1563780"/>
            </a:xfrm>
          </p:grpSpPr>
          <p:sp>
            <p:nvSpPr>
              <p:cNvPr id="149" name="Rectangle 26"/>
              <p:cNvSpPr txBox="1"/>
              <p:nvPr>
                <p:custDataLst>
                  <p:tags r:id="rId32"/>
                </p:custDataLst>
              </p:nvPr>
            </p:nvSpPr>
            <p:spPr bwMode="gray">
              <a:xfrm>
                <a:off x="2974362" y="1685607"/>
                <a:ext cx="52303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Arrange</a:t>
                </a:r>
              </a:p>
            </p:txBody>
          </p:sp>
          <p:sp>
            <p:nvSpPr>
              <p:cNvPr id="150" name="Rectangle 26"/>
              <p:cNvSpPr txBox="1"/>
              <p:nvPr>
                <p:custDataLst>
                  <p:tags r:id="rId33"/>
                </p:custDataLst>
              </p:nvPr>
            </p:nvSpPr>
            <p:spPr bwMode="gray">
              <a:xfrm>
                <a:off x="3854033" y="1756578"/>
                <a:ext cx="60070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Calculate</a:t>
                </a:r>
              </a:p>
            </p:txBody>
          </p:sp>
          <p:sp>
            <p:nvSpPr>
              <p:cNvPr id="151" name="Rectangle 26"/>
              <p:cNvSpPr txBox="1"/>
              <p:nvPr>
                <p:custDataLst>
                  <p:tags r:id="rId34"/>
                </p:custDataLst>
              </p:nvPr>
            </p:nvSpPr>
            <p:spPr bwMode="gray">
              <a:xfrm>
                <a:off x="3738296" y="1046073"/>
                <a:ext cx="35128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Draw</a:t>
                </a:r>
              </a:p>
            </p:txBody>
          </p:sp>
          <p:sp>
            <p:nvSpPr>
              <p:cNvPr id="152" name="Rectangle 26"/>
              <p:cNvSpPr txBox="1"/>
              <p:nvPr>
                <p:custDataLst>
                  <p:tags r:id="rId35"/>
                </p:custDataLst>
              </p:nvPr>
            </p:nvSpPr>
            <p:spPr bwMode="gray">
              <a:xfrm>
                <a:off x="3201254" y="1945220"/>
                <a:ext cx="46328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Repeat</a:t>
                </a:r>
              </a:p>
            </p:txBody>
          </p:sp>
          <p:sp>
            <p:nvSpPr>
              <p:cNvPr id="153" name="Rectangle 26"/>
              <p:cNvSpPr txBox="1"/>
              <p:nvPr>
                <p:custDataLst>
                  <p:tags r:id="rId36"/>
                </p:custDataLst>
              </p:nvPr>
            </p:nvSpPr>
            <p:spPr bwMode="gray">
              <a:xfrm>
                <a:off x="4268191" y="1968181"/>
                <a:ext cx="57287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Tabulate</a:t>
                </a:r>
              </a:p>
            </p:txBody>
          </p:sp>
          <p:sp>
            <p:nvSpPr>
              <p:cNvPr id="154" name="Rectangle 26"/>
              <p:cNvSpPr txBox="1"/>
              <p:nvPr>
                <p:custDataLst>
                  <p:tags r:id="rId37"/>
                </p:custDataLst>
              </p:nvPr>
            </p:nvSpPr>
            <p:spPr bwMode="gray">
              <a:xfrm>
                <a:off x="4877105" y="2115712"/>
                <a:ext cx="66155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Recognize</a:t>
                </a:r>
              </a:p>
            </p:txBody>
          </p:sp>
          <p:sp>
            <p:nvSpPr>
              <p:cNvPr id="155" name="Rectangle 26"/>
              <p:cNvSpPr txBox="1"/>
              <p:nvPr>
                <p:custDataLst>
                  <p:tags r:id="rId38"/>
                </p:custDataLst>
              </p:nvPr>
            </p:nvSpPr>
            <p:spPr bwMode="gray">
              <a:xfrm>
                <a:off x="3285053" y="1269151"/>
                <a:ext cx="668081"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Memorize</a:t>
                </a:r>
              </a:p>
            </p:txBody>
          </p:sp>
          <p:sp>
            <p:nvSpPr>
              <p:cNvPr id="156" name="Rectangle 26"/>
              <p:cNvSpPr txBox="1"/>
              <p:nvPr>
                <p:custDataLst>
                  <p:tags r:id="rId39"/>
                </p:custDataLst>
              </p:nvPr>
            </p:nvSpPr>
            <p:spPr bwMode="gray">
              <a:xfrm>
                <a:off x="4285268" y="947496"/>
                <a:ext cx="501571"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Identify</a:t>
                </a:r>
              </a:p>
            </p:txBody>
          </p:sp>
          <p:sp>
            <p:nvSpPr>
              <p:cNvPr id="157" name="Rectangle 26"/>
              <p:cNvSpPr txBox="1"/>
              <p:nvPr>
                <p:custDataLst>
                  <p:tags r:id="rId40"/>
                </p:custDataLst>
              </p:nvPr>
            </p:nvSpPr>
            <p:spPr bwMode="gray">
              <a:xfrm>
                <a:off x="3508597" y="1507225"/>
                <a:ext cx="212235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Who, What, When, Where, Why</a:t>
                </a:r>
              </a:p>
            </p:txBody>
          </p:sp>
          <p:sp>
            <p:nvSpPr>
              <p:cNvPr id="158" name="Rectangle 26"/>
              <p:cNvSpPr txBox="1"/>
              <p:nvPr>
                <p:custDataLst>
                  <p:tags r:id="rId41"/>
                </p:custDataLst>
              </p:nvPr>
            </p:nvSpPr>
            <p:spPr bwMode="gray">
              <a:xfrm>
                <a:off x="5091132" y="1055700"/>
                <a:ext cx="22154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List</a:t>
                </a:r>
              </a:p>
            </p:txBody>
          </p:sp>
          <p:sp>
            <p:nvSpPr>
              <p:cNvPr id="159" name="Rectangle 26"/>
              <p:cNvSpPr txBox="1"/>
              <p:nvPr>
                <p:custDataLst>
                  <p:tags r:id="rId42"/>
                </p:custDataLst>
              </p:nvPr>
            </p:nvSpPr>
            <p:spPr bwMode="gray">
              <a:xfrm>
                <a:off x="5547604" y="1935799"/>
                <a:ext cx="38977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Name</a:t>
                </a:r>
              </a:p>
            </p:txBody>
          </p:sp>
          <p:sp>
            <p:nvSpPr>
              <p:cNvPr id="160" name="Rectangle 26"/>
              <p:cNvSpPr txBox="1"/>
              <p:nvPr>
                <p:custDataLst>
                  <p:tags r:id="rId43"/>
                </p:custDataLst>
              </p:nvPr>
            </p:nvSpPr>
            <p:spPr bwMode="gray">
              <a:xfrm>
                <a:off x="3570667" y="2325604"/>
                <a:ext cx="246383"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Use</a:t>
                </a:r>
              </a:p>
            </p:txBody>
          </p:sp>
          <p:sp>
            <p:nvSpPr>
              <p:cNvPr id="161" name="Rectangle 26"/>
              <p:cNvSpPr txBox="1"/>
              <p:nvPr>
                <p:custDataLst>
                  <p:tags r:id="rId44"/>
                </p:custDataLst>
              </p:nvPr>
            </p:nvSpPr>
            <p:spPr bwMode="gray">
              <a:xfrm>
                <a:off x="5207465" y="1270281"/>
                <a:ext cx="58325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Illustrate</a:t>
                </a:r>
              </a:p>
            </p:txBody>
          </p:sp>
          <p:sp>
            <p:nvSpPr>
              <p:cNvPr id="162" name="Rectangle 26"/>
              <p:cNvSpPr txBox="1"/>
              <p:nvPr>
                <p:custDataLst>
                  <p:tags r:id="rId45"/>
                </p:custDataLst>
              </p:nvPr>
            </p:nvSpPr>
            <p:spPr bwMode="gray">
              <a:xfrm>
                <a:off x="5577482" y="1697960"/>
                <a:ext cx="5786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Measure</a:t>
                </a:r>
              </a:p>
            </p:txBody>
          </p:sp>
        </p:grpSp>
        <p:grpSp>
          <p:nvGrpSpPr>
            <p:cNvPr id="115" name="Group 114"/>
            <p:cNvGrpSpPr/>
            <p:nvPr/>
          </p:nvGrpSpPr>
          <p:grpSpPr>
            <a:xfrm>
              <a:off x="3635379" y="1204367"/>
              <a:ext cx="1721197" cy="1067925"/>
              <a:chOff x="3685249" y="1229069"/>
              <a:chExt cx="1721197" cy="1067925"/>
            </a:xfrm>
          </p:grpSpPr>
          <p:sp>
            <p:nvSpPr>
              <p:cNvPr id="146" name="Rectangle 26"/>
              <p:cNvSpPr txBox="1"/>
              <p:nvPr>
                <p:custDataLst>
                  <p:tags r:id="rId29"/>
                </p:custDataLst>
              </p:nvPr>
            </p:nvSpPr>
            <p:spPr bwMode="gray">
              <a:xfrm>
                <a:off x="4278966" y="1229069"/>
                <a:ext cx="559019"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Define</a:t>
                </a:r>
              </a:p>
            </p:txBody>
          </p:sp>
          <p:sp>
            <p:nvSpPr>
              <p:cNvPr id="147" name="Rectangle 26"/>
              <p:cNvSpPr txBox="1"/>
              <p:nvPr>
                <p:custDataLst>
                  <p:tags r:id="rId30"/>
                </p:custDataLst>
              </p:nvPr>
            </p:nvSpPr>
            <p:spPr bwMode="gray">
              <a:xfrm>
                <a:off x="3685249" y="2060684"/>
                <a:ext cx="506089"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Recall</a:t>
                </a:r>
              </a:p>
            </p:txBody>
          </p:sp>
          <p:sp>
            <p:nvSpPr>
              <p:cNvPr id="148" name="Rectangle 26"/>
              <p:cNvSpPr txBox="1"/>
              <p:nvPr>
                <p:custDataLst>
                  <p:tags r:id="rId31"/>
                </p:custDataLst>
              </p:nvPr>
            </p:nvSpPr>
            <p:spPr bwMode="gray">
              <a:xfrm>
                <a:off x="4859433" y="1712274"/>
                <a:ext cx="54701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Match</a:t>
                </a:r>
              </a:p>
            </p:txBody>
          </p:sp>
        </p:grpSp>
        <p:grpSp>
          <p:nvGrpSpPr>
            <p:cNvPr id="116" name="Group 115"/>
            <p:cNvGrpSpPr/>
            <p:nvPr/>
          </p:nvGrpSpPr>
          <p:grpSpPr>
            <a:xfrm>
              <a:off x="5601071" y="2096969"/>
              <a:ext cx="1409506" cy="2872816"/>
              <a:chOff x="5650931" y="2121681"/>
              <a:chExt cx="1409506" cy="2872816"/>
            </a:xfrm>
          </p:grpSpPr>
          <p:sp>
            <p:nvSpPr>
              <p:cNvPr id="132" name="Rectangle 26"/>
              <p:cNvSpPr txBox="1"/>
              <p:nvPr>
                <p:custDataLst>
                  <p:tags r:id="rId15"/>
                </p:custDataLst>
              </p:nvPr>
            </p:nvSpPr>
            <p:spPr bwMode="gray">
              <a:xfrm>
                <a:off x="5650931" y="2752570"/>
                <a:ext cx="61323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Graph</a:t>
                </a:r>
              </a:p>
            </p:txBody>
          </p:sp>
          <p:sp>
            <p:nvSpPr>
              <p:cNvPr id="133" name="Rectangle 26"/>
              <p:cNvSpPr txBox="1"/>
              <p:nvPr>
                <p:custDataLst>
                  <p:tags r:id="rId16"/>
                </p:custDataLst>
              </p:nvPr>
            </p:nvSpPr>
            <p:spPr bwMode="gray">
              <a:xfrm>
                <a:off x="5965769" y="3030198"/>
                <a:ext cx="48482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Classify</a:t>
                </a:r>
              </a:p>
            </p:txBody>
          </p:sp>
          <p:sp>
            <p:nvSpPr>
              <p:cNvPr id="134" name="Rectangle 26"/>
              <p:cNvSpPr txBox="1"/>
              <p:nvPr>
                <p:custDataLst>
                  <p:tags r:id="rId17"/>
                </p:custDataLst>
              </p:nvPr>
            </p:nvSpPr>
            <p:spPr bwMode="gray">
              <a:xfrm>
                <a:off x="5955717" y="3395775"/>
                <a:ext cx="82751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Cause/Effect</a:t>
                </a:r>
              </a:p>
            </p:txBody>
          </p:sp>
          <p:sp>
            <p:nvSpPr>
              <p:cNvPr id="135" name="Rectangle 26"/>
              <p:cNvSpPr txBox="1"/>
              <p:nvPr>
                <p:custDataLst>
                  <p:tags r:id="rId18"/>
                </p:custDataLst>
              </p:nvPr>
            </p:nvSpPr>
            <p:spPr bwMode="gray">
              <a:xfrm>
                <a:off x="5703682" y="4250635"/>
                <a:ext cx="74648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Estimate</a:t>
                </a:r>
              </a:p>
            </p:txBody>
          </p:sp>
          <p:sp>
            <p:nvSpPr>
              <p:cNvPr id="136" name="Rectangle 26"/>
              <p:cNvSpPr txBox="1"/>
              <p:nvPr>
                <p:custDataLst>
                  <p:tags r:id="rId19"/>
                </p:custDataLst>
              </p:nvPr>
            </p:nvSpPr>
            <p:spPr bwMode="gray">
              <a:xfrm>
                <a:off x="5661954" y="3962906"/>
                <a:ext cx="59732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Compare</a:t>
                </a:r>
              </a:p>
            </p:txBody>
          </p:sp>
          <p:sp>
            <p:nvSpPr>
              <p:cNvPr id="137" name="Rectangle 26"/>
              <p:cNvSpPr txBox="1"/>
              <p:nvPr>
                <p:custDataLst>
                  <p:tags r:id="rId20"/>
                </p:custDataLst>
              </p:nvPr>
            </p:nvSpPr>
            <p:spPr bwMode="gray">
              <a:xfrm>
                <a:off x="5780131" y="3749005"/>
                <a:ext cx="41564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Relate</a:t>
                </a:r>
              </a:p>
            </p:txBody>
          </p:sp>
          <p:sp>
            <p:nvSpPr>
              <p:cNvPr id="138" name="Rectangle 26"/>
              <p:cNvSpPr txBox="1"/>
              <p:nvPr>
                <p:custDataLst>
                  <p:tags r:id="rId21"/>
                </p:custDataLst>
              </p:nvPr>
            </p:nvSpPr>
            <p:spPr bwMode="gray">
              <a:xfrm>
                <a:off x="6148372" y="2439701"/>
                <a:ext cx="409834"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accent2"/>
                    </a:solidFill>
                  </a:rPr>
                  <a:t>Infer</a:t>
                </a:r>
              </a:p>
            </p:txBody>
          </p:sp>
          <p:sp>
            <p:nvSpPr>
              <p:cNvPr id="139" name="Rectangle 26"/>
              <p:cNvSpPr txBox="1"/>
              <p:nvPr>
                <p:custDataLst>
                  <p:tags r:id="rId22"/>
                </p:custDataLst>
              </p:nvPr>
            </p:nvSpPr>
            <p:spPr bwMode="gray">
              <a:xfrm>
                <a:off x="5995950" y="2121681"/>
                <a:ext cx="6944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Categorize</a:t>
                </a:r>
              </a:p>
            </p:txBody>
          </p:sp>
          <p:sp>
            <p:nvSpPr>
              <p:cNvPr id="140" name="Rectangle 26"/>
              <p:cNvSpPr txBox="1"/>
              <p:nvPr>
                <p:custDataLst>
                  <p:tags r:id="rId23"/>
                </p:custDataLst>
              </p:nvPr>
            </p:nvSpPr>
            <p:spPr bwMode="gray">
              <a:xfrm>
                <a:off x="6347938" y="2758214"/>
                <a:ext cx="5808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Organize</a:t>
                </a:r>
              </a:p>
            </p:txBody>
          </p:sp>
          <p:sp>
            <p:nvSpPr>
              <p:cNvPr id="141" name="Rectangle 26"/>
              <p:cNvSpPr txBox="1"/>
              <p:nvPr>
                <p:custDataLst>
                  <p:tags r:id="rId24"/>
                </p:custDataLst>
              </p:nvPr>
            </p:nvSpPr>
            <p:spPr bwMode="gray">
              <a:xfrm>
                <a:off x="6388558" y="3936599"/>
                <a:ext cx="59009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Interpret</a:t>
                </a:r>
              </a:p>
            </p:txBody>
          </p:sp>
          <p:sp>
            <p:nvSpPr>
              <p:cNvPr id="142" name="Rectangle 26"/>
              <p:cNvSpPr txBox="1"/>
              <p:nvPr>
                <p:custDataLst>
                  <p:tags r:id="rId25"/>
                </p:custDataLst>
              </p:nvPr>
            </p:nvSpPr>
            <p:spPr bwMode="gray">
              <a:xfrm>
                <a:off x="6312361" y="3657198"/>
                <a:ext cx="60214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Predict</a:t>
                </a:r>
              </a:p>
            </p:txBody>
          </p:sp>
          <p:sp>
            <p:nvSpPr>
              <p:cNvPr id="143" name="Rectangle 26"/>
              <p:cNvSpPr txBox="1"/>
              <p:nvPr>
                <p:custDataLst>
                  <p:tags r:id="rId26"/>
                </p:custDataLst>
              </p:nvPr>
            </p:nvSpPr>
            <p:spPr bwMode="gray">
              <a:xfrm>
                <a:off x="6592055" y="3188433"/>
                <a:ext cx="46838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Modify</a:t>
                </a:r>
              </a:p>
            </p:txBody>
          </p:sp>
          <p:sp>
            <p:nvSpPr>
              <p:cNvPr id="144" name="Rectangle 26"/>
              <p:cNvSpPr txBox="1"/>
              <p:nvPr>
                <p:custDataLst>
                  <p:tags r:id="rId27"/>
                </p:custDataLst>
              </p:nvPr>
            </p:nvSpPr>
            <p:spPr bwMode="gray">
              <a:xfrm>
                <a:off x="6035189" y="4507784"/>
                <a:ext cx="72971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Summarize</a:t>
                </a:r>
              </a:p>
            </p:txBody>
          </p:sp>
          <p:sp>
            <p:nvSpPr>
              <p:cNvPr id="145" name="Rectangle 26"/>
              <p:cNvSpPr txBox="1"/>
              <p:nvPr>
                <p:custDataLst>
                  <p:tags r:id="rId28"/>
                </p:custDataLst>
              </p:nvPr>
            </p:nvSpPr>
            <p:spPr bwMode="gray">
              <a:xfrm>
                <a:off x="6214650" y="4808825"/>
                <a:ext cx="365923"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Show</a:t>
                </a:r>
              </a:p>
            </p:txBody>
          </p:sp>
        </p:grpSp>
        <p:grpSp>
          <p:nvGrpSpPr>
            <p:cNvPr id="117" name="Group 116"/>
            <p:cNvGrpSpPr/>
            <p:nvPr/>
          </p:nvGrpSpPr>
          <p:grpSpPr>
            <a:xfrm>
              <a:off x="2985836" y="4499976"/>
              <a:ext cx="3139697" cy="1420147"/>
              <a:chOff x="3035706" y="4524688"/>
              <a:chExt cx="3139697" cy="1420147"/>
            </a:xfrm>
          </p:grpSpPr>
          <p:sp>
            <p:nvSpPr>
              <p:cNvPr id="119" name="Rectangle 26"/>
              <p:cNvSpPr txBox="1"/>
              <p:nvPr>
                <p:custDataLst>
                  <p:tags r:id="rId2"/>
                </p:custDataLst>
              </p:nvPr>
            </p:nvSpPr>
            <p:spPr bwMode="gray">
              <a:xfrm>
                <a:off x="5540419" y="5029199"/>
                <a:ext cx="63498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Construct</a:t>
                </a:r>
              </a:p>
            </p:txBody>
          </p:sp>
          <p:sp>
            <p:nvSpPr>
              <p:cNvPr id="120" name="Rectangle 26"/>
              <p:cNvSpPr txBox="1"/>
              <p:nvPr>
                <p:custDataLst>
                  <p:tags r:id="rId3"/>
                </p:custDataLst>
              </p:nvPr>
            </p:nvSpPr>
            <p:spPr bwMode="gray">
              <a:xfrm>
                <a:off x="3599422" y="4720332"/>
                <a:ext cx="2074927"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Develop a Logical Argument</a:t>
                </a:r>
              </a:p>
            </p:txBody>
          </p:sp>
          <p:sp>
            <p:nvSpPr>
              <p:cNvPr id="121" name="Rectangle 26"/>
              <p:cNvSpPr txBox="1"/>
              <p:nvPr>
                <p:custDataLst>
                  <p:tags r:id="rId4"/>
                </p:custDataLst>
              </p:nvPr>
            </p:nvSpPr>
            <p:spPr bwMode="gray">
              <a:xfrm>
                <a:off x="5149253" y="4524688"/>
                <a:ext cx="45227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Assess</a:t>
                </a:r>
              </a:p>
            </p:txBody>
          </p:sp>
          <p:sp>
            <p:nvSpPr>
              <p:cNvPr id="122" name="Rectangle 26"/>
              <p:cNvSpPr txBox="1"/>
              <p:nvPr>
                <p:custDataLst>
                  <p:tags r:id="rId5"/>
                </p:custDataLst>
              </p:nvPr>
            </p:nvSpPr>
            <p:spPr bwMode="gray">
              <a:xfrm>
                <a:off x="4345784" y="5572756"/>
                <a:ext cx="786374" cy="18602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Revise</a:t>
                </a:r>
              </a:p>
            </p:txBody>
          </p:sp>
          <p:sp>
            <p:nvSpPr>
              <p:cNvPr id="123" name="Rectangle 26"/>
              <p:cNvSpPr txBox="1"/>
              <p:nvPr>
                <p:custDataLst>
                  <p:tags r:id="rId6"/>
                </p:custDataLst>
              </p:nvPr>
            </p:nvSpPr>
            <p:spPr bwMode="gray">
              <a:xfrm>
                <a:off x="3384142" y="4553978"/>
                <a:ext cx="80503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Hypothesize</a:t>
                </a:r>
              </a:p>
            </p:txBody>
          </p:sp>
          <p:sp>
            <p:nvSpPr>
              <p:cNvPr id="124" name="Rectangle 26"/>
              <p:cNvSpPr txBox="1"/>
              <p:nvPr>
                <p:custDataLst>
                  <p:tags r:id="rId7"/>
                </p:custDataLst>
              </p:nvPr>
            </p:nvSpPr>
            <p:spPr bwMode="gray">
              <a:xfrm>
                <a:off x="4178930" y="5338891"/>
                <a:ext cx="810798"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Investigate</a:t>
                </a:r>
              </a:p>
            </p:txBody>
          </p:sp>
          <p:sp>
            <p:nvSpPr>
              <p:cNvPr id="125" name="Rectangle 26"/>
              <p:cNvSpPr txBox="1"/>
              <p:nvPr>
                <p:custDataLst>
                  <p:tags r:id="rId8"/>
                </p:custDataLst>
              </p:nvPr>
            </p:nvSpPr>
            <p:spPr bwMode="gray">
              <a:xfrm>
                <a:off x="3090146" y="4988555"/>
                <a:ext cx="593111" cy="2154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Critique</a:t>
                </a:r>
              </a:p>
            </p:txBody>
          </p:sp>
          <p:sp>
            <p:nvSpPr>
              <p:cNvPr id="126" name="Rectangle 26"/>
              <p:cNvSpPr txBox="1"/>
              <p:nvPr>
                <p:custDataLst>
                  <p:tags r:id="rId9"/>
                </p:custDataLst>
              </p:nvPr>
            </p:nvSpPr>
            <p:spPr bwMode="gray">
              <a:xfrm>
                <a:off x="5404478" y="5277706"/>
                <a:ext cx="59732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Compare</a:t>
                </a:r>
              </a:p>
            </p:txBody>
          </p:sp>
          <p:sp>
            <p:nvSpPr>
              <p:cNvPr id="127" name="Rectangle 26"/>
              <p:cNvSpPr txBox="1"/>
              <p:nvPr>
                <p:custDataLst>
                  <p:tags r:id="rId10"/>
                </p:custDataLst>
              </p:nvPr>
            </p:nvSpPr>
            <p:spPr bwMode="gray">
              <a:xfrm>
                <a:off x="3414992" y="5574220"/>
                <a:ext cx="67633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Formulate</a:t>
                </a:r>
              </a:p>
            </p:txBody>
          </p:sp>
          <p:sp>
            <p:nvSpPr>
              <p:cNvPr id="128" name="Rectangle 26"/>
              <p:cNvSpPr txBox="1"/>
              <p:nvPr>
                <p:custDataLst>
                  <p:tags r:id="rId11"/>
                </p:custDataLst>
              </p:nvPr>
            </p:nvSpPr>
            <p:spPr bwMode="gray">
              <a:xfrm>
                <a:off x="3965053" y="5759163"/>
                <a:ext cx="116116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Draw Conclusions</a:t>
                </a:r>
              </a:p>
            </p:txBody>
          </p:sp>
          <p:sp>
            <p:nvSpPr>
              <p:cNvPr id="129" name="Rectangle 26"/>
              <p:cNvSpPr txBox="1"/>
              <p:nvPr>
                <p:custDataLst>
                  <p:tags r:id="rId12"/>
                </p:custDataLst>
              </p:nvPr>
            </p:nvSpPr>
            <p:spPr bwMode="gray">
              <a:xfrm>
                <a:off x="5205476" y="5483998"/>
                <a:ext cx="540211" cy="2154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Explain</a:t>
                </a:r>
              </a:p>
            </p:txBody>
          </p:sp>
          <p:sp>
            <p:nvSpPr>
              <p:cNvPr id="130" name="Rectangle 26"/>
              <p:cNvSpPr txBox="1"/>
              <p:nvPr>
                <p:custDataLst>
                  <p:tags r:id="rId13"/>
                </p:custDataLst>
              </p:nvPr>
            </p:nvSpPr>
            <p:spPr bwMode="gray">
              <a:xfrm>
                <a:off x="3035706" y="5336711"/>
                <a:ext cx="83176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Differentiate</a:t>
                </a:r>
              </a:p>
            </p:txBody>
          </p:sp>
          <p:sp>
            <p:nvSpPr>
              <p:cNvPr id="131" name="Rectangle 26"/>
              <p:cNvSpPr txBox="1"/>
              <p:nvPr>
                <p:custDataLst>
                  <p:tags r:id="rId14"/>
                </p:custDataLst>
              </p:nvPr>
            </p:nvSpPr>
            <p:spPr bwMode="gray">
              <a:xfrm>
                <a:off x="3800215" y="4980041"/>
                <a:ext cx="1487892" cy="3713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Use Concepts to Solve</a:t>
                </a:r>
                <a:br>
                  <a:rPr lang="en-US" sz="1100" dirty="0">
                    <a:solidFill>
                      <a:schemeClr val="bg1"/>
                    </a:solidFill>
                  </a:rPr>
                </a:br>
                <a:r>
                  <a:rPr lang="en-US" sz="1100" dirty="0">
                    <a:solidFill>
                      <a:schemeClr val="bg1"/>
                    </a:solidFill>
                  </a:rPr>
                  <a:t>Non-Routine Problems</a:t>
                </a:r>
              </a:p>
            </p:txBody>
          </p:sp>
        </p:grpSp>
        <p:sp>
          <p:nvSpPr>
            <p:cNvPr id="118" name="Rectangle 26"/>
            <p:cNvSpPr txBox="1">
              <a:spLocks/>
            </p:cNvSpPr>
            <p:nvPr/>
          </p:nvSpPr>
          <p:spPr bwMode="gray">
            <a:xfrm>
              <a:off x="3384263" y="3099441"/>
              <a:ext cx="745475"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rgbClr val="FFFFFF"/>
                  </a:solidFill>
                </a:rPr>
                <a:t>LEVEL</a:t>
              </a:r>
            </a:p>
            <a:p>
              <a:pPr algn="ctr">
                <a:buClr>
                  <a:srgbClr val="18577E"/>
                </a:buClr>
              </a:pPr>
              <a:r>
                <a:rPr lang="en-US" sz="1100" b="1" dirty="0" smtClean="0">
                  <a:solidFill>
                    <a:srgbClr val="FFFFFF"/>
                  </a:solidFill>
                </a:rPr>
                <a:t>FOUR</a:t>
              </a:r>
            </a:p>
            <a:p>
              <a:pPr algn="ctr">
                <a:buClr>
                  <a:srgbClr val="18577E"/>
                </a:buClr>
              </a:pPr>
              <a:r>
                <a:rPr lang="en-US" sz="1100" dirty="0">
                  <a:solidFill>
                    <a:schemeClr val="bg1"/>
                  </a:solidFill>
                </a:rPr>
                <a:t>(Extended Thinking</a:t>
              </a:r>
              <a:r>
                <a:rPr lang="en-US" sz="1100" dirty="0" smtClean="0">
                  <a:solidFill>
                    <a:schemeClr val="bg1"/>
                  </a:solidFill>
                </a:rPr>
                <a:t>)</a:t>
              </a:r>
              <a:endParaRPr lang="en-US" sz="1100" dirty="0">
                <a:solidFill>
                  <a:schemeClr val="bg1"/>
                </a:solidFill>
              </a:endParaRPr>
            </a:p>
          </p:txBody>
        </p:sp>
      </p:grpSp>
      <p:grpSp>
        <p:nvGrpSpPr>
          <p:cNvPr id="172" name="Group 171"/>
          <p:cNvGrpSpPr/>
          <p:nvPr/>
        </p:nvGrpSpPr>
        <p:grpSpPr>
          <a:xfrm>
            <a:off x="2465416" y="1192935"/>
            <a:ext cx="1510777" cy="1693359"/>
            <a:chOff x="3207771" y="1164804"/>
            <a:chExt cx="4379406" cy="4908670"/>
          </a:xfrm>
        </p:grpSpPr>
        <p:grpSp>
          <p:nvGrpSpPr>
            <p:cNvPr id="173" name="Group 172"/>
            <p:cNvGrpSpPr/>
            <p:nvPr/>
          </p:nvGrpSpPr>
          <p:grpSpPr>
            <a:xfrm>
              <a:off x="3207771" y="1795893"/>
              <a:ext cx="4379406" cy="4001804"/>
              <a:chOff x="2670782" y="1442245"/>
              <a:chExt cx="5494434" cy="5020692"/>
            </a:xfrm>
          </p:grpSpPr>
          <p:pic>
            <p:nvPicPr>
              <p:cNvPr id="184" name="Picture 183"/>
              <p:cNvPicPr>
                <a:picLocks noChangeAspect="1"/>
              </p:cNvPicPr>
              <p:nvPr/>
            </p:nvPicPr>
            <p:blipFill>
              <a:blip r:embed="rId5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70782" y="1542394"/>
                <a:ext cx="5494434" cy="4820450"/>
              </a:xfrm>
              <a:prstGeom prst="rect">
                <a:avLst/>
              </a:prstGeom>
            </p:spPr>
          </p:pic>
          <p:pic>
            <p:nvPicPr>
              <p:cNvPr id="185" name="Picture 184"/>
              <p:cNvPicPr>
                <a:picLocks noChangeAspect="1"/>
              </p:cNvPicPr>
              <p:nvPr/>
            </p:nvPicPr>
            <p:blipFill>
              <a:blip r:embed="rId5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136361" y="1442245"/>
                <a:ext cx="610493" cy="5020692"/>
              </a:xfrm>
              <a:prstGeom prst="rect">
                <a:avLst/>
              </a:prstGeom>
            </p:spPr>
          </p:pic>
        </p:grpSp>
        <p:pic>
          <p:nvPicPr>
            <p:cNvPr id="174" name="Picture 173" descr="Higher order thinking 2.png"/>
            <p:cNvPicPr>
              <a:picLocks noChangeAspect="1"/>
            </p:cNvPicPr>
            <p:nvPr/>
          </p:nvPicPr>
          <p:blipFill>
            <a:blip r:embed="rId5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29375" y="1164804"/>
              <a:ext cx="2549969" cy="616839"/>
            </a:xfrm>
            <a:prstGeom prst="rect">
              <a:avLst/>
            </a:prstGeom>
          </p:spPr>
        </p:pic>
        <p:grpSp>
          <p:nvGrpSpPr>
            <p:cNvPr id="175" name="Group 174"/>
            <p:cNvGrpSpPr/>
            <p:nvPr/>
          </p:nvGrpSpPr>
          <p:grpSpPr>
            <a:xfrm>
              <a:off x="5724032" y="3689437"/>
              <a:ext cx="1748930" cy="1683395"/>
              <a:chOff x="5576357" y="3689437"/>
              <a:chExt cx="1748930" cy="1683395"/>
            </a:xfrm>
          </p:grpSpPr>
          <p:pic>
            <p:nvPicPr>
              <p:cNvPr id="181" name="Picture 180" descr="Remembering.png"/>
              <p:cNvPicPr>
                <a:picLocks noChangeAspect="1"/>
              </p:cNvPicPr>
              <p:nvPr/>
            </p:nvPicPr>
            <p:blipFill>
              <a:blip r:embed="rId5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85248" y="4867317"/>
                <a:ext cx="1529147" cy="505515"/>
              </a:xfrm>
              <a:prstGeom prst="rect">
                <a:avLst/>
              </a:prstGeom>
            </p:spPr>
          </p:pic>
          <p:pic>
            <p:nvPicPr>
              <p:cNvPr id="182" name="Picture 181" descr="Understanding.png"/>
              <p:cNvPicPr>
                <a:picLocks noChangeAspect="1"/>
              </p:cNvPicPr>
              <p:nvPr/>
            </p:nvPicPr>
            <p:blipFill>
              <a:blip r:embed="rId6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83291" y="4272879"/>
                <a:ext cx="1741996" cy="505515"/>
              </a:xfrm>
              <a:prstGeom prst="rect">
                <a:avLst/>
              </a:prstGeom>
            </p:spPr>
          </p:pic>
          <p:pic>
            <p:nvPicPr>
              <p:cNvPr id="183" name="Picture 182" descr="Applying.png"/>
              <p:cNvPicPr>
                <a:picLocks noChangeAspect="1"/>
              </p:cNvPicPr>
              <p:nvPr/>
            </p:nvPicPr>
            <p:blipFill>
              <a:blip r:embed="rId6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76357" y="3689437"/>
                <a:ext cx="1152462" cy="505515"/>
              </a:xfrm>
              <a:prstGeom prst="rect">
                <a:avLst/>
              </a:prstGeom>
            </p:spPr>
          </p:pic>
        </p:grpSp>
        <p:grpSp>
          <p:nvGrpSpPr>
            <p:cNvPr id="176" name="Group 175"/>
            <p:cNvGrpSpPr/>
            <p:nvPr/>
          </p:nvGrpSpPr>
          <p:grpSpPr>
            <a:xfrm>
              <a:off x="5708088" y="1945286"/>
              <a:ext cx="1367680" cy="1665071"/>
              <a:chOff x="5560413" y="1945286"/>
              <a:chExt cx="1367680" cy="1665071"/>
            </a:xfrm>
          </p:grpSpPr>
          <p:pic>
            <p:nvPicPr>
              <p:cNvPr id="178" name="Picture 177" descr="Analyzing.png"/>
              <p:cNvPicPr>
                <a:picLocks noChangeAspect="1"/>
              </p:cNvPicPr>
              <p:nvPr/>
            </p:nvPicPr>
            <p:blipFill>
              <a:blip r:embed="rId6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82544" y="3104842"/>
                <a:ext cx="1233680" cy="505515"/>
              </a:xfrm>
              <a:prstGeom prst="rect">
                <a:avLst/>
              </a:prstGeom>
            </p:spPr>
          </p:pic>
          <p:pic>
            <p:nvPicPr>
              <p:cNvPr id="179" name="Picture 178" descr="Evaluating.png"/>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66984" y="2507888"/>
                <a:ext cx="1361109" cy="505515"/>
              </a:xfrm>
              <a:prstGeom prst="rect">
                <a:avLst/>
              </a:prstGeom>
            </p:spPr>
          </p:pic>
          <p:pic>
            <p:nvPicPr>
              <p:cNvPr id="180" name="Picture 179" descr="Creating.png"/>
              <p:cNvPicPr>
                <a:picLocks noChangeAspect="1"/>
              </p:cNvPicPr>
              <p:nvPr/>
            </p:nvPicPr>
            <p:blipFill>
              <a:blip r:embed="rId6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60413" y="1945286"/>
                <a:ext cx="1117454" cy="505515"/>
              </a:xfrm>
              <a:prstGeom prst="rect">
                <a:avLst/>
              </a:prstGeom>
            </p:spPr>
          </p:pic>
        </p:grpSp>
        <p:pic>
          <p:nvPicPr>
            <p:cNvPr id="177" name="Picture 176" descr="Lower-order thinking 2.png"/>
            <p:cNvPicPr>
              <a:picLocks noChangeAspect="1"/>
            </p:cNvPicPr>
            <p:nvPr/>
          </p:nvPicPr>
          <p:blipFill>
            <a:blip r:embed="rId6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56399" y="5456635"/>
              <a:ext cx="2421461" cy="616839"/>
            </a:xfrm>
            <a:prstGeom prst="rect">
              <a:avLst/>
            </a:prstGeom>
          </p:spPr>
        </p:pic>
      </p:grpSp>
      <p:pic>
        <p:nvPicPr>
          <p:cNvPr id="186" name="Picture 185"/>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rot="3167803">
            <a:off x="4108623" y="1269354"/>
            <a:ext cx="548596" cy="652218"/>
          </a:xfrm>
          <a:prstGeom prst="rect">
            <a:avLst/>
          </a:prstGeom>
        </p:spPr>
      </p:pic>
    </p:spTree>
    <p:custDataLst>
      <p:tags r:id="rId1"/>
    </p:custDataLst>
    <p:extLst>
      <p:ext uri="{BB962C8B-B14F-4D97-AF65-F5344CB8AC3E}">
        <p14:creationId xmlns:p14="http://schemas.microsoft.com/office/powerpoint/2010/main" val="2291874569"/>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8"/>
        <p14:stopEvt time="39826" objId="18"/>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5" name="Group 14"/>
          <p:cNvGrpSpPr/>
          <p:nvPr/>
        </p:nvGrpSpPr>
        <p:grpSpPr>
          <a:xfrm>
            <a:off x="3181736" y="1332880"/>
            <a:ext cx="4524520" cy="4708147"/>
            <a:chOff x="1907900" y="873358"/>
            <a:chExt cx="5164138" cy="5164136"/>
          </a:xfrm>
        </p:grpSpPr>
        <p:sp>
          <p:nvSpPr>
            <p:cNvPr id="16" name="Arc 15"/>
            <p:cNvSpPr>
              <a:spLocks/>
            </p:cNvSpPr>
            <p:nvPr/>
          </p:nvSpPr>
          <p:spPr bwMode="gray">
            <a:xfrm>
              <a:off x="1907900" y="873358"/>
              <a:ext cx="5164138" cy="5164136"/>
            </a:xfrm>
            <a:prstGeom prst="arc">
              <a:avLst>
                <a:gd name="adj1" fmla="val 8108091"/>
                <a:gd name="adj2" fmla="val 13508185"/>
              </a:avLst>
            </a:prstGeom>
            <a:solidFill>
              <a:schemeClr val="accent2"/>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000000"/>
                </a:solidFill>
              </a:endParaRPr>
            </a:p>
          </p:txBody>
        </p:sp>
        <p:sp>
          <p:nvSpPr>
            <p:cNvPr id="17" name="Arc 16"/>
            <p:cNvSpPr>
              <a:spLocks/>
            </p:cNvSpPr>
            <p:nvPr/>
          </p:nvSpPr>
          <p:spPr bwMode="gray">
            <a:xfrm>
              <a:off x="1907900" y="873358"/>
              <a:ext cx="5164138" cy="5164136"/>
            </a:xfrm>
            <a:prstGeom prst="arc">
              <a:avLst>
                <a:gd name="adj1" fmla="val 13528463"/>
                <a:gd name="adj2" fmla="val 18888994"/>
              </a:avLst>
            </a:prstGeom>
            <a:solidFill>
              <a:schemeClr val="accent4">
                <a:lumMod val="20000"/>
                <a:lumOff val="80000"/>
              </a:schemeClr>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chemeClr val="accent2"/>
                </a:solidFill>
              </a:endParaRPr>
            </a:p>
          </p:txBody>
        </p:sp>
        <p:sp>
          <p:nvSpPr>
            <p:cNvPr id="18" name="Arc 17"/>
            <p:cNvSpPr>
              <a:spLocks/>
            </p:cNvSpPr>
            <p:nvPr/>
          </p:nvSpPr>
          <p:spPr bwMode="gray">
            <a:xfrm>
              <a:off x="1907900" y="873358"/>
              <a:ext cx="5164138" cy="5164136"/>
            </a:xfrm>
            <a:prstGeom prst="arc">
              <a:avLst>
                <a:gd name="adj1" fmla="val 18895997"/>
                <a:gd name="adj2" fmla="val 2685275"/>
              </a:avLst>
            </a:prstGeom>
            <a:solidFill>
              <a:schemeClr val="accent4">
                <a:lumMod val="60000"/>
                <a:lumOff val="4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1B4873"/>
                </a:solidFill>
              </a:endParaRPr>
            </a:p>
          </p:txBody>
        </p:sp>
        <p:sp>
          <p:nvSpPr>
            <p:cNvPr id="19" name="Arc 18"/>
            <p:cNvSpPr>
              <a:spLocks/>
            </p:cNvSpPr>
            <p:nvPr/>
          </p:nvSpPr>
          <p:spPr bwMode="gray">
            <a:xfrm>
              <a:off x="1907900" y="873358"/>
              <a:ext cx="5164138" cy="5164136"/>
            </a:xfrm>
            <a:prstGeom prst="arc">
              <a:avLst>
                <a:gd name="adj1" fmla="val 2679121"/>
                <a:gd name="adj2" fmla="val 8117702"/>
              </a:avLst>
            </a:prstGeom>
            <a:solidFill>
              <a:srgbClr val="588DC1"/>
            </a:solidFill>
            <a:ln>
              <a:solidFill>
                <a:srgbClr val="FFFFFF"/>
              </a:solidFill>
            </a:ln>
          </p:spPr>
          <p:style>
            <a:lnRef idx="1">
              <a:schemeClr val="accent1"/>
            </a:lnRef>
            <a:fillRef idx="0">
              <a:schemeClr val="accent1"/>
            </a:fillRef>
            <a:effectRef idx="0">
              <a:schemeClr val="accent1"/>
            </a:effectRef>
            <a:fontRef idx="minor">
              <a:schemeClr val="tx1"/>
            </a:fontRef>
          </p:style>
          <p:txBody>
            <a:bodyPr lIns="91342" tIns="45672" rIns="91342" bIns="45672" rtlCol="0" anchor="ctr"/>
            <a:lstStyle/>
            <a:p>
              <a:pPr algn="ctr"/>
              <a:endParaRPr lang="en-US" sz="1100" dirty="0">
                <a:solidFill>
                  <a:srgbClr val="000000"/>
                </a:solidFill>
              </a:endParaRPr>
            </a:p>
          </p:txBody>
        </p:sp>
        <p:sp>
          <p:nvSpPr>
            <p:cNvPr id="20" name="Oval 19"/>
            <p:cNvSpPr>
              <a:spLocks/>
            </p:cNvSpPr>
            <p:nvPr/>
          </p:nvSpPr>
          <p:spPr bwMode="gray">
            <a:xfrm>
              <a:off x="3322989" y="2256300"/>
              <a:ext cx="2386418" cy="2380114"/>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rtlCol="0" anchor="ctr">
              <a:noAutofit/>
            </a:bodyPr>
            <a:lstStyle/>
            <a:p>
              <a:pPr algn="ctr"/>
              <a:endParaRPr lang="en-US" sz="1100" dirty="0">
                <a:solidFill>
                  <a:schemeClr val="bg1">
                    <a:lumMod val="65000"/>
                  </a:schemeClr>
                </a:solidFill>
              </a:endParaRPr>
            </a:p>
          </p:txBody>
        </p:sp>
        <p:sp>
          <p:nvSpPr>
            <p:cNvPr id="21" name="Rectangle 20"/>
            <p:cNvSpPr>
              <a:spLocks/>
            </p:cNvSpPr>
            <p:nvPr/>
          </p:nvSpPr>
          <p:spPr bwMode="gray">
            <a:xfrm>
              <a:off x="4144901" y="3094000"/>
              <a:ext cx="743650" cy="713163"/>
            </a:xfrm>
            <a:prstGeom prst="rect">
              <a:avLst/>
            </a:prstGeom>
            <a:solidFill>
              <a:schemeClr val="accent1"/>
            </a:solidFill>
            <a:ln w="19050"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342" tIns="45672" rIns="91342" bIns="45672" rtlCol="0" anchor="ctr">
              <a:noAutofit/>
            </a:bodyPr>
            <a:lstStyle/>
            <a:p>
              <a:pPr algn="ctr"/>
              <a:endParaRPr lang="en-US" sz="1100" dirty="0">
                <a:ln w="12700" cmpd="sng">
                  <a:solidFill>
                    <a:schemeClr val="tx1"/>
                  </a:solidFill>
                </a:ln>
                <a:solidFill>
                  <a:schemeClr val="bg1"/>
                </a:solidFill>
              </a:endParaRPr>
            </a:p>
          </p:txBody>
        </p:sp>
        <p:sp>
          <p:nvSpPr>
            <p:cNvPr id="22" name="Rectangle 24"/>
            <p:cNvSpPr txBox="1"/>
            <p:nvPr/>
          </p:nvSpPr>
          <p:spPr bwMode="gray">
            <a:xfrm>
              <a:off x="4132776" y="3186748"/>
              <a:ext cx="769602" cy="53145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a:solidFill>
                    <a:srgbClr val="FFFFFF"/>
                  </a:solidFill>
                </a:rPr>
                <a:t>Describe Explain Interpret</a:t>
              </a:r>
            </a:p>
          </p:txBody>
        </p:sp>
        <p:sp>
          <p:nvSpPr>
            <p:cNvPr id="23" name="Rectangle 26"/>
            <p:cNvSpPr txBox="1"/>
            <p:nvPr/>
          </p:nvSpPr>
          <p:spPr bwMode="gray">
            <a:xfrm>
              <a:off x="3882941" y="2475211"/>
              <a:ext cx="1162725" cy="55701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rgbClr val="1B4873"/>
                  </a:solidFill>
                </a:rPr>
                <a:t>LEVEL</a:t>
              </a:r>
            </a:p>
            <a:p>
              <a:pPr algn="ctr">
                <a:buClr>
                  <a:srgbClr val="18577E"/>
                </a:buClr>
              </a:pPr>
              <a:r>
                <a:rPr lang="en-US" sz="1100" b="1" dirty="0" smtClean="0">
                  <a:solidFill>
                    <a:srgbClr val="1B4873"/>
                  </a:solidFill>
                </a:rPr>
                <a:t>ONE</a:t>
              </a:r>
              <a:endParaRPr lang="en-US" sz="1100" b="1" dirty="0">
                <a:solidFill>
                  <a:srgbClr val="1B4873"/>
                </a:solidFill>
              </a:endParaRPr>
            </a:p>
            <a:p>
              <a:pPr algn="ctr">
                <a:buClr>
                  <a:srgbClr val="18577E"/>
                </a:buClr>
              </a:pPr>
              <a:r>
                <a:rPr lang="en-US" sz="1100" dirty="0">
                  <a:solidFill>
                    <a:srgbClr val="1B4873"/>
                  </a:solidFill>
                </a:rPr>
                <a:t>(Recall)</a:t>
              </a:r>
            </a:p>
          </p:txBody>
        </p:sp>
        <p:sp>
          <p:nvSpPr>
            <p:cNvPr id="24" name="Rectangle 26"/>
            <p:cNvSpPr txBox="1"/>
            <p:nvPr/>
          </p:nvSpPr>
          <p:spPr bwMode="gray">
            <a:xfrm>
              <a:off x="3970047" y="3837061"/>
              <a:ext cx="1059343"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chemeClr val="bg1"/>
                  </a:solidFill>
                </a:rPr>
                <a:t>LEVEL</a:t>
              </a:r>
            </a:p>
            <a:p>
              <a:pPr algn="ctr">
                <a:buClr>
                  <a:srgbClr val="18577E"/>
                </a:buClr>
              </a:pPr>
              <a:r>
                <a:rPr lang="en-US" sz="1100" b="1" dirty="0" smtClean="0">
                  <a:solidFill>
                    <a:schemeClr val="bg1"/>
                  </a:solidFill>
                </a:rPr>
                <a:t>THREE</a:t>
              </a:r>
              <a:endParaRPr lang="en-US" sz="1100" b="1" dirty="0">
                <a:solidFill>
                  <a:schemeClr val="bg1"/>
                </a:solidFill>
              </a:endParaRPr>
            </a:p>
            <a:p>
              <a:pPr algn="ctr">
                <a:buClr>
                  <a:srgbClr val="18577E"/>
                </a:buClr>
              </a:pPr>
              <a:r>
                <a:rPr lang="en-US" sz="1100" dirty="0">
                  <a:solidFill>
                    <a:schemeClr val="bg1"/>
                  </a:solidFill>
                </a:rPr>
                <a:t>(Strategic Thinking)</a:t>
              </a:r>
            </a:p>
          </p:txBody>
        </p:sp>
        <p:sp>
          <p:nvSpPr>
            <p:cNvPr id="25" name="Rectangle 26"/>
            <p:cNvSpPr txBox="1">
              <a:spLocks/>
            </p:cNvSpPr>
            <p:nvPr/>
          </p:nvSpPr>
          <p:spPr bwMode="gray">
            <a:xfrm>
              <a:off x="4895865" y="3090121"/>
              <a:ext cx="766239"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chemeClr val="accent2"/>
                  </a:solidFill>
                </a:rPr>
                <a:t>LEVEL</a:t>
              </a:r>
            </a:p>
            <a:p>
              <a:pPr algn="ctr">
                <a:buClr>
                  <a:srgbClr val="18577E"/>
                </a:buClr>
              </a:pPr>
              <a:r>
                <a:rPr lang="en-US" sz="1100" b="1" dirty="0" smtClean="0">
                  <a:solidFill>
                    <a:schemeClr val="accent2"/>
                  </a:solidFill>
                </a:rPr>
                <a:t>TWO</a:t>
              </a:r>
              <a:endParaRPr lang="en-US" sz="1100" b="1" dirty="0">
                <a:solidFill>
                  <a:schemeClr val="accent2"/>
                </a:solidFill>
              </a:endParaRPr>
            </a:p>
            <a:p>
              <a:pPr algn="ctr">
                <a:buClr>
                  <a:srgbClr val="18577E"/>
                </a:buClr>
              </a:pPr>
              <a:r>
                <a:rPr lang="en-US" sz="1100" dirty="0">
                  <a:solidFill>
                    <a:schemeClr val="accent2"/>
                  </a:solidFill>
                </a:rPr>
                <a:t>(Skill/</a:t>
              </a:r>
              <a:br>
                <a:rPr lang="en-US" sz="1100" dirty="0">
                  <a:solidFill>
                    <a:schemeClr val="accent2"/>
                  </a:solidFill>
                </a:rPr>
              </a:br>
              <a:r>
                <a:rPr lang="en-US" sz="1100" dirty="0">
                  <a:solidFill>
                    <a:schemeClr val="accent2"/>
                  </a:solidFill>
                </a:rPr>
                <a:t>Concept)</a:t>
              </a:r>
            </a:p>
          </p:txBody>
        </p:sp>
        <p:grpSp>
          <p:nvGrpSpPr>
            <p:cNvPr id="26" name="Group 25"/>
            <p:cNvGrpSpPr/>
            <p:nvPr/>
          </p:nvGrpSpPr>
          <p:grpSpPr>
            <a:xfrm>
              <a:off x="1994325" y="2028250"/>
              <a:ext cx="1279837" cy="2779849"/>
              <a:chOff x="2044195" y="2052952"/>
              <a:chExt cx="1279837" cy="2779849"/>
            </a:xfrm>
          </p:grpSpPr>
          <p:sp>
            <p:nvSpPr>
              <p:cNvPr id="76" name="Rectangle 26"/>
              <p:cNvSpPr txBox="1"/>
              <p:nvPr>
                <p:custDataLst>
                  <p:tags r:id="rId46"/>
                </p:custDataLst>
              </p:nvPr>
            </p:nvSpPr>
            <p:spPr bwMode="gray">
              <a:xfrm>
                <a:off x="2497684" y="2052952"/>
                <a:ext cx="596317"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Design</a:t>
                </a:r>
              </a:p>
            </p:txBody>
          </p:sp>
          <p:sp>
            <p:nvSpPr>
              <p:cNvPr id="77" name="Rectangle 26"/>
              <p:cNvSpPr txBox="1"/>
              <p:nvPr>
                <p:custDataLst>
                  <p:tags r:id="rId47"/>
                </p:custDataLst>
              </p:nvPr>
            </p:nvSpPr>
            <p:spPr bwMode="gray">
              <a:xfrm>
                <a:off x="2069660" y="2826307"/>
                <a:ext cx="934551"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Synthesize</a:t>
                </a:r>
              </a:p>
            </p:txBody>
          </p:sp>
          <p:grpSp>
            <p:nvGrpSpPr>
              <p:cNvPr id="78" name="Group 77"/>
              <p:cNvGrpSpPr/>
              <p:nvPr/>
            </p:nvGrpSpPr>
            <p:grpSpPr>
              <a:xfrm>
                <a:off x="2044195" y="2410374"/>
                <a:ext cx="1013599" cy="2422427"/>
                <a:chOff x="2044195" y="2410374"/>
                <a:chExt cx="1013599" cy="2422427"/>
              </a:xfrm>
            </p:grpSpPr>
            <p:sp>
              <p:nvSpPr>
                <p:cNvPr id="80" name="Rectangle 26"/>
                <p:cNvSpPr txBox="1"/>
                <p:nvPr>
                  <p:custDataLst>
                    <p:tags r:id="rId49"/>
                  </p:custDataLst>
                </p:nvPr>
              </p:nvSpPr>
              <p:spPr bwMode="gray">
                <a:xfrm>
                  <a:off x="2347982" y="2410374"/>
                  <a:ext cx="54205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Connect</a:t>
                  </a:r>
                </a:p>
              </p:txBody>
            </p:sp>
            <p:sp>
              <p:nvSpPr>
                <p:cNvPr id="81" name="Rectangle 26"/>
                <p:cNvSpPr txBox="1"/>
                <p:nvPr>
                  <p:custDataLst>
                    <p:tags r:id="rId50"/>
                  </p:custDataLst>
                </p:nvPr>
              </p:nvSpPr>
              <p:spPr bwMode="gray">
                <a:xfrm>
                  <a:off x="2044195" y="3336366"/>
                  <a:ext cx="101359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Apply Concepts</a:t>
                  </a:r>
                </a:p>
              </p:txBody>
            </p:sp>
            <p:sp>
              <p:nvSpPr>
                <p:cNvPr id="82" name="Rectangle 26"/>
                <p:cNvSpPr txBox="1"/>
                <p:nvPr>
                  <p:custDataLst>
                    <p:tags r:id="rId51"/>
                  </p:custDataLst>
                </p:nvPr>
              </p:nvSpPr>
              <p:spPr bwMode="gray">
                <a:xfrm>
                  <a:off x="2152146" y="3654920"/>
                  <a:ext cx="51792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Critique</a:t>
                  </a:r>
                </a:p>
              </p:txBody>
            </p:sp>
            <p:sp>
              <p:nvSpPr>
                <p:cNvPr id="83" name="Rectangle 26"/>
                <p:cNvSpPr txBox="1"/>
                <p:nvPr>
                  <p:custDataLst>
                    <p:tags r:id="rId52"/>
                  </p:custDataLst>
                </p:nvPr>
              </p:nvSpPr>
              <p:spPr bwMode="gray">
                <a:xfrm>
                  <a:off x="2321465" y="4300914"/>
                  <a:ext cx="676467" cy="215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Analyze</a:t>
                  </a:r>
                </a:p>
              </p:txBody>
            </p:sp>
            <p:sp>
              <p:nvSpPr>
                <p:cNvPr id="84" name="Rectangle 26"/>
                <p:cNvSpPr txBox="1"/>
                <p:nvPr>
                  <p:custDataLst>
                    <p:tags r:id="rId53"/>
                  </p:custDataLst>
                </p:nvPr>
              </p:nvSpPr>
              <p:spPr bwMode="gray">
                <a:xfrm>
                  <a:off x="2499915" y="4647129"/>
                  <a:ext cx="43325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Create</a:t>
                  </a:r>
                </a:p>
              </p:txBody>
            </p:sp>
          </p:grpSp>
          <p:sp>
            <p:nvSpPr>
              <p:cNvPr id="79" name="Rectangle 26"/>
              <p:cNvSpPr txBox="1"/>
              <p:nvPr>
                <p:custDataLst>
                  <p:tags r:id="rId48"/>
                </p:custDataLst>
              </p:nvPr>
            </p:nvSpPr>
            <p:spPr bwMode="gray">
              <a:xfrm>
                <a:off x="2825498" y="3906291"/>
                <a:ext cx="498534"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Prove</a:t>
                </a:r>
              </a:p>
            </p:txBody>
          </p:sp>
        </p:grpSp>
        <p:grpSp>
          <p:nvGrpSpPr>
            <p:cNvPr id="27" name="Group 26"/>
            <p:cNvGrpSpPr/>
            <p:nvPr/>
          </p:nvGrpSpPr>
          <p:grpSpPr>
            <a:xfrm>
              <a:off x="2924502" y="922794"/>
              <a:ext cx="3181815" cy="1563780"/>
              <a:chOff x="2974362" y="947496"/>
              <a:chExt cx="3181815" cy="1563780"/>
            </a:xfrm>
          </p:grpSpPr>
          <p:sp>
            <p:nvSpPr>
              <p:cNvPr id="62" name="Rectangle 26"/>
              <p:cNvSpPr txBox="1"/>
              <p:nvPr>
                <p:custDataLst>
                  <p:tags r:id="rId32"/>
                </p:custDataLst>
              </p:nvPr>
            </p:nvSpPr>
            <p:spPr bwMode="gray">
              <a:xfrm>
                <a:off x="2974362" y="1685607"/>
                <a:ext cx="52303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Arrange</a:t>
                </a:r>
              </a:p>
            </p:txBody>
          </p:sp>
          <p:sp>
            <p:nvSpPr>
              <p:cNvPr id="63" name="Rectangle 26"/>
              <p:cNvSpPr txBox="1"/>
              <p:nvPr>
                <p:custDataLst>
                  <p:tags r:id="rId33"/>
                </p:custDataLst>
              </p:nvPr>
            </p:nvSpPr>
            <p:spPr bwMode="gray">
              <a:xfrm>
                <a:off x="3854033" y="1756578"/>
                <a:ext cx="60070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Calculate</a:t>
                </a:r>
              </a:p>
            </p:txBody>
          </p:sp>
          <p:sp>
            <p:nvSpPr>
              <p:cNvPr id="64" name="Rectangle 26"/>
              <p:cNvSpPr txBox="1"/>
              <p:nvPr>
                <p:custDataLst>
                  <p:tags r:id="rId34"/>
                </p:custDataLst>
              </p:nvPr>
            </p:nvSpPr>
            <p:spPr bwMode="gray">
              <a:xfrm>
                <a:off x="3738296" y="1046073"/>
                <a:ext cx="35128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Draw</a:t>
                </a:r>
              </a:p>
            </p:txBody>
          </p:sp>
          <p:sp>
            <p:nvSpPr>
              <p:cNvPr id="65" name="Rectangle 26"/>
              <p:cNvSpPr txBox="1"/>
              <p:nvPr>
                <p:custDataLst>
                  <p:tags r:id="rId35"/>
                </p:custDataLst>
              </p:nvPr>
            </p:nvSpPr>
            <p:spPr bwMode="gray">
              <a:xfrm>
                <a:off x="3201254" y="1945220"/>
                <a:ext cx="46328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Repeat</a:t>
                </a:r>
              </a:p>
            </p:txBody>
          </p:sp>
          <p:sp>
            <p:nvSpPr>
              <p:cNvPr id="66" name="Rectangle 26"/>
              <p:cNvSpPr txBox="1"/>
              <p:nvPr>
                <p:custDataLst>
                  <p:tags r:id="rId36"/>
                </p:custDataLst>
              </p:nvPr>
            </p:nvSpPr>
            <p:spPr bwMode="gray">
              <a:xfrm>
                <a:off x="4268191" y="1968181"/>
                <a:ext cx="57287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Tabulate</a:t>
                </a:r>
              </a:p>
            </p:txBody>
          </p:sp>
          <p:sp>
            <p:nvSpPr>
              <p:cNvPr id="67" name="Rectangle 26"/>
              <p:cNvSpPr txBox="1"/>
              <p:nvPr>
                <p:custDataLst>
                  <p:tags r:id="rId37"/>
                </p:custDataLst>
              </p:nvPr>
            </p:nvSpPr>
            <p:spPr bwMode="gray">
              <a:xfrm>
                <a:off x="4877105" y="2115712"/>
                <a:ext cx="66155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Recognize</a:t>
                </a:r>
              </a:p>
            </p:txBody>
          </p:sp>
          <p:sp>
            <p:nvSpPr>
              <p:cNvPr id="68" name="Rectangle 26"/>
              <p:cNvSpPr txBox="1"/>
              <p:nvPr>
                <p:custDataLst>
                  <p:tags r:id="rId38"/>
                </p:custDataLst>
              </p:nvPr>
            </p:nvSpPr>
            <p:spPr bwMode="gray">
              <a:xfrm>
                <a:off x="3285053" y="1269151"/>
                <a:ext cx="668081"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Memorize</a:t>
                </a:r>
              </a:p>
            </p:txBody>
          </p:sp>
          <p:sp>
            <p:nvSpPr>
              <p:cNvPr id="69" name="Rectangle 26"/>
              <p:cNvSpPr txBox="1"/>
              <p:nvPr>
                <p:custDataLst>
                  <p:tags r:id="rId39"/>
                </p:custDataLst>
              </p:nvPr>
            </p:nvSpPr>
            <p:spPr bwMode="gray">
              <a:xfrm>
                <a:off x="4285268" y="947496"/>
                <a:ext cx="501571"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Identify</a:t>
                </a:r>
              </a:p>
            </p:txBody>
          </p:sp>
          <p:sp>
            <p:nvSpPr>
              <p:cNvPr id="70" name="Rectangle 26"/>
              <p:cNvSpPr txBox="1"/>
              <p:nvPr>
                <p:custDataLst>
                  <p:tags r:id="rId40"/>
                </p:custDataLst>
              </p:nvPr>
            </p:nvSpPr>
            <p:spPr bwMode="gray">
              <a:xfrm>
                <a:off x="3508597" y="1507225"/>
                <a:ext cx="212235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Who, What, When, Where, Why</a:t>
                </a:r>
              </a:p>
            </p:txBody>
          </p:sp>
          <p:sp>
            <p:nvSpPr>
              <p:cNvPr id="71" name="Rectangle 26"/>
              <p:cNvSpPr txBox="1"/>
              <p:nvPr>
                <p:custDataLst>
                  <p:tags r:id="rId41"/>
                </p:custDataLst>
              </p:nvPr>
            </p:nvSpPr>
            <p:spPr bwMode="gray">
              <a:xfrm>
                <a:off x="5091132" y="1055700"/>
                <a:ext cx="22154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List</a:t>
                </a:r>
              </a:p>
            </p:txBody>
          </p:sp>
          <p:sp>
            <p:nvSpPr>
              <p:cNvPr id="72" name="Rectangle 26"/>
              <p:cNvSpPr txBox="1"/>
              <p:nvPr>
                <p:custDataLst>
                  <p:tags r:id="rId42"/>
                </p:custDataLst>
              </p:nvPr>
            </p:nvSpPr>
            <p:spPr bwMode="gray">
              <a:xfrm>
                <a:off x="5547604" y="1935799"/>
                <a:ext cx="389779"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Name</a:t>
                </a:r>
              </a:p>
            </p:txBody>
          </p:sp>
          <p:sp>
            <p:nvSpPr>
              <p:cNvPr id="73" name="Rectangle 26"/>
              <p:cNvSpPr txBox="1"/>
              <p:nvPr>
                <p:custDataLst>
                  <p:tags r:id="rId43"/>
                </p:custDataLst>
              </p:nvPr>
            </p:nvSpPr>
            <p:spPr bwMode="gray">
              <a:xfrm>
                <a:off x="3570667" y="2325604"/>
                <a:ext cx="246383"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Use</a:t>
                </a:r>
              </a:p>
            </p:txBody>
          </p:sp>
          <p:sp>
            <p:nvSpPr>
              <p:cNvPr id="74" name="Rectangle 26"/>
              <p:cNvSpPr txBox="1"/>
              <p:nvPr>
                <p:custDataLst>
                  <p:tags r:id="rId44"/>
                </p:custDataLst>
              </p:nvPr>
            </p:nvSpPr>
            <p:spPr bwMode="gray">
              <a:xfrm>
                <a:off x="5207465" y="1270281"/>
                <a:ext cx="58325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Illustrate</a:t>
                </a:r>
              </a:p>
            </p:txBody>
          </p:sp>
          <p:sp>
            <p:nvSpPr>
              <p:cNvPr id="75" name="Rectangle 26"/>
              <p:cNvSpPr txBox="1"/>
              <p:nvPr>
                <p:custDataLst>
                  <p:tags r:id="rId45"/>
                </p:custDataLst>
              </p:nvPr>
            </p:nvSpPr>
            <p:spPr bwMode="gray">
              <a:xfrm>
                <a:off x="5577482" y="1697960"/>
                <a:ext cx="5786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Measure</a:t>
                </a:r>
              </a:p>
            </p:txBody>
          </p:sp>
        </p:grpSp>
        <p:grpSp>
          <p:nvGrpSpPr>
            <p:cNvPr id="28" name="Group 27"/>
            <p:cNvGrpSpPr/>
            <p:nvPr/>
          </p:nvGrpSpPr>
          <p:grpSpPr>
            <a:xfrm>
              <a:off x="3635379" y="1204367"/>
              <a:ext cx="1721197" cy="1067925"/>
              <a:chOff x="3685249" y="1229069"/>
              <a:chExt cx="1721197" cy="1067925"/>
            </a:xfrm>
          </p:grpSpPr>
          <p:sp>
            <p:nvSpPr>
              <p:cNvPr id="59" name="Rectangle 26"/>
              <p:cNvSpPr txBox="1"/>
              <p:nvPr>
                <p:custDataLst>
                  <p:tags r:id="rId29"/>
                </p:custDataLst>
              </p:nvPr>
            </p:nvSpPr>
            <p:spPr bwMode="gray">
              <a:xfrm>
                <a:off x="4278966" y="1229069"/>
                <a:ext cx="559019"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Define</a:t>
                </a:r>
              </a:p>
            </p:txBody>
          </p:sp>
          <p:sp>
            <p:nvSpPr>
              <p:cNvPr id="60" name="Rectangle 26"/>
              <p:cNvSpPr txBox="1"/>
              <p:nvPr>
                <p:custDataLst>
                  <p:tags r:id="rId30"/>
                </p:custDataLst>
              </p:nvPr>
            </p:nvSpPr>
            <p:spPr bwMode="gray">
              <a:xfrm>
                <a:off x="3685249" y="2060684"/>
                <a:ext cx="506089"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Recall</a:t>
                </a:r>
              </a:p>
            </p:txBody>
          </p:sp>
          <p:sp>
            <p:nvSpPr>
              <p:cNvPr id="61" name="Rectangle 26"/>
              <p:cNvSpPr txBox="1"/>
              <p:nvPr>
                <p:custDataLst>
                  <p:tags r:id="rId31"/>
                </p:custDataLst>
              </p:nvPr>
            </p:nvSpPr>
            <p:spPr bwMode="gray">
              <a:xfrm>
                <a:off x="4859433" y="1712274"/>
                <a:ext cx="54701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Match</a:t>
                </a:r>
              </a:p>
            </p:txBody>
          </p:sp>
        </p:grpSp>
        <p:grpSp>
          <p:nvGrpSpPr>
            <p:cNvPr id="29" name="Group 28"/>
            <p:cNvGrpSpPr/>
            <p:nvPr/>
          </p:nvGrpSpPr>
          <p:grpSpPr>
            <a:xfrm>
              <a:off x="5601071" y="2096969"/>
              <a:ext cx="1409506" cy="2872816"/>
              <a:chOff x="5650931" y="2121681"/>
              <a:chExt cx="1409506" cy="2872816"/>
            </a:xfrm>
          </p:grpSpPr>
          <p:sp>
            <p:nvSpPr>
              <p:cNvPr id="45" name="Rectangle 26"/>
              <p:cNvSpPr txBox="1"/>
              <p:nvPr>
                <p:custDataLst>
                  <p:tags r:id="rId15"/>
                </p:custDataLst>
              </p:nvPr>
            </p:nvSpPr>
            <p:spPr bwMode="gray">
              <a:xfrm>
                <a:off x="5650931" y="2752570"/>
                <a:ext cx="61323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Graph</a:t>
                </a:r>
              </a:p>
            </p:txBody>
          </p:sp>
          <p:sp>
            <p:nvSpPr>
              <p:cNvPr id="46" name="Rectangle 26"/>
              <p:cNvSpPr txBox="1"/>
              <p:nvPr>
                <p:custDataLst>
                  <p:tags r:id="rId16"/>
                </p:custDataLst>
              </p:nvPr>
            </p:nvSpPr>
            <p:spPr bwMode="gray">
              <a:xfrm>
                <a:off x="5965769" y="3030198"/>
                <a:ext cx="48482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Classify</a:t>
                </a:r>
              </a:p>
            </p:txBody>
          </p:sp>
          <p:sp>
            <p:nvSpPr>
              <p:cNvPr id="47" name="Rectangle 26"/>
              <p:cNvSpPr txBox="1"/>
              <p:nvPr>
                <p:custDataLst>
                  <p:tags r:id="rId17"/>
                </p:custDataLst>
              </p:nvPr>
            </p:nvSpPr>
            <p:spPr bwMode="gray">
              <a:xfrm>
                <a:off x="5955717" y="3395775"/>
                <a:ext cx="82751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Cause/Effect</a:t>
                </a:r>
              </a:p>
            </p:txBody>
          </p:sp>
          <p:sp>
            <p:nvSpPr>
              <p:cNvPr id="48" name="Rectangle 26"/>
              <p:cNvSpPr txBox="1"/>
              <p:nvPr>
                <p:custDataLst>
                  <p:tags r:id="rId18"/>
                </p:custDataLst>
              </p:nvPr>
            </p:nvSpPr>
            <p:spPr bwMode="gray">
              <a:xfrm>
                <a:off x="5703682" y="4250635"/>
                <a:ext cx="74648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Estimate</a:t>
                </a:r>
              </a:p>
            </p:txBody>
          </p:sp>
          <p:sp>
            <p:nvSpPr>
              <p:cNvPr id="49" name="Rectangle 26"/>
              <p:cNvSpPr txBox="1"/>
              <p:nvPr>
                <p:custDataLst>
                  <p:tags r:id="rId19"/>
                </p:custDataLst>
              </p:nvPr>
            </p:nvSpPr>
            <p:spPr bwMode="gray">
              <a:xfrm>
                <a:off x="5661954" y="3962906"/>
                <a:ext cx="59732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Compare</a:t>
                </a:r>
              </a:p>
            </p:txBody>
          </p:sp>
          <p:sp>
            <p:nvSpPr>
              <p:cNvPr id="50" name="Rectangle 26"/>
              <p:cNvSpPr txBox="1"/>
              <p:nvPr>
                <p:custDataLst>
                  <p:tags r:id="rId20"/>
                </p:custDataLst>
              </p:nvPr>
            </p:nvSpPr>
            <p:spPr bwMode="gray">
              <a:xfrm>
                <a:off x="5780131" y="3749005"/>
                <a:ext cx="41564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Relate</a:t>
                </a:r>
              </a:p>
            </p:txBody>
          </p:sp>
          <p:sp>
            <p:nvSpPr>
              <p:cNvPr id="51" name="Rectangle 26"/>
              <p:cNvSpPr txBox="1"/>
              <p:nvPr>
                <p:custDataLst>
                  <p:tags r:id="rId21"/>
                </p:custDataLst>
              </p:nvPr>
            </p:nvSpPr>
            <p:spPr bwMode="gray">
              <a:xfrm>
                <a:off x="6148372" y="2439701"/>
                <a:ext cx="409834"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accent2"/>
                    </a:solidFill>
                  </a:rPr>
                  <a:t>Infer</a:t>
                </a:r>
              </a:p>
            </p:txBody>
          </p:sp>
          <p:sp>
            <p:nvSpPr>
              <p:cNvPr id="52" name="Rectangle 26"/>
              <p:cNvSpPr txBox="1"/>
              <p:nvPr>
                <p:custDataLst>
                  <p:tags r:id="rId22"/>
                </p:custDataLst>
              </p:nvPr>
            </p:nvSpPr>
            <p:spPr bwMode="gray">
              <a:xfrm>
                <a:off x="5995950" y="2121681"/>
                <a:ext cx="6944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accent2"/>
                    </a:solidFill>
                  </a:rPr>
                  <a:t>Categorize</a:t>
                </a:r>
              </a:p>
            </p:txBody>
          </p:sp>
          <p:sp>
            <p:nvSpPr>
              <p:cNvPr id="53" name="Rectangle 26"/>
              <p:cNvSpPr txBox="1"/>
              <p:nvPr>
                <p:custDataLst>
                  <p:tags r:id="rId23"/>
                </p:custDataLst>
              </p:nvPr>
            </p:nvSpPr>
            <p:spPr bwMode="gray">
              <a:xfrm>
                <a:off x="6347938" y="2758214"/>
                <a:ext cx="58089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Organize</a:t>
                </a:r>
              </a:p>
            </p:txBody>
          </p:sp>
          <p:sp>
            <p:nvSpPr>
              <p:cNvPr id="54" name="Rectangle 26"/>
              <p:cNvSpPr txBox="1"/>
              <p:nvPr>
                <p:custDataLst>
                  <p:tags r:id="rId24"/>
                </p:custDataLst>
              </p:nvPr>
            </p:nvSpPr>
            <p:spPr bwMode="gray">
              <a:xfrm>
                <a:off x="6388558" y="3936599"/>
                <a:ext cx="59009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Interpret</a:t>
                </a:r>
              </a:p>
            </p:txBody>
          </p:sp>
          <p:sp>
            <p:nvSpPr>
              <p:cNvPr id="55" name="Rectangle 26"/>
              <p:cNvSpPr txBox="1"/>
              <p:nvPr>
                <p:custDataLst>
                  <p:tags r:id="rId25"/>
                </p:custDataLst>
              </p:nvPr>
            </p:nvSpPr>
            <p:spPr bwMode="gray">
              <a:xfrm>
                <a:off x="6312361" y="3657198"/>
                <a:ext cx="602143" cy="2363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rgbClr val="1B4873"/>
                    </a:solidFill>
                  </a:rPr>
                  <a:t>Predict</a:t>
                </a:r>
              </a:p>
            </p:txBody>
          </p:sp>
          <p:sp>
            <p:nvSpPr>
              <p:cNvPr id="56" name="Rectangle 26"/>
              <p:cNvSpPr txBox="1"/>
              <p:nvPr>
                <p:custDataLst>
                  <p:tags r:id="rId26"/>
                </p:custDataLst>
              </p:nvPr>
            </p:nvSpPr>
            <p:spPr bwMode="gray">
              <a:xfrm>
                <a:off x="6592055" y="3188433"/>
                <a:ext cx="46838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Modify</a:t>
                </a:r>
              </a:p>
            </p:txBody>
          </p:sp>
          <p:sp>
            <p:nvSpPr>
              <p:cNvPr id="57" name="Rectangle 26"/>
              <p:cNvSpPr txBox="1"/>
              <p:nvPr>
                <p:custDataLst>
                  <p:tags r:id="rId27"/>
                </p:custDataLst>
              </p:nvPr>
            </p:nvSpPr>
            <p:spPr bwMode="gray">
              <a:xfrm>
                <a:off x="6035189" y="4507784"/>
                <a:ext cx="729716"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Summarize</a:t>
                </a:r>
              </a:p>
            </p:txBody>
          </p:sp>
          <p:sp>
            <p:nvSpPr>
              <p:cNvPr id="58" name="Rectangle 26"/>
              <p:cNvSpPr txBox="1"/>
              <p:nvPr>
                <p:custDataLst>
                  <p:tags r:id="rId28"/>
                </p:custDataLst>
              </p:nvPr>
            </p:nvSpPr>
            <p:spPr bwMode="gray">
              <a:xfrm>
                <a:off x="6214650" y="4808825"/>
                <a:ext cx="365923"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1B4873"/>
                    </a:solidFill>
                  </a:rPr>
                  <a:t>Show</a:t>
                </a:r>
              </a:p>
            </p:txBody>
          </p:sp>
        </p:grpSp>
        <p:grpSp>
          <p:nvGrpSpPr>
            <p:cNvPr id="30" name="Group 29"/>
            <p:cNvGrpSpPr/>
            <p:nvPr/>
          </p:nvGrpSpPr>
          <p:grpSpPr>
            <a:xfrm>
              <a:off x="2985836" y="4499976"/>
              <a:ext cx="3139697" cy="1420147"/>
              <a:chOff x="3035706" y="4524688"/>
              <a:chExt cx="3139697" cy="1420147"/>
            </a:xfrm>
          </p:grpSpPr>
          <p:sp>
            <p:nvSpPr>
              <p:cNvPr id="32" name="Rectangle 26"/>
              <p:cNvSpPr txBox="1"/>
              <p:nvPr>
                <p:custDataLst>
                  <p:tags r:id="rId2"/>
                </p:custDataLst>
              </p:nvPr>
            </p:nvSpPr>
            <p:spPr bwMode="gray">
              <a:xfrm>
                <a:off x="5540419" y="5029199"/>
                <a:ext cx="634984"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Construct</a:t>
                </a:r>
              </a:p>
            </p:txBody>
          </p:sp>
          <p:sp>
            <p:nvSpPr>
              <p:cNvPr id="33" name="Rectangle 26"/>
              <p:cNvSpPr txBox="1"/>
              <p:nvPr>
                <p:custDataLst>
                  <p:tags r:id="rId3"/>
                </p:custDataLst>
              </p:nvPr>
            </p:nvSpPr>
            <p:spPr bwMode="gray">
              <a:xfrm>
                <a:off x="3599422" y="4720332"/>
                <a:ext cx="2074927"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Develop a Logical Argument</a:t>
                </a:r>
              </a:p>
            </p:txBody>
          </p:sp>
          <p:sp>
            <p:nvSpPr>
              <p:cNvPr id="34" name="Rectangle 26"/>
              <p:cNvSpPr txBox="1"/>
              <p:nvPr>
                <p:custDataLst>
                  <p:tags r:id="rId4"/>
                </p:custDataLst>
              </p:nvPr>
            </p:nvSpPr>
            <p:spPr bwMode="gray">
              <a:xfrm>
                <a:off x="5149253" y="4524688"/>
                <a:ext cx="45227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Assess</a:t>
                </a:r>
              </a:p>
            </p:txBody>
          </p:sp>
          <p:sp>
            <p:nvSpPr>
              <p:cNvPr id="35" name="Rectangle 26"/>
              <p:cNvSpPr txBox="1"/>
              <p:nvPr>
                <p:custDataLst>
                  <p:tags r:id="rId5"/>
                </p:custDataLst>
              </p:nvPr>
            </p:nvSpPr>
            <p:spPr bwMode="gray">
              <a:xfrm>
                <a:off x="4345784" y="5572756"/>
                <a:ext cx="786374" cy="18602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Revise</a:t>
                </a:r>
              </a:p>
            </p:txBody>
          </p:sp>
          <p:sp>
            <p:nvSpPr>
              <p:cNvPr id="36" name="Rectangle 26"/>
              <p:cNvSpPr txBox="1"/>
              <p:nvPr>
                <p:custDataLst>
                  <p:tags r:id="rId6"/>
                </p:custDataLst>
              </p:nvPr>
            </p:nvSpPr>
            <p:spPr bwMode="gray">
              <a:xfrm>
                <a:off x="3384142" y="4553978"/>
                <a:ext cx="80503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Hypothesize</a:t>
                </a:r>
              </a:p>
            </p:txBody>
          </p:sp>
          <p:sp>
            <p:nvSpPr>
              <p:cNvPr id="37" name="Rectangle 26"/>
              <p:cNvSpPr txBox="1"/>
              <p:nvPr>
                <p:custDataLst>
                  <p:tags r:id="rId7"/>
                </p:custDataLst>
              </p:nvPr>
            </p:nvSpPr>
            <p:spPr bwMode="gray">
              <a:xfrm>
                <a:off x="4178930" y="5338891"/>
                <a:ext cx="810798"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Investigate</a:t>
                </a:r>
              </a:p>
            </p:txBody>
          </p:sp>
          <p:sp>
            <p:nvSpPr>
              <p:cNvPr id="38" name="Rectangle 26"/>
              <p:cNvSpPr txBox="1"/>
              <p:nvPr>
                <p:custDataLst>
                  <p:tags r:id="rId8"/>
                </p:custDataLst>
              </p:nvPr>
            </p:nvSpPr>
            <p:spPr bwMode="gray">
              <a:xfrm>
                <a:off x="3090146" y="4988555"/>
                <a:ext cx="593111" cy="2154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Critique</a:t>
                </a:r>
              </a:p>
            </p:txBody>
          </p:sp>
          <p:sp>
            <p:nvSpPr>
              <p:cNvPr id="39" name="Rectangle 26"/>
              <p:cNvSpPr txBox="1"/>
              <p:nvPr>
                <p:custDataLst>
                  <p:tags r:id="rId9"/>
                </p:custDataLst>
              </p:nvPr>
            </p:nvSpPr>
            <p:spPr bwMode="gray">
              <a:xfrm>
                <a:off x="5404478" y="5277706"/>
                <a:ext cx="597327"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Compare</a:t>
                </a:r>
              </a:p>
            </p:txBody>
          </p:sp>
          <p:sp>
            <p:nvSpPr>
              <p:cNvPr id="40" name="Rectangle 26"/>
              <p:cNvSpPr txBox="1"/>
              <p:nvPr>
                <p:custDataLst>
                  <p:tags r:id="rId10"/>
                </p:custDataLst>
              </p:nvPr>
            </p:nvSpPr>
            <p:spPr bwMode="gray">
              <a:xfrm>
                <a:off x="3414992" y="5574220"/>
                <a:ext cx="676335"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Formulate</a:t>
                </a:r>
              </a:p>
            </p:txBody>
          </p:sp>
          <p:sp>
            <p:nvSpPr>
              <p:cNvPr id="41" name="Rectangle 26"/>
              <p:cNvSpPr txBox="1"/>
              <p:nvPr>
                <p:custDataLst>
                  <p:tags r:id="rId11"/>
                </p:custDataLst>
              </p:nvPr>
            </p:nvSpPr>
            <p:spPr bwMode="gray">
              <a:xfrm>
                <a:off x="3965053" y="5759163"/>
                <a:ext cx="1161162"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Draw Conclusions</a:t>
                </a:r>
              </a:p>
            </p:txBody>
          </p:sp>
          <p:sp>
            <p:nvSpPr>
              <p:cNvPr id="42" name="Rectangle 26"/>
              <p:cNvSpPr txBox="1"/>
              <p:nvPr>
                <p:custDataLst>
                  <p:tags r:id="rId12"/>
                </p:custDataLst>
              </p:nvPr>
            </p:nvSpPr>
            <p:spPr bwMode="gray">
              <a:xfrm>
                <a:off x="5205476" y="5483998"/>
                <a:ext cx="540211" cy="2154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400" b="1" dirty="0">
                    <a:solidFill>
                      <a:schemeClr val="bg1"/>
                    </a:solidFill>
                  </a:rPr>
                  <a:t>Explain</a:t>
                </a:r>
              </a:p>
            </p:txBody>
          </p:sp>
          <p:sp>
            <p:nvSpPr>
              <p:cNvPr id="43" name="Rectangle 26"/>
              <p:cNvSpPr txBox="1"/>
              <p:nvPr>
                <p:custDataLst>
                  <p:tags r:id="rId13"/>
                </p:custDataLst>
              </p:nvPr>
            </p:nvSpPr>
            <p:spPr bwMode="gray">
              <a:xfrm>
                <a:off x="3035706" y="5336711"/>
                <a:ext cx="831760" cy="185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rgbClr val="FFFFFF"/>
                    </a:solidFill>
                  </a:rPr>
                  <a:t>Differentiate</a:t>
                </a:r>
              </a:p>
            </p:txBody>
          </p:sp>
          <p:sp>
            <p:nvSpPr>
              <p:cNvPr id="44" name="Rectangle 26"/>
              <p:cNvSpPr txBox="1"/>
              <p:nvPr>
                <p:custDataLst>
                  <p:tags r:id="rId14"/>
                </p:custDataLst>
              </p:nvPr>
            </p:nvSpPr>
            <p:spPr bwMode="gray">
              <a:xfrm>
                <a:off x="3800215" y="4980041"/>
                <a:ext cx="1487892" cy="3713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dirty="0">
                    <a:solidFill>
                      <a:schemeClr val="bg1"/>
                    </a:solidFill>
                  </a:rPr>
                  <a:t>Use Concepts to Solve</a:t>
                </a:r>
                <a:br>
                  <a:rPr lang="en-US" sz="1100" dirty="0">
                    <a:solidFill>
                      <a:schemeClr val="bg1"/>
                    </a:solidFill>
                  </a:rPr>
                </a:br>
                <a:r>
                  <a:rPr lang="en-US" sz="1100" dirty="0">
                    <a:solidFill>
                      <a:schemeClr val="bg1"/>
                    </a:solidFill>
                  </a:rPr>
                  <a:t>Non-Routine Problems</a:t>
                </a:r>
              </a:p>
            </p:txBody>
          </p:sp>
        </p:grpSp>
        <p:sp>
          <p:nvSpPr>
            <p:cNvPr id="31" name="Rectangle 26"/>
            <p:cNvSpPr txBox="1">
              <a:spLocks/>
            </p:cNvSpPr>
            <p:nvPr/>
          </p:nvSpPr>
          <p:spPr bwMode="gray">
            <a:xfrm>
              <a:off x="3384263" y="3099441"/>
              <a:ext cx="745475" cy="7426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18577E"/>
                </a:buClr>
              </a:pPr>
              <a:r>
                <a:rPr lang="en-US" sz="1100" b="1" dirty="0" smtClean="0">
                  <a:solidFill>
                    <a:srgbClr val="FFFFFF"/>
                  </a:solidFill>
                </a:rPr>
                <a:t>LEVEL</a:t>
              </a:r>
            </a:p>
            <a:p>
              <a:pPr algn="ctr">
                <a:buClr>
                  <a:srgbClr val="18577E"/>
                </a:buClr>
              </a:pPr>
              <a:r>
                <a:rPr lang="en-US" sz="1100" b="1" dirty="0" smtClean="0">
                  <a:solidFill>
                    <a:srgbClr val="FFFFFF"/>
                  </a:solidFill>
                </a:rPr>
                <a:t>FOUR</a:t>
              </a:r>
            </a:p>
            <a:p>
              <a:pPr algn="ctr">
                <a:buClr>
                  <a:srgbClr val="18577E"/>
                </a:buClr>
              </a:pPr>
              <a:r>
                <a:rPr lang="en-US" sz="1100" dirty="0">
                  <a:solidFill>
                    <a:schemeClr val="bg1"/>
                  </a:solidFill>
                </a:rPr>
                <a:t>(Extended Thinking</a:t>
              </a:r>
              <a:r>
                <a:rPr lang="en-US" sz="1100" dirty="0" smtClean="0">
                  <a:solidFill>
                    <a:schemeClr val="bg1"/>
                  </a:solidFill>
                </a:rPr>
                <a:t>)</a:t>
              </a:r>
              <a:endParaRPr lang="en-US" sz="1100" dirty="0">
                <a:solidFill>
                  <a:schemeClr val="bg1"/>
                </a:solidFill>
              </a:endParaRPr>
            </a:p>
          </p:txBody>
        </p:sp>
      </p:grpSp>
    </p:spTree>
    <p:custDataLst>
      <p:tags r:id="rId1"/>
    </p:custDataLst>
    <p:extLst>
      <p:ext uri="{BB962C8B-B14F-4D97-AF65-F5344CB8AC3E}">
        <p14:creationId xmlns:p14="http://schemas.microsoft.com/office/powerpoint/2010/main" val="107678084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7"/>
        <p14:stopEvt time="29957" objId="17"/>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55103" y="1167209"/>
            <a:ext cx="2331197" cy="481176"/>
            <a:chOff x="2162062" y="4304911"/>
            <a:chExt cx="4124985" cy="851426"/>
          </a:xfrm>
        </p:grpSpPr>
        <p:grpSp>
          <p:nvGrpSpPr>
            <p:cNvPr id="10" name="Group 9"/>
            <p:cNvGrpSpPr/>
            <p:nvPr/>
          </p:nvGrpSpPr>
          <p:grpSpPr>
            <a:xfrm>
              <a:off x="2573668" y="4420742"/>
              <a:ext cx="3713379" cy="669012"/>
              <a:chOff x="2513275" y="2896152"/>
              <a:chExt cx="3713379" cy="669012"/>
            </a:xfrm>
          </p:grpSpPr>
          <p:sp>
            <p:nvSpPr>
              <p:cNvPr id="12" name="Rectangle 11"/>
              <p:cNvSpPr/>
              <p:nvPr/>
            </p:nvSpPr>
            <p:spPr>
              <a:xfrm>
                <a:off x="2513275" y="2896152"/>
                <a:ext cx="3713379" cy="669012"/>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4" name="TextBox 13"/>
          <p:cNvSpPr txBox="1"/>
          <p:nvPr/>
        </p:nvSpPr>
        <p:spPr>
          <a:xfrm>
            <a:off x="2513729" y="1666508"/>
            <a:ext cx="2070971" cy="1815882"/>
          </a:xfrm>
          <a:prstGeom prst="rect">
            <a:avLst/>
          </a:prstGeom>
          <a:noFill/>
        </p:spPr>
        <p:txBody>
          <a:bodyPr wrap="square" rtlCol="0">
            <a:spAutoFit/>
          </a:bodyPr>
          <a:lstStyle/>
          <a:p>
            <a:r>
              <a:rPr lang="en-US" sz="1400" dirty="0">
                <a:solidFill>
                  <a:srgbClr val="404040"/>
                </a:solidFill>
                <a:latin typeface="Calibri Light"/>
                <a:ea typeface="Corbel" panose="020B0503020204020204" pitchFamily="34" charset="0"/>
                <a:cs typeface="Times New Roman" panose="02020603050405020304" pitchFamily="18" charset="0"/>
              </a:rPr>
              <a:t>Which of the following words is an antonym of </a:t>
            </a:r>
            <a:r>
              <a:rPr lang="en-US" sz="1400" dirty="0" smtClean="0">
                <a:solidFill>
                  <a:srgbClr val="404040"/>
                </a:solidFill>
                <a:latin typeface="Calibri Light"/>
                <a:ea typeface="Corbel" panose="020B0503020204020204" pitchFamily="34" charset="0"/>
                <a:cs typeface="Times New Roman" panose="02020603050405020304" pitchFamily="18" charset="0"/>
              </a:rPr>
              <a:t>“tense”?</a:t>
            </a:r>
            <a:endParaRPr lang="en-US" sz="1400" dirty="0">
              <a:solidFill>
                <a:srgbClr val="404040"/>
              </a:solidFill>
              <a:latin typeface="Calibri Light"/>
              <a:ea typeface="Corbel" panose="020B0503020204020204" pitchFamily="34" charset="0"/>
              <a:cs typeface="Times New Roman" panose="02020603050405020304" pitchFamily="18" charset="0"/>
            </a:endParaRPr>
          </a:p>
          <a:p>
            <a:r>
              <a:rPr lang="en-US" sz="1400" dirty="0">
                <a:solidFill>
                  <a:srgbClr val="404040"/>
                </a:solidFill>
                <a:latin typeface="Calibri Light"/>
                <a:ea typeface="Corbel" panose="020B0503020204020204" pitchFamily="34" charset="0"/>
                <a:cs typeface="Times New Roman" panose="02020603050405020304" pitchFamily="18" charset="0"/>
              </a:rPr>
              <a:t> </a:t>
            </a:r>
          </a:p>
          <a:p>
            <a:pPr marL="342900" indent="-342900">
              <a:buFont typeface="+mj-lt"/>
              <a:buAutoNum type="alphaLcPeriod"/>
            </a:pPr>
            <a:r>
              <a:rPr lang="en-US" sz="1400" dirty="0">
                <a:solidFill>
                  <a:srgbClr val="404040"/>
                </a:solidFill>
                <a:latin typeface="Calibri Light"/>
                <a:ea typeface="Corbel" panose="020B0503020204020204" pitchFamily="34" charset="0"/>
                <a:cs typeface="Times New Roman" panose="02020603050405020304" pitchFamily="18" charset="0"/>
              </a:rPr>
              <a:t>t</a:t>
            </a:r>
            <a:r>
              <a:rPr lang="en-US" sz="1400" dirty="0" smtClean="0">
                <a:solidFill>
                  <a:srgbClr val="404040"/>
                </a:solidFill>
                <a:latin typeface="Calibri Light"/>
                <a:ea typeface="Corbel" panose="020B0503020204020204" pitchFamily="34" charset="0"/>
                <a:cs typeface="Times New Roman" panose="02020603050405020304" pitchFamily="18" charset="0"/>
              </a:rPr>
              <a:t>roubled</a:t>
            </a:r>
            <a:endParaRPr lang="en-US" sz="1400" dirty="0">
              <a:solidFill>
                <a:srgbClr val="404040"/>
              </a:solidFill>
              <a:latin typeface="Calibri Light"/>
              <a:ea typeface="Corbel" panose="020B0503020204020204" pitchFamily="34" charset="0"/>
              <a:cs typeface="Times New Roman" panose="02020603050405020304" pitchFamily="18" charset="0"/>
            </a:endParaRPr>
          </a:p>
          <a:p>
            <a:pPr marL="342900" indent="-342900">
              <a:buFont typeface="+mj-lt"/>
              <a:buAutoNum type="alphaLcPeriod"/>
            </a:pPr>
            <a:r>
              <a:rPr lang="en-US" sz="1400" dirty="0">
                <a:solidFill>
                  <a:srgbClr val="404040"/>
                </a:solidFill>
                <a:latin typeface="Calibri Light"/>
                <a:ea typeface="Corbel" panose="020B0503020204020204" pitchFamily="34" charset="0"/>
                <a:cs typeface="Times New Roman" panose="02020603050405020304" pitchFamily="18" charset="0"/>
              </a:rPr>
              <a:t>c</a:t>
            </a:r>
            <a:r>
              <a:rPr lang="en-US" sz="1400" dirty="0" smtClean="0">
                <a:solidFill>
                  <a:srgbClr val="404040"/>
                </a:solidFill>
                <a:latin typeface="Calibri Light"/>
                <a:ea typeface="Corbel" panose="020B0503020204020204" pitchFamily="34" charset="0"/>
                <a:cs typeface="Times New Roman" panose="02020603050405020304" pitchFamily="18" charset="0"/>
              </a:rPr>
              <a:t>alm</a:t>
            </a:r>
            <a:endParaRPr lang="en-US" sz="1400" dirty="0">
              <a:solidFill>
                <a:srgbClr val="404040"/>
              </a:solidFill>
              <a:latin typeface="Calibri Light"/>
              <a:ea typeface="Corbel" panose="020B0503020204020204" pitchFamily="34" charset="0"/>
              <a:cs typeface="Times New Roman" panose="02020603050405020304" pitchFamily="18" charset="0"/>
            </a:endParaRPr>
          </a:p>
          <a:p>
            <a:pPr marL="342900" indent="-342900">
              <a:buFont typeface="+mj-lt"/>
              <a:buAutoNum type="alphaLcPeriod"/>
            </a:pPr>
            <a:r>
              <a:rPr lang="en-US" sz="1400" dirty="0">
                <a:solidFill>
                  <a:srgbClr val="404040"/>
                </a:solidFill>
                <a:latin typeface="Calibri Light"/>
                <a:ea typeface="Corbel" panose="020B0503020204020204" pitchFamily="34" charset="0"/>
                <a:cs typeface="Times New Roman" panose="02020603050405020304" pitchFamily="18" charset="0"/>
              </a:rPr>
              <a:t>c</a:t>
            </a:r>
            <a:r>
              <a:rPr lang="en-US" sz="1400" dirty="0" smtClean="0">
                <a:solidFill>
                  <a:srgbClr val="404040"/>
                </a:solidFill>
                <a:latin typeface="Calibri Light"/>
                <a:ea typeface="Corbel" panose="020B0503020204020204" pitchFamily="34" charset="0"/>
                <a:cs typeface="Times New Roman" panose="02020603050405020304" pitchFamily="18" charset="0"/>
              </a:rPr>
              <a:t>oncerned</a:t>
            </a:r>
            <a:endParaRPr lang="en-US" sz="1400" dirty="0">
              <a:solidFill>
                <a:srgbClr val="404040"/>
              </a:solidFill>
              <a:latin typeface="Calibri Light"/>
              <a:ea typeface="Corbel" panose="020B0503020204020204" pitchFamily="34" charset="0"/>
              <a:cs typeface="Times New Roman" panose="02020603050405020304" pitchFamily="18" charset="0"/>
            </a:endParaRPr>
          </a:p>
          <a:p>
            <a:pPr marL="342900" indent="-342900">
              <a:buFont typeface="+mj-lt"/>
              <a:buAutoNum type="alphaLcPeriod"/>
            </a:pPr>
            <a:r>
              <a:rPr lang="en-US" sz="1400" dirty="0">
                <a:solidFill>
                  <a:srgbClr val="404040"/>
                </a:solidFill>
                <a:latin typeface="Calibri Light"/>
                <a:ea typeface="Corbel" panose="020B0503020204020204" pitchFamily="34" charset="0"/>
                <a:cs typeface="Times New Roman" panose="02020603050405020304" pitchFamily="18" charset="0"/>
              </a:rPr>
              <a:t>s</a:t>
            </a:r>
            <a:r>
              <a:rPr lang="en-US" sz="1400" dirty="0" smtClean="0">
                <a:solidFill>
                  <a:srgbClr val="404040"/>
                </a:solidFill>
                <a:latin typeface="Calibri Light"/>
                <a:ea typeface="Corbel" panose="020B0503020204020204" pitchFamily="34" charset="0"/>
                <a:cs typeface="Times New Roman" panose="02020603050405020304" pitchFamily="18" charset="0"/>
              </a:rPr>
              <a:t>mooth </a:t>
            </a:r>
            <a:endParaRPr lang="en-US" sz="1400" dirty="0">
              <a:solidFill>
                <a:srgbClr val="404040"/>
              </a:solidFill>
              <a:latin typeface="Calibri Light"/>
              <a:ea typeface="Corbel" panose="020B0503020204020204" pitchFamily="34" charset="0"/>
              <a:cs typeface="Times New Roman" panose="02020603050405020304" pitchFamily="18" charset="0"/>
            </a:endParaRPr>
          </a:p>
        </p:txBody>
      </p:sp>
      <p:grpSp>
        <p:nvGrpSpPr>
          <p:cNvPr id="15" name="Group 14"/>
          <p:cNvGrpSpPr/>
          <p:nvPr/>
        </p:nvGrpSpPr>
        <p:grpSpPr>
          <a:xfrm>
            <a:off x="4686300" y="1189300"/>
            <a:ext cx="3838575" cy="481176"/>
            <a:chOff x="2162062" y="4304911"/>
            <a:chExt cx="6792246" cy="851426"/>
          </a:xfrm>
        </p:grpSpPr>
        <p:grpSp>
          <p:nvGrpSpPr>
            <p:cNvPr id="18" name="Group 17"/>
            <p:cNvGrpSpPr/>
            <p:nvPr/>
          </p:nvGrpSpPr>
          <p:grpSpPr>
            <a:xfrm>
              <a:off x="2573668" y="4420742"/>
              <a:ext cx="6380640" cy="669012"/>
              <a:chOff x="2513275" y="2896152"/>
              <a:chExt cx="6380640" cy="669012"/>
            </a:xfrm>
          </p:grpSpPr>
          <p:sp>
            <p:nvSpPr>
              <p:cNvPr id="22" name="Rectangle 21"/>
              <p:cNvSpPr/>
              <p:nvPr/>
            </p:nvSpPr>
            <p:spPr>
              <a:xfrm>
                <a:off x="2513275" y="2896152"/>
                <a:ext cx="6380640" cy="669012"/>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1"/>
                <a:ext cx="2082164" cy="640079"/>
              </a:xfrm>
              <a:prstGeom prst="rect">
                <a:avLst/>
              </a:prstGeom>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pic>
        <p:nvPicPr>
          <p:cNvPr id="4" name="Picture 3"/>
          <p:cNvPicPr>
            <a:picLocks noChangeAspect="1"/>
          </p:cNvPicPr>
          <p:nvPr/>
        </p:nvPicPr>
        <p:blipFill>
          <a:blip r:embed="rId6"/>
          <a:stretch>
            <a:fillRect/>
          </a:stretch>
        </p:blipFill>
        <p:spPr>
          <a:xfrm>
            <a:off x="2433167" y="3864921"/>
            <a:ext cx="2485748" cy="2514821"/>
          </a:xfrm>
          <a:prstGeom prst="rect">
            <a:avLst/>
          </a:prstGeom>
        </p:spPr>
      </p:pic>
      <p:sp>
        <p:nvSpPr>
          <p:cNvPr id="17" name="TextBox 16"/>
          <p:cNvSpPr txBox="1"/>
          <p:nvPr/>
        </p:nvSpPr>
        <p:spPr>
          <a:xfrm>
            <a:off x="4686300" y="1668532"/>
            <a:ext cx="4059785" cy="2677656"/>
          </a:xfrm>
          <a:prstGeom prst="rect">
            <a:avLst/>
          </a:prstGeom>
          <a:noFill/>
        </p:spPr>
        <p:txBody>
          <a:bodyPr wrap="square" rtlCol="0">
            <a:spAutoFit/>
          </a:bodyPr>
          <a:lstStyle/>
          <a:p>
            <a:r>
              <a:rPr lang="en-US" sz="1400" dirty="0">
                <a:solidFill>
                  <a:srgbClr val="404040"/>
                </a:solidFill>
                <a:latin typeface="Calibri Light"/>
                <a:ea typeface="Corbel" panose="020B0503020204020204" pitchFamily="34" charset="0"/>
                <a:cs typeface="Times New Roman" panose="02020603050405020304" pitchFamily="18" charset="0"/>
              </a:rPr>
              <a:t>Read the passage below. Then answer the question. </a:t>
            </a:r>
          </a:p>
          <a:p>
            <a:r>
              <a:rPr lang="en-US" sz="1400" dirty="0">
                <a:solidFill>
                  <a:srgbClr val="404040"/>
                </a:solidFill>
                <a:latin typeface="Calibri Light"/>
                <a:ea typeface="Corbel" panose="020B0503020204020204" pitchFamily="34" charset="0"/>
                <a:cs typeface="Times New Roman" panose="02020603050405020304" pitchFamily="18" charset="0"/>
              </a:rPr>
              <a:t> </a:t>
            </a:r>
          </a:p>
          <a:p>
            <a:r>
              <a:rPr lang="en-US" sz="1400" dirty="0">
                <a:solidFill>
                  <a:srgbClr val="404040"/>
                </a:solidFill>
                <a:latin typeface="Calibri Light"/>
                <a:ea typeface="Corbel" panose="020B0503020204020204" pitchFamily="34" charset="0"/>
                <a:cs typeface="Times New Roman" panose="02020603050405020304" pitchFamily="18" charset="0"/>
              </a:rPr>
              <a:t>Last year my family went to a national park for our vacation. We saw wild animals that we had seen only in books, and we were amazed by the landscape of trees and rivers. The highlight of the trip was an </a:t>
            </a:r>
            <a:r>
              <a:rPr lang="en-US" sz="1400" b="1" dirty="0">
                <a:solidFill>
                  <a:srgbClr val="404040"/>
                </a:solidFill>
                <a:latin typeface="Calibri"/>
                <a:ea typeface="Corbel" panose="020B0503020204020204" pitchFamily="34" charset="0"/>
                <a:cs typeface="Calibri"/>
              </a:rPr>
              <a:t>arduous</a:t>
            </a:r>
            <a:r>
              <a:rPr lang="en-US" sz="1400" dirty="0">
                <a:solidFill>
                  <a:srgbClr val="404040"/>
                </a:solidFill>
                <a:latin typeface="Calibri Light"/>
                <a:ea typeface="Corbel" panose="020B0503020204020204" pitchFamily="34" charset="0"/>
                <a:cs typeface="Times New Roman" panose="02020603050405020304" pitchFamily="18" charset="0"/>
              </a:rPr>
              <a:t> hike we took to the top of a small mountain. Though the hike was not easy, due to all the loose rocks and exposed roots on the path, the spectacular view from the top was worth it!</a:t>
            </a:r>
          </a:p>
          <a:p>
            <a:r>
              <a:rPr lang="en-US" sz="1400" dirty="0">
                <a:solidFill>
                  <a:srgbClr val="404040"/>
                </a:solidFill>
                <a:latin typeface="Calibri Light"/>
                <a:ea typeface="Corbel" panose="020B0503020204020204" pitchFamily="34" charset="0"/>
                <a:cs typeface="Times New Roman" panose="02020603050405020304" pitchFamily="18" charset="0"/>
              </a:rPr>
              <a:t> </a:t>
            </a:r>
          </a:p>
          <a:p>
            <a:r>
              <a:rPr lang="en-US" sz="1400" dirty="0">
                <a:solidFill>
                  <a:srgbClr val="404040"/>
                </a:solidFill>
                <a:latin typeface="Calibri Light"/>
                <a:ea typeface="Corbel" panose="020B0503020204020204" pitchFamily="34" charset="0"/>
                <a:cs typeface="Times New Roman" panose="02020603050405020304" pitchFamily="18" charset="0"/>
              </a:rPr>
              <a:t>What does the word “arduous” mean in this passage?</a:t>
            </a:r>
          </a:p>
        </p:txBody>
      </p:sp>
      <p:pic>
        <p:nvPicPr>
          <p:cNvPr id="96" name="Picture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H="1">
            <a:off x="4970726" y="4568675"/>
            <a:ext cx="548596" cy="652218"/>
          </a:xfrm>
          <a:prstGeom prst="rect">
            <a:avLst/>
          </a:prstGeom>
        </p:spPr>
      </p:pic>
      <p:pic>
        <p:nvPicPr>
          <p:cNvPr id="97" name="Picture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323389" flipH="1">
            <a:off x="3847023" y="3156280"/>
            <a:ext cx="548596" cy="652218"/>
          </a:xfrm>
          <a:prstGeom prst="rect">
            <a:avLst/>
          </a:prstGeom>
        </p:spPr>
      </p:pic>
    </p:spTree>
    <p:custDataLst>
      <p:tags r:id="rId1"/>
    </p:custDataLst>
    <p:extLst>
      <p:ext uri="{BB962C8B-B14F-4D97-AF65-F5344CB8AC3E}">
        <p14:creationId xmlns:p14="http://schemas.microsoft.com/office/powerpoint/2010/main" val="312291424"/>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7"/>
        <p14:stopEvt time="32512" objId="7"/>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stretch>
            <a:fillRect/>
          </a:stretch>
        </p:blipFill>
        <p:spPr>
          <a:xfrm>
            <a:off x="3681326" y="2598887"/>
            <a:ext cx="3737146" cy="3780855"/>
          </a:xfrm>
          <a:prstGeom prst="rect">
            <a:avLst/>
          </a:prstGeom>
        </p:spPr>
      </p:pic>
      <p:sp>
        <p:nvSpPr>
          <p:cNvPr id="2" name="Title 1"/>
          <p:cNvSpPr>
            <a:spLocks noGrp="1"/>
          </p:cNvSpPr>
          <p:nvPr>
            <p:ph type="title"/>
          </p:nvPr>
        </p:nvSpPr>
        <p:spPr/>
        <p:txBody>
          <a:bodyPr/>
          <a:lstStyle/>
          <a:p>
            <a:r>
              <a:rPr lang="en-US" dirty="0" smtClean="0"/>
              <a:t>KEY CONCEPTS</a:t>
            </a:r>
            <a:endParaRPr lang="en-US" dirty="0"/>
          </a:p>
        </p:txBody>
      </p:sp>
      <p:grpSp>
        <p:nvGrpSpPr>
          <p:cNvPr id="19" name="Group 18"/>
          <p:cNvGrpSpPr/>
          <p:nvPr/>
        </p:nvGrpSpPr>
        <p:grpSpPr>
          <a:xfrm>
            <a:off x="2514600" y="1218253"/>
            <a:ext cx="6070599" cy="527724"/>
            <a:chOff x="2514599" y="2026306"/>
            <a:chExt cx="10741749" cy="933792"/>
          </a:xfrm>
        </p:grpSpPr>
        <p:sp>
          <p:nvSpPr>
            <p:cNvPr id="20" name="Rounded Rectangle 19"/>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Standard 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22" name="Group 21"/>
            <p:cNvGrpSpPr/>
            <p:nvPr/>
          </p:nvGrpSpPr>
          <p:grpSpPr>
            <a:xfrm>
              <a:off x="2652048" y="2026306"/>
              <a:ext cx="666886" cy="831358"/>
              <a:chOff x="3837380" y="1801162"/>
              <a:chExt cx="499670" cy="622904"/>
            </a:xfrm>
          </p:grpSpPr>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25" name="TextBox 24"/>
          <p:cNvSpPr txBox="1"/>
          <p:nvPr/>
        </p:nvSpPr>
        <p:spPr>
          <a:xfrm>
            <a:off x="2486279" y="1743946"/>
            <a:ext cx="6252785" cy="923330"/>
          </a:xfrm>
          <a:prstGeom prst="rect">
            <a:avLst/>
          </a:prstGeom>
          <a:noFill/>
        </p:spPr>
        <p:txBody>
          <a:bodyPr wrap="square" rtlCol="0">
            <a:spAutoFit/>
          </a:bodyPr>
          <a:lstStyle/>
          <a:p>
            <a:pPr lvl="0"/>
            <a:r>
              <a:rPr lang="en-US" dirty="0">
                <a:solidFill>
                  <a:prstClr val="black"/>
                </a:solidFill>
                <a:latin typeface="Calibri Light"/>
                <a:ea typeface="Corbel" panose="020B0503020204020204" pitchFamily="34" charset="0"/>
                <a:cs typeface="Times New Roman" panose="02020603050405020304" pitchFamily="18" charset="0"/>
              </a:rPr>
              <a:t>Integrate information presented in different media or formats (e.g., visually, quantitatively) as well as in words to develop a coherent understanding of a topic or issue.</a:t>
            </a:r>
          </a:p>
        </p:txBody>
      </p:sp>
      <p:sp>
        <p:nvSpPr>
          <p:cNvPr id="13" name="TextBox 12"/>
          <p:cNvSpPr txBox="1"/>
          <p:nvPr/>
        </p:nvSpPr>
        <p:spPr>
          <a:xfrm>
            <a:off x="2293166" y="5275720"/>
            <a:ext cx="1915977" cy="116955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Rhode Island Department of Education, “Common Core State Standards for English Language Arts &amp; Literacy in History/Social Studies, Science, and Technical Subjects” (2010). </a:t>
            </a:r>
          </a:p>
        </p:txBody>
      </p:sp>
    </p:spTree>
    <p:custDataLst>
      <p:tags r:id="rId1"/>
    </p:custDataLst>
    <p:extLst>
      <p:ext uri="{BB962C8B-B14F-4D97-AF65-F5344CB8AC3E}">
        <p14:creationId xmlns:p14="http://schemas.microsoft.com/office/powerpoint/2010/main" val="393115137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3"/>
        <p14:stopEvt time="30361" objId="1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4"/>
          <a:stretch>
            <a:fillRect/>
          </a:stretch>
        </p:blipFill>
        <p:spPr>
          <a:xfrm>
            <a:off x="3681326" y="2598887"/>
            <a:ext cx="3737146" cy="3780855"/>
          </a:xfrm>
          <a:prstGeom prst="rect">
            <a:avLst/>
          </a:prstGeom>
        </p:spPr>
      </p:pic>
      <p:sp>
        <p:nvSpPr>
          <p:cNvPr id="31" name="TextBox 30"/>
          <p:cNvSpPr txBox="1"/>
          <p:nvPr/>
        </p:nvSpPr>
        <p:spPr>
          <a:xfrm>
            <a:off x="2486279" y="1743946"/>
            <a:ext cx="6252785" cy="923330"/>
          </a:xfrm>
          <a:prstGeom prst="rect">
            <a:avLst/>
          </a:prstGeom>
          <a:noFill/>
        </p:spPr>
        <p:txBody>
          <a:bodyPr wrap="square" rtlCol="0">
            <a:spAutoFit/>
          </a:bodyPr>
          <a:lstStyle/>
          <a:p>
            <a:pPr lvl="0"/>
            <a:r>
              <a:rPr lang="en-US" dirty="0">
                <a:solidFill>
                  <a:prstClr val="black"/>
                </a:solidFill>
                <a:latin typeface="Calibri Light"/>
                <a:ea typeface="Corbel" panose="020B0503020204020204" pitchFamily="34" charset="0"/>
                <a:cs typeface="Times New Roman" panose="02020603050405020304" pitchFamily="18" charset="0"/>
              </a:rPr>
              <a:t>Integrate information presented in different media or formats (e.g., visually, quantitatively) as well as in words to develop a coherent understanding of a topic or issue.</a:t>
            </a:r>
          </a:p>
        </p:txBody>
      </p:sp>
      <p:sp>
        <p:nvSpPr>
          <p:cNvPr id="2" name="Title 1"/>
          <p:cNvSpPr>
            <a:spLocks noGrp="1"/>
          </p:cNvSpPr>
          <p:nvPr>
            <p:ph type="title"/>
          </p:nvPr>
        </p:nvSpPr>
        <p:spPr/>
        <p:txBody>
          <a:bodyPr/>
          <a:lstStyle/>
          <a:p>
            <a:r>
              <a:rPr lang="en-US" dirty="0" smtClean="0"/>
              <a:t>KEY CONCEPTS</a:t>
            </a:r>
            <a:endParaRPr lang="en-US" dirty="0"/>
          </a:p>
        </p:txBody>
      </p:sp>
      <p:pic>
        <p:nvPicPr>
          <p:cNvPr id="17" name="Picture 16" descr="Green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495" y="1752600"/>
            <a:ext cx="972934" cy="396314"/>
          </a:xfrm>
          <a:prstGeom prst="rect">
            <a:avLst/>
          </a:prstGeom>
        </p:spPr>
      </p:pic>
      <p:pic>
        <p:nvPicPr>
          <p:cNvPr id="18" name="Picture 17" descr="Green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5543" y="2024158"/>
            <a:ext cx="870858" cy="396314"/>
          </a:xfrm>
          <a:prstGeom prst="rect">
            <a:avLst/>
          </a:prstGeom>
        </p:spPr>
      </p:pic>
      <p:pic>
        <p:nvPicPr>
          <p:cNvPr id="19" name="Picture 18" descr="Green circle.png"/>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775731" y="4196910"/>
            <a:ext cx="609070" cy="682226"/>
          </a:xfrm>
          <a:prstGeom prst="rect">
            <a:avLst/>
          </a:prstGeom>
        </p:spPr>
      </p:pic>
      <p:grpSp>
        <p:nvGrpSpPr>
          <p:cNvPr id="25" name="Group 24"/>
          <p:cNvGrpSpPr/>
          <p:nvPr/>
        </p:nvGrpSpPr>
        <p:grpSpPr>
          <a:xfrm>
            <a:off x="2514600" y="1218253"/>
            <a:ext cx="6070599" cy="527724"/>
            <a:chOff x="2514599" y="2026306"/>
            <a:chExt cx="10741749" cy="933792"/>
          </a:xfrm>
        </p:grpSpPr>
        <p:sp>
          <p:nvSpPr>
            <p:cNvPr id="26" name="Rounded Rectangle 25"/>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Standard re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28" name="Group 27"/>
            <p:cNvGrpSpPr/>
            <p:nvPr/>
          </p:nvGrpSpPr>
          <p:grpSpPr>
            <a:xfrm>
              <a:off x="2652048" y="2026306"/>
              <a:ext cx="666886" cy="831358"/>
              <a:chOff x="3837380" y="1801162"/>
              <a:chExt cx="499670" cy="622904"/>
            </a:xfrm>
          </p:grpSpPr>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920326" flipH="1">
            <a:off x="2581058" y="2956883"/>
            <a:ext cx="1133744" cy="1347892"/>
          </a:xfrm>
          <a:prstGeom prst="rect">
            <a:avLst/>
          </a:prstGeom>
        </p:spPr>
      </p:pic>
    </p:spTree>
    <p:custDataLst>
      <p:tags r:id="rId1"/>
    </p:custDataLst>
    <p:extLst>
      <p:ext uri="{BB962C8B-B14F-4D97-AF65-F5344CB8AC3E}">
        <p14:creationId xmlns:p14="http://schemas.microsoft.com/office/powerpoint/2010/main" val="1134547238"/>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6"/>
        <p14:stopEvt time="22249" objId="6"/>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5" name="Picture 4" descr="How to measure 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500" y="1916415"/>
            <a:ext cx="5283000" cy="3712464"/>
          </a:xfrm>
          <a:prstGeom prst="rect">
            <a:avLst/>
          </a:prstGeom>
        </p:spPr>
      </p:pic>
    </p:spTree>
    <p:extLst>
      <p:ext uri="{BB962C8B-B14F-4D97-AF65-F5344CB8AC3E}">
        <p14:creationId xmlns:p14="http://schemas.microsoft.com/office/powerpoint/2010/main" val="1887723796"/>
      </p:ext>
    </p:extLst>
  </p:cSld>
  <p:clrMapOvr>
    <a:masterClrMapping/>
  </p:clrMapOvr>
  <p:transition advClick="0" advTm="2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9" name="Group 108"/>
          <p:cNvGrpSpPr/>
          <p:nvPr/>
        </p:nvGrpSpPr>
        <p:grpSpPr>
          <a:xfrm>
            <a:off x="5266249" y="4625889"/>
            <a:ext cx="2518544" cy="1639445"/>
            <a:chOff x="5266249" y="4659755"/>
            <a:chExt cx="2518544" cy="1639445"/>
          </a:xfrm>
        </p:grpSpPr>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932" y="4659755"/>
              <a:ext cx="1010861" cy="745416"/>
            </a:xfrm>
            <a:prstGeom prst="rect">
              <a:avLst/>
            </a:prstGeom>
            <a:effectLst>
              <a:outerShdw blurRad="63500" sx="101000" sy="101000" algn="ctr" rotWithShape="0">
                <a:prstClr val="black">
                  <a:alpha val="40000"/>
                </a:prstClr>
              </a:outerShdw>
            </a:effectLst>
          </p:spPr>
        </p:pic>
        <p:pic>
          <p:nvPicPr>
            <p:cNvPr id="111" name="Picture 110" descr="&am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6249" y="5366186"/>
              <a:ext cx="313785" cy="933014"/>
            </a:xfrm>
            <a:prstGeom prst="rect">
              <a:avLst/>
            </a:prstGeom>
          </p:spPr>
        </p:pic>
      </p:grpSp>
      <p:grpSp>
        <p:nvGrpSpPr>
          <p:cNvPr id="114" name="Group 113"/>
          <p:cNvGrpSpPr/>
          <p:nvPr/>
        </p:nvGrpSpPr>
        <p:grpSpPr>
          <a:xfrm>
            <a:off x="4431396" y="1297143"/>
            <a:ext cx="1983490" cy="2696075"/>
            <a:chOff x="2494581" y="1297143"/>
            <a:chExt cx="1983490" cy="2696075"/>
          </a:xfrm>
        </p:grpSpPr>
        <p:grpSp>
          <p:nvGrpSpPr>
            <p:cNvPr id="115" name="Group 114"/>
            <p:cNvGrpSpPr/>
            <p:nvPr/>
          </p:nvGrpSpPr>
          <p:grpSpPr>
            <a:xfrm>
              <a:off x="2494581" y="1297143"/>
              <a:ext cx="1983490" cy="1507418"/>
              <a:chOff x="2152128" y="1606649"/>
              <a:chExt cx="1432122" cy="1088388"/>
            </a:xfrm>
          </p:grpSpPr>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128" y="1606649"/>
                <a:ext cx="729863" cy="538206"/>
              </a:xfrm>
              <a:prstGeom prst="rect">
                <a:avLst/>
              </a:prstGeom>
              <a:effectLst>
                <a:outerShdw blurRad="63500" sx="101000" sy="101000" algn="ctr" rotWithShape="0">
                  <a:prstClr val="black">
                    <a:alpha val="40000"/>
                  </a:prstClr>
                </a:outerShdw>
              </a:effectLst>
            </p:spPr>
          </p:pic>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387" y="1618874"/>
                <a:ext cx="729863" cy="538206"/>
              </a:xfrm>
              <a:prstGeom prst="rect">
                <a:avLst/>
              </a:prstGeom>
              <a:effectLst>
                <a:outerShdw blurRad="63500" sx="101000" sy="101000" algn="ctr" rotWithShape="0">
                  <a:prstClr val="black">
                    <a:alpha val="40000"/>
                  </a:prstClr>
                </a:outerShdw>
              </a:effectLst>
            </p:spPr>
          </p:pic>
          <p:pic>
            <p:nvPicPr>
              <p:cNvPr id="119" name="Picture 1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374" y="2156831"/>
                <a:ext cx="729863" cy="538206"/>
              </a:xfrm>
              <a:prstGeom prst="rect">
                <a:avLst/>
              </a:prstGeom>
              <a:effectLst>
                <a:outerShdw blurRad="63500" sx="101000" sy="101000" algn="ctr" rotWithShape="0">
                  <a:prstClr val="black">
                    <a:alpha val="40000"/>
                  </a:prstClr>
                </a:outerShdw>
              </a:effectLst>
            </p:spPr>
          </p:pic>
        </p:grpSp>
        <p:pic>
          <p:nvPicPr>
            <p:cNvPr id="116" name="Picture 115" descr="Assessment Item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5484" y="2721143"/>
              <a:ext cx="1766287" cy="1272075"/>
            </a:xfrm>
            <a:prstGeom prst="rect">
              <a:avLst/>
            </a:prstGeom>
          </p:spPr>
        </p:pic>
      </p:grpSp>
      <p:pic>
        <p:nvPicPr>
          <p:cNvPr id="124" name="Picture 123"/>
          <p:cNvPicPr>
            <a:picLocks noChangeAspect="1"/>
          </p:cNvPicPr>
          <p:nvPr/>
        </p:nvPicPr>
        <p:blipFill rotWithShape="1">
          <a:blip r:embed="rId7" cstate="print">
            <a:extLst>
              <a:ext uri="{28A0092B-C50C-407E-A947-70E740481C1C}">
                <a14:useLocalDpi xmlns:a14="http://schemas.microsoft.com/office/drawing/2010/main" val="0"/>
              </a:ext>
            </a:extLst>
          </a:blip>
          <a:srcRect b="8856"/>
          <a:stretch/>
        </p:blipFill>
        <p:spPr>
          <a:xfrm rot="16200000">
            <a:off x="5274730" y="3351188"/>
            <a:ext cx="258585" cy="1556034"/>
          </a:xfrm>
          <a:prstGeom prst="rect">
            <a:avLst/>
          </a:prstGeom>
        </p:spPr>
      </p:pic>
      <p:pic>
        <p:nvPicPr>
          <p:cNvPr id="122" name="Picture 1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0777" y="4480612"/>
            <a:ext cx="1010861" cy="745416"/>
          </a:xfrm>
          <a:prstGeom prst="rect">
            <a:avLst/>
          </a:prstGeom>
          <a:effectLst>
            <a:outerShdw blurRad="63500" sx="101000" sy="101000" algn="ctr" rotWithShape="0">
              <a:prstClr val="black">
                <a:alpha val="40000"/>
              </a:prstClr>
            </a:outerShdw>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2522" y="5361122"/>
            <a:ext cx="2283176" cy="66734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6651" y="5369914"/>
            <a:ext cx="2045648" cy="667340"/>
          </a:xfrm>
          <a:prstGeom prst="rect">
            <a:avLst/>
          </a:prstGeom>
        </p:spPr>
      </p:pic>
    </p:spTree>
    <p:custDataLst>
      <p:tags r:id="rId1"/>
    </p:custDataLst>
    <p:extLst>
      <p:ext uri="{BB962C8B-B14F-4D97-AF65-F5344CB8AC3E}">
        <p14:creationId xmlns:p14="http://schemas.microsoft.com/office/powerpoint/2010/main" val="61892703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33"/>
        <p14:stopEvt time="13229" objId="33"/>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4"/>
          <a:stretch>
            <a:fillRect/>
          </a:stretch>
        </p:blipFill>
        <p:spPr>
          <a:xfrm>
            <a:off x="3681326" y="1945744"/>
            <a:ext cx="3737146" cy="3780855"/>
          </a:xfrm>
          <a:prstGeom prst="rect">
            <a:avLst/>
          </a:prstGeom>
        </p:spPr>
      </p:pic>
      <p:sp>
        <p:nvSpPr>
          <p:cNvPr id="2" name="Title 1"/>
          <p:cNvSpPr>
            <a:spLocks noGrp="1"/>
          </p:cNvSpPr>
          <p:nvPr>
            <p:ph type="title"/>
          </p:nvPr>
        </p:nvSpPr>
        <p:spPr/>
        <p:txBody>
          <a:bodyPr/>
          <a:lstStyle/>
          <a:p>
            <a:r>
              <a:rPr lang="en-US" dirty="0" smtClean="0"/>
              <a:t>KEY CONCEPTS</a:t>
            </a:r>
            <a:endParaRPr lang="en-US" dirty="0"/>
          </a:p>
        </p:txBody>
      </p:sp>
      <p:grpSp>
        <p:nvGrpSpPr>
          <p:cNvPr id="43" name="Group 42"/>
          <p:cNvGrpSpPr/>
          <p:nvPr/>
        </p:nvGrpSpPr>
        <p:grpSpPr>
          <a:xfrm>
            <a:off x="2401774" y="1692106"/>
            <a:ext cx="6177971" cy="4524781"/>
            <a:chOff x="2041005" y="1999456"/>
            <a:chExt cx="6441082" cy="4717487"/>
          </a:xfrm>
        </p:grpSpPr>
        <p:pic>
          <p:nvPicPr>
            <p:cNvPr id="30" name="Picture 29" descr="Higher order thinking 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1005" y="6100104"/>
              <a:ext cx="2549969" cy="616839"/>
            </a:xfrm>
            <a:prstGeom prst="rect">
              <a:avLst/>
            </a:prstGeom>
          </p:spPr>
        </p:pic>
        <p:pic>
          <p:nvPicPr>
            <p:cNvPr id="41" name="Picture 40" descr="Lower-order thinking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0626" y="1999456"/>
              <a:ext cx="2421461" cy="616840"/>
            </a:xfrm>
            <a:prstGeom prst="rect">
              <a:avLst/>
            </a:prstGeom>
          </p:spPr>
        </p:pic>
      </p:gr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3363" y="1421708"/>
            <a:ext cx="558506" cy="411847"/>
          </a:xfrm>
          <a:prstGeom prst="rect">
            <a:avLst/>
          </a:prstGeom>
          <a:effectLst>
            <a:outerShdw blurRad="63500" sx="101000" sy="101000" algn="ctr" rotWithShape="0">
              <a:prstClr val="black">
                <a:alpha val="40000"/>
              </a:prstClr>
            </a:outerShdw>
          </a:effectLst>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4332" y="2579149"/>
            <a:ext cx="558506" cy="411847"/>
          </a:xfrm>
          <a:prstGeom prst="rect">
            <a:avLst/>
          </a:prstGeom>
          <a:effectLst>
            <a:outerShdw blurRad="63500" sx="101000" sy="101000" algn="ctr" rotWithShape="0">
              <a:prstClr val="black">
                <a:alpha val="40000"/>
              </a:prstClr>
            </a:outerShdw>
          </a:effectLst>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9218" y="4842575"/>
            <a:ext cx="558506" cy="411847"/>
          </a:xfrm>
          <a:prstGeom prst="rect">
            <a:avLst/>
          </a:prstGeom>
          <a:effectLst>
            <a:outerShdw blurRad="63500" sx="101000" sy="101000" algn="ctr" rotWithShape="0">
              <a:prstClr val="black">
                <a:alpha val="40000"/>
              </a:prstClr>
            </a:outerShdw>
          </a:effectLst>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3363" y="5805040"/>
            <a:ext cx="558506" cy="411847"/>
          </a:xfrm>
          <a:prstGeom prst="rect">
            <a:avLst/>
          </a:prstGeom>
          <a:effectLst>
            <a:outerShdw blurRad="63500" sx="101000" sy="101000" algn="ctr" rotWithShape="0">
              <a:prstClr val="black">
                <a:alpha val="40000"/>
              </a:prstClr>
            </a:outerShdw>
          </a:effectLst>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6960" y="4842574"/>
            <a:ext cx="558506" cy="411847"/>
          </a:xfrm>
          <a:prstGeom prst="rect">
            <a:avLst/>
          </a:prstGeom>
          <a:effectLst>
            <a:outerShdw blurRad="63500" sx="101000" sy="101000" algn="ctr" rotWithShape="0">
              <a:prstClr val="black">
                <a:alpha val="40000"/>
              </a:prstClr>
            </a:outerShdw>
          </a:effectLst>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6960" y="2579149"/>
            <a:ext cx="558506" cy="411847"/>
          </a:xfrm>
          <a:prstGeom prst="rect">
            <a:avLst/>
          </a:prstGeom>
          <a:effectLst>
            <a:outerShdw blurRad="63500" sx="101000" sy="101000" algn="ctr" rotWithShape="0">
              <a:prstClr val="black">
                <a:alpha val="40000"/>
              </a:prstClr>
            </a:outerShdw>
          </a:effectLst>
        </p:spPr>
      </p:pic>
    </p:spTree>
    <p:custDataLst>
      <p:tags r:id="rId1"/>
    </p:custDataLst>
    <p:extLst>
      <p:ext uri="{BB962C8B-B14F-4D97-AF65-F5344CB8AC3E}">
        <p14:creationId xmlns:p14="http://schemas.microsoft.com/office/powerpoint/2010/main" val="1882440724"/>
      </p:ext>
    </p:extLst>
  </p:cSld>
  <p:clrMapOvr>
    <a:masterClrMapping/>
  </p:clrMapOvr>
  <p:transition advTm="169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16981" objId="3"/>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514600" y="1218253"/>
            <a:ext cx="6070599" cy="527724"/>
            <a:chOff x="2514599" y="2026306"/>
            <a:chExt cx="10741749" cy="933792"/>
          </a:xfrm>
        </p:grpSpPr>
        <p:sp>
          <p:nvSpPr>
            <p:cNvPr id="10" name="Rounded Rectangle 9"/>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2" name="Group 11"/>
            <p:cNvGrpSpPr/>
            <p:nvPr/>
          </p:nvGrpSpPr>
          <p:grpSpPr>
            <a:xfrm>
              <a:off x="2652048" y="2026306"/>
              <a:ext cx="666886" cy="831358"/>
              <a:chOff x="3837380" y="1801162"/>
              <a:chExt cx="499670" cy="622904"/>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43946"/>
            <a:ext cx="6252785" cy="1938992"/>
          </a:xfrm>
          <a:prstGeom prst="rect">
            <a:avLst/>
          </a:prstGeom>
          <a:noFill/>
        </p:spPr>
        <p:txBody>
          <a:bodyPr wrap="square" rtlCol="0">
            <a:spAutoFit/>
          </a:bodyPr>
          <a:lstStyle/>
          <a:p>
            <a:pPr lvl="0"/>
            <a:r>
              <a:rPr lang="en-US" sz="2000" dirty="0">
                <a:solidFill>
                  <a:srgbClr val="4B4B4B"/>
                </a:solidFill>
                <a:latin typeface="Calibri Light"/>
                <a:ea typeface="Corbel" panose="020B0503020204020204" pitchFamily="34" charset="0"/>
                <a:cs typeface="Times New Roman" panose="02020603050405020304" pitchFamily="18" charset="0"/>
              </a:rPr>
              <a:t>The student solves problems involving direct proportional relationships. The student is expected to estimate and find solutions to application problems involving percent; and estimate and find solutions to application problems involving proportional relationships such as similarity, scaling, unit costs, and related measurement units.</a:t>
            </a:r>
          </a:p>
        </p:txBody>
      </p:sp>
      <p:sp>
        <p:nvSpPr>
          <p:cNvPr id="20" name="TextBox 19"/>
          <p:cNvSpPr txBox="1"/>
          <p:nvPr/>
        </p:nvSpPr>
        <p:spPr>
          <a:xfrm>
            <a:off x="2293166" y="6188201"/>
            <a:ext cx="6454594" cy="24622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Texas Education Agency Student Assessment Division, “Grade 7 Mathematics Assessment” (2010).</a:t>
            </a:r>
          </a:p>
        </p:txBody>
      </p:sp>
    </p:spTree>
    <p:custDataLst>
      <p:tags r:id="rId1"/>
    </p:custDataLst>
    <p:extLst>
      <p:ext uri="{BB962C8B-B14F-4D97-AF65-F5344CB8AC3E}">
        <p14:creationId xmlns:p14="http://schemas.microsoft.com/office/powerpoint/2010/main" val="3045532912"/>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19"/>
        <p14:stopEvt time="53210" objId="19"/>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514600" y="1218253"/>
            <a:ext cx="6070599" cy="527724"/>
            <a:chOff x="2514599" y="2026306"/>
            <a:chExt cx="10741749" cy="933792"/>
          </a:xfrm>
        </p:grpSpPr>
        <p:sp>
          <p:nvSpPr>
            <p:cNvPr id="10" name="Rounded Rectangle 9"/>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2" name="Group 11"/>
            <p:cNvGrpSpPr/>
            <p:nvPr/>
          </p:nvGrpSpPr>
          <p:grpSpPr>
            <a:xfrm>
              <a:off x="2652048" y="2026306"/>
              <a:ext cx="666886" cy="831358"/>
              <a:chOff x="3837380" y="1801162"/>
              <a:chExt cx="499670" cy="622904"/>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43946"/>
            <a:ext cx="6252785" cy="1938992"/>
          </a:xfrm>
          <a:prstGeom prst="rect">
            <a:avLst/>
          </a:prstGeom>
          <a:noFill/>
        </p:spPr>
        <p:txBody>
          <a:bodyPr wrap="square" rtlCol="0">
            <a:spAutoFit/>
          </a:bodyPr>
          <a:lstStyle/>
          <a:p>
            <a:pPr lvl="0"/>
            <a:r>
              <a:rPr lang="en-US" sz="2000" dirty="0">
                <a:solidFill>
                  <a:srgbClr val="4B4B4B"/>
                </a:solidFill>
                <a:latin typeface="Calibri Light"/>
                <a:ea typeface="Corbel" panose="020B0503020204020204" pitchFamily="34" charset="0"/>
                <a:cs typeface="Times New Roman" panose="02020603050405020304" pitchFamily="18" charset="0"/>
              </a:rPr>
              <a:t>The student solves problems involving direct proportional relationships. The student is expected to estimate and find solutions to application problems involving percent; and estimate and find solutions to application problems involving proportional relationships such as similarity, scaling, unit costs, and related measurement units.</a:t>
            </a:r>
          </a:p>
        </p:txBody>
      </p:sp>
      <p:pic>
        <p:nvPicPr>
          <p:cNvPr id="15" name="Picture 14"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0668" y="1763247"/>
            <a:ext cx="883290" cy="418282"/>
          </a:xfrm>
          <a:prstGeom prst="rect">
            <a:avLst/>
          </a:prstGeom>
        </p:spPr>
      </p:pic>
      <p:pic>
        <p:nvPicPr>
          <p:cNvPr id="17" name="Picture 16" descr="Green 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930" y="2050747"/>
            <a:ext cx="1068680" cy="418282"/>
          </a:xfrm>
          <a:prstGeom prst="rect">
            <a:avLst/>
          </a:prstGeom>
        </p:spPr>
      </p:pic>
      <p:pic>
        <p:nvPicPr>
          <p:cNvPr id="18" name="Picture 17" descr="Green circ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8351" y="2054537"/>
            <a:ext cx="746913" cy="418282"/>
          </a:xfrm>
          <a:prstGeom prst="rect">
            <a:avLst/>
          </a:prstGeom>
        </p:spPr>
      </p:pic>
    </p:spTree>
    <p:custDataLst>
      <p:tags r:id="rId1"/>
    </p:custDataLst>
    <p:extLst>
      <p:ext uri="{BB962C8B-B14F-4D97-AF65-F5344CB8AC3E}">
        <p14:creationId xmlns:p14="http://schemas.microsoft.com/office/powerpoint/2010/main" val="3658328345"/>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19"/>
        <p14:stopEvt time="53210" objId="19"/>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 name="Picture 2" descr="Rigor 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349" y="2536045"/>
            <a:ext cx="2869303" cy="2395728"/>
          </a:xfrm>
          <a:prstGeom prst="rect">
            <a:avLst/>
          </a:prstGeom>
        </p:spPr>
      </p:pic>
    </p:spTree>
    <p:custDataLst>
      <p:tags r:id="rId1"/>
    </p:custDataLst>
    <p:extLst>
      <p:ext uri="{BB962C8B-B14F-4D97-AF65-F5344CB8AC3E}">
        <p14:creationId xmlns:p14="http://schemas.microsoft.com/office/powerpoint/2010/main" val="304179107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16"/>
        <p14:stopEvt time="15476" objId="16"/>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55103" y="1167209"/>
            <a:ext cx="6230097" cy="481176"/>
            <a:chOff x="2162062" y="4304911"/>
            <a:chExt cx="11023975" cy="851426"/>
          </a:xfrm>
        </p:grpSpPr>
        <p:grpSp>
          <p:nvGrpSpPr>
            <p:cNvPr id="10" name="Group 9"/>
            <p:cNvGrpSpPr/>
            <p:nvPr/>
          </p:nvGrpSpPr>
          <p:grpSpPr>
            <a:xfrm>
              <a:off x="2573668" y="4420742"/>
              <a:ext cx="10612369" cy="669012"/>
              <a:chOff x="2513275" y="2896152"/>
              <a:chExt cx="10612369" cy="669012"/>
            </a:xfrm>
          </p:grpSpPr>
          <p:sp>
            <p:nvSpPr>
              <p:cNvPr id="12" name="Rectangle 11"/>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4" name="TextBox 13"/>
          <p:cNvSpPr txBox="1"/>
          <p:nvPr/>
        </p:nvSpPr>
        <p:spPr>
          <a:xfrm>
            <a:off x="2513729" y="1666508"/>
            <a:ext cx="6232183" cy="4478149"/>
          </a:xfrm>
          <a:prstGeom prst="rect">
            <a:avLst/>
          </a:prstGeom>
          <a:noFill/>
        </p:spPr>
        <p:txBody>
          <a:bodyPr wrap="square" rtlCol="0">
            <a:spAutoFit/>
          </a:bodyPr>
          <a:lstStyle/>
          <a:p>
            <a:pPr marL="342900" indent="-342900">
              <a:spcAft>
                <a:spcPts val="600"/>
              </a:spcAft>
              <a:buFont typeface="+mj-lt"/>
              <a:buAutoNum type="arabicPeriod"/>
            </a:pPr>
            <a:r>
              <a:rPr lang="en-US" sz="1500" dirty="0">
                <a:solidFill>
                  <a:srgbClr val="404040"/>
                </a:solidFill>
                <a:latin typeface="Calibri Light"/>
                <a:ea typeface="Corbel" panose="020B0503020204020204" pitchFamily="34" charset="0"/>
                <a:cs typeface="Times New Roman" panose="02020603050405020304" pitchFamily="18" charset="0"/>
              </a:rPr>
              <a:t>What is 67 percent of 81?</a:t>
            </a:r>
          </a:p>
          <a:p>
            <a:pPr marL="342900" indent="-342900">
              <a:spcAft>
                <a:spcPts val="600"/>
              </a:spcAft>
              <a:buFont typeface="+mj-lt"/>
              <a:buAutoNum type="arabicPeriod"/>
            </a:pPr>
            <a:r>
              <a:rPr lang="en-US" sz="1500" dirty="0">
                <a:solidFill>
                  <a:srgbClr val="404040"/>
                </a:solidFill>
                <a:latin typeface="Calibri Light"/>
                <a:ea typeface="Corbel" panose="020B0503020204020204" pitchFamily="34" charset="0"/>
                <a:cs typeface="Times New Roman" panose="02020603050405020304" pitchFamily="18" charset="0"/>
              </a:rPr>
              <a:t>Shawn got 7 correct answers out of 10 possible answers on his science test. What percentage of questions did he answer correctly?</a:t>
            </a:r>
          </a:p>
          <a:p>
            <a:pPr marL="342900" indent="-342900">
              <a:spcAft>
                <a:spcPts val="600"/>
              </a:spcAft>
              <a:buFont typeface="+mj-lt"/>
              <a:buAutoNum type="arabicPeriod"/>
            </a:pPr>
            <a:r>
              <a:rPr lang="en-US" sz="1500" dirty="0">
                <a:solidFill>
                  <a:srgbClr val="404040"/>
                </a:solidFill>
                <a:latin typeface="Calibri Light"/>
                <a:ea typeface="Corbel" panose="020B0503020204020204" pitchFamily="34" charset="0"/>
                <a:cs typeface="Times New Roman" panose="02020603050405020304" pitchFamily="18" charset="0"/>
              </a:rPr>
              <a:t>Adam was on pace to set a high-school basketball record for free throw percentage. Going into his senior year, he had made 97 of 104 free throw attempts. What percentage of free throws had he made?</a:t>
            </a:r>
          </a:p>
          <a:p>
            <a:pPr marL="342900" indent="-342900">
              <a:spcAft>
                <a:spcPts val="600"/>
              </a:spcAft>
              <a:buFont typeface="+mj-lt"/>
              <a:buAutoNum type="arabicPeriod"/>
            </a:pPr>
            <a:r>
              <a:rPr lang="en-US" sz="1500" dirty="0">
                <a:solidFill>
                  <a:srgbClr val="404040"/>
                </a:solidFill>
                <a:latin typeface="Calibri Light"/>
                <a:ea typeface="Corbel" panose="020B0503020204020204" pitchFamily="34" charset="0"/>
                <a:cs typeface="Times New Roman" panose="02020603050405020304" pitchFamily="18" charset="0"/>
              </a:rPr>
              <a:t>Adam and Jamie were competing for the best free throw percentage. Adam made 94 percent of his first 103 shots, whereas Jamie made 47 of 51 shots.</a:t>
            </a:r>
          </a:p>
          <a:p>
            <a:pPr marL="800100" lvl="1" indent="-342900">
              <a:spcAft>
                <a:spcPts val="600"/>
              </a:spcAft>
              <a:buFont typeface="+mj-lt"/>
              <a:buAutoNum type="alphaLcPeriod"/>
            </a:pPr>
            <a:r>
              <a:rPr lang="en-US" sz="1500" dirty="0">
                <a:solidFill>
                  <a:srgbClr val="404040"/>
                </a:solidFill>
                <a:latin typeface="Calibri Light"/>
                <a:ea typeface="Corbel" panose="020B0503020204020204" pitchFamily="34" charset="0"/>
                <a:cs typeface="Times New Roman" panose="02020603050405020304" pitchFamily="18" charset="0"/>
              </a:rPr>
              <a:t>Which one had a better shooting percentage?</a:t>
            </a:r>
          </a:p>
          <a:p>
            <a:pPr marL="800100" lvl="1" indent="-342900">
              <a:spcAft>
                <a:spcPts val="600"/>
              </a:spcAft>
              <a:buFont typeface="+mj-lt"/>
              <a:buAutoNum type="alphaLcPeriod"/>
            </a:pPr>
            <a:r>
              <a:rPr lang="en-US" sz="1500" dirty="0">
                <a:solidFill>
                  <a:srgbClr val="404040"/>
                </a:solidFill>
                <a:latin typeface="Calibri Light"/>
                <a:ea typeface="Corbel" panose="020B0503020204020204" pitchFamily="34" charset="0"/>
                <a:cs typeface="Times New Roman" panose="02020603050405020304" pitchFamily="18" charset="0"/>
              </a:rPr>
              <a:t>In the next game, Adam made only 2 of 10 shots, and Jamie made 7 of 10 shots. What are their new overall shooting percentages? Who is the better shooter? </a:t>
            </a:r>
          </a:p>
          <a:p>
            <a:pPr marL="800100" lvl="1" indent="-342900">
              <a:spcAft>
                <a:spcPts val="600"/>
              </a:spcAft>
              <a:buFont typeface="+mj-lt"/>
              <a:buAutoNum type="alphaLcPeriod"/>
            </a:pPr>
            <a:r>
              <a:rPr lang="en-US" sz="1500" dirty="0">
                <a:solidFill>
                  <a:srgbClr val="404040"/>
                </a:solidFill>
                <a:latin typeface="Calibri Light"/>
                <a:ea typeface="Corbel" panose="020B0503020204020204" pitchFamily="34" charset="0"/>
                <a:cs typeface="Times New Roman" panose="02020603050405020304" pitchFamily="18" charset="0"/>
              </a:rPr>
              <a:t>Christine argued that if Adam and Jamie each made their next 10 shots, their shooting percentages would go up the same amount. Is this true? Why or why not? Describe in detail how you arrived at your answers.</a:t>
            </a:r>
          </a:p>
        </p:txBody>
      </p:sp>
      <p:pic>
        <p:nvPicPr>
          <p:cNvPr id="15" name="Picture 14"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5387" y="1614637"/>
            <a:ext cx="2356057" cy="418282"/>
          </a:xfrm>
          <a:prstGeom prst="rect">
            <a:avLst/>
          </a:prstGeom>
        </p:spPr>
      </p:pic>
      <p:pic>
        <p:nvPicPr>
          <p:cNvPr id="16" name="Picture 15" descr="Green 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8583" y="4735773"/>
            <a:ext cx="6445051" cy="1480987"/>
          </a:xfrm>
          <a:prstGeom prst="rect">
            <a:avLst/>
          </a:prstGeom>
        </p:spPr>
      </p:pic>
      <p:sp>
        <p:nvSpPr>
          <p:cNvPr id="17" name="TextBox 16"/>
          <p:cNvSpPr txBox="1"/>
          <p:nvPr/>
        </p:nvSpPr>
        <p:spPr>
          <a:xfrm>
            <a:off x="2293166" y="6188201"/>
            <a:ext cx="6454594" cy="24622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Paul </a:t>
            </a:r>
            <a:r>
              <a:rPr lang="en-US" sz="1000" dirty="0" err="1"/>
              <a:t>Bambrick-Santoyo</a:t>
            </a:r>
            <a:r>
              <a:rPr lang="en-US" sz="1000" dirty="0"/>
              <a:t>, “Data in the Driver’s Seat” (2007–2008). </a:t>
            </a:r>
          </a:p>
        </p:txBody>
      </p:sp>
    </p:spTree>
    <p:custDataLst>
      <p:tags r:id="rId1"/>
    </p:custDataLst>
    <p:extLst>
      <p:ext uri="{BB962C8B-B14F-4D97-AF65-F5344CB8AC3E}">
        <p14:creationId xmlns:p14="http://schemas.microsoft.com/office/powerpoint/2010/main" val="359730305"/>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55495" objId="4"/>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514600" y="1218253"/>
            <a:ext cx="6070599" cy="527724"/>
            <a:chOff x="2514599" y="2026306"/>
            <a:chExt cx="10741749" cy="933792"/>
          </a:xfrm>
        </p:grpSpPr>
        <p:sp>
          <p:nvSpPr>
            <p:cNvPr id="10" name="Rounded Rectangle 9"/>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tandard 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2" name="Group 11"/>
            <p:cNvGrpSpPr/>
            <p:nvPr/>
          </p:nvGrpSpPr>
          <p:grpSpPr>
            <a:xfrm>
              <a:off x="2652048" y="2026306"/>
              <a:ext cx="666886" cy="831358"/>
              <a:chOff x="3837380" y="1801162"/>
              <a:chExt cx="499670" cy="622904"/>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
        <p:nvSpPr>
          <p:cNvPr id="16" name="TextBox 15"/>
          <p:cNvSpPr txBox="1"/>
          <p:nvPr/>
        </p:nvSpPr>
        <p:spPr>
          <a:xfrm>
            <a:off x="2486279" y="1743946"/>
            <a:ext cx="6252785" cy="1938992"/>
          </a:xfrm>
          <a:prstGeom prst="rect">
            <a:avLst/>
          </a:prstGeom>
          <a:noFill/>
        </p:spPr>
        <p:txBody>
          <a:bodyPr wrap="square" rtlCol="0">
            <a:spAutoFit/>
          </a:bodyPr>
          <a:lstStyle/>
          <a:p>
            <a:pPr lvl="0"/>
            <a:r>
              <a:rPr lang="en-US" sz="2000" dirty="0">
                <a:solidFill>
                  <a:srgbClr val="4B4B4B"/>
                </a:solidFill>
                <a:latin typeface="Calibri Light"/>
                <a:ea typeface="Corbel" panose="020B0503020204020204" pitchFamily="34" charset="0"/>
                <a:cs typeface="Times New Roman" panose="02020603050405020304" pitchFamily="18" charset="0"/>
              </a:rPr>
              <a:t>The student solves problems involving direct proportional relationships. The student is expected to estimate and find solutions to application problems involving percent; and estimate and find solutions to application problems involving proportional relationships such as similarity, scaling, unit costs, and related measurement units.</a:t>
            </a:r>
          </a:p>
        </p:txBody>
      </p:sp>
      <p:pic>
        <p:nvPicPr>
          <p:cNvPr id="15" name="Picture 14"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0668" y="1763247"/>
            <a:ext cx="883290" cy="418282"/>
          </a:xfrm>
          <a:prstGeom prst="rect">
            <a:avLst/>
          </a:prstGeom>
        </p:spPr>
      </p:pic>
      <p:pic>
        <p:nvPicPr>
          <p:cNvPr id="17" name="Picture 16" descr="Green 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930" y="2050747"/>
            <a:ext cx="1068680" cy="418282"/>
          </a:xfrm>
          <a:prstGeom prst="rect">
            <a:avLst/>
          </a:prstGeom>
        </p:spPr>
      </p:pic>
      <p:pic>
        <p:nvPicPr>
          <p:cNvPr id="18" name="Picture 17" descr="Green circ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8351" y="2054537"/>
            <a:ext cx="746913" cy="418282"/>
          </a:xfrm>
          <a:prstGeom prst="rect">
            <a:avLst/>
          </a:prstGeom>
        </p:spPr>
      </p:pic>
      <p:grpSp>
        <p:nvGrpSpPr>
          <p:cNvPr id="28" name="Group 27"/>
          <p:cNvGrpSpPr/>
          <p:nvPr/>
        </p:nvGrpSpPr>
        <p:grpSpPr>
          <a:xfrm>
            <a:off x="3340183" y="4362986"/>
            <a:ext cx="4334427" cy="1278838"/>
            <a:chOff x="2486651" y="4480612"/>
            <a:chExt cx="6049047" cy="1784722"/>
          </a:xfrm>
        </p:grpSpPr>
        <p:grpSp>
          <p:nvGrpSpPr>
            <p:cNvPr id="29" name="Group 28"/>
            <p:cNvGrpSpPr/>
            <p:nvPr/>
          </p:nvGrpSpPr>
          <p:grpSpPr>
            <a:xfrm>
              <a:off x="5266249" y="4625889"/>
              <a:ext cx="2518544" cy="1639445"/>
              <a:chOff x="5266249" y="4659755"/>
              <a:chExt cx="2518544" cy="1639445"/>
            </a:xfrm>
          </p:grpSpPr>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3932" y="4659755"/>
                <a:ext cx="1010861" cy="745416"/>
              </a:xfrm>
              <a:prstGeom prst="rect">
                <a:avLst/>
              </a:prstGeom>
              <a:effectLst>
                <a:outerShdw blurRad="63500" sx="101000" sy="101000" algn="ctr" rotWithShape="0">
                  <a:prstClr val="black">
                    <a:alpha val="40000"/>
                  </a:prstClr>
                </a:outerShdw>
              </a:effectLst>
            </p:spPr>
          </p:pic>
          <p:pic>
            <p:nvPicPr>
              <p:cNvPr id="34" name="Picture 33" descr="&amp;.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6249" y="5366186"/>
                <a:ext cx="313785" cy="933014"/>
              </a:xfrm>
              <a:prstGeom prst="rect">
                <a:avLst/>
              </a:prstGeom>
            </p:spPr>
          </p:pic>
        </p:gr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0777" y="4480612"/>
              <a:ext cx="1010861" cy="745416"/>
            </a:xfrm>
            <a:prstGeom prst="rect">
              <a:avLst/>
            </a:prstGeom>
            <a:effectLst>
              <a:outerShdw blurRad="63500" sx="101000" sy="101000" algn="ctr" rotWithShape="0">
                <a:prstClr val="black">
                  <a:alpha val="40000"/>
                </a:prstClr>
              </a:outerShdw>
            </a:effectLst>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2522" y="5361122"/>
              <a:ext cx="2283176" cy="667340"/>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86651" y="5369914"/>
              <a:ext cx="2045648" cy="667340"/>
            </a:xfrm>
            <a:prstGeom prst="rect">
              <a:avLst/>
            </a:prstGeom>
          </p:spPr>
        </p:pic>
      </p:grpSp>
    </p:spTree>
    <p:custDataLst>
      <p:tags r:id="rId1"/>
    </p:custDataLst>
    <p:extLst>
      <p:ext uri="{BB962C8B-B14F-4D97-AF65-F5344CB8AC3E}">
        <p14:creationId xmlns:p14="http://schemas.microsoft.com/office/powerpoint/2010/main" val="1638217395"/>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19"/>
        <p14:stopEvt time="53210" objId="19"/>
      </p14:showEvt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How to use assessment blueprit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285" y="1935895"/>
            <a:ext cx="5245431" cy="3712464"/>
          </a:xfrm>
          <a:prstGeom prst="rect">
            <a:avLst/>
          </a:prstGeom>
        </p:spPr>
      </p:pic>
    </p:spTree>
    <p:custDataLst>
      <p:tags r:id="rId1"/>
    </p:custDataLst>
    <p:extLst>
      <p:ext uri="{BB962C8B-B14F-4D97-AF65-F5344CB8AC3E}">
        <p14:creationId xmlns:p14="http://schemas.microsoft.com/office/powerpoint/2010/main" val="3586251583"/>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16"/>
        <p14:stopEvt time="15476" objId="16"/>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KEY CONCEPTS</a:t>
            </a:r>
            <a:endParaRPr lang="en-US" dirty="0"/>
          </a:p>
        </p:txBody>
      </p:sp>
      <p:sp>
        <p:nvSpPr>
          <p:cNvPr id="21" name="TextBox 20"/>
          <p:cNvSpPr txBox="1"/>
          <p:nvPr/>
        </p:nvSpPr>
        <p:spPr>
          <a:xfrm>
            <a:off x="2263286" y="5872644"/>
            <a:ext cx="6555090" cy="553998"/>
          </a:xfrm>
          <a:prstGeom prst="rect">
            <a:avLst/>
          </a:prstGeom>
          <a:noFill/>
        </p:spPr>
        <p:txBody>
          <a:bodyPr wrap="square" rtlCol="0">
            <a:spAutoFit/>
          </a:bodyPr>
          <a:lstStyle/>
          <a:p>
            <a:pPr lvl="0"/>
            <a:r>
              <a:rPr lang="en-US" sz="1000" b="1" dirty="0" smtClean="0">
                <a:solidFill>
                  <a:srgbClr val="4B4B4B"/>
                </a:solidFill>
                <a:latin typeface="Calibri"/>
                <a:ea typeface="Corbel" panose="020B0503020204020204" pitchFamily="34" charset="0"/>
                <a:cs typeface="Calibri"/>
              </a:rPr>
              <a:t>Sources</a:t>
            </a:r>
            <a:r>
              <a:rPr lang="en-US" sz="1000" dirty="0" smtClean="0">
                <a:solidFill>
                  <a:srgbClr val="4B4B4B"/>
                </a:solidFill>
                <a:latin typeface="Calibri"/>
                <a:ea typeface="Corbel" panose="020B0503020204020204" pitchFamily="34" charset="0"/>
                <a:cs typeface="Calibri"/>
              </a:rPr>
              <a:t>: </a:t>
            </a:r>
            <a:r>
              <a:rPr lang="en-US" sz="1000" dirty="0">
                <a:latin typeface="Calibri"/>
                <a:cs typeface="Calibri"/>
              </a:rPr>
              <a:t>Ohio Department of Education, “Ohio’s New Learning Standards: English Language Standards” (2010); Student Achievement Partners, “Mini-Assessment for </a:t>
            </a:r>
            <a:r>
              <a:rPr lang="en-US" sz="1000" i="1" dirty="0">
                <a:latin typeface="Calibri"/>
                <a:cs typeface="Calibri"/>
              </a:rPr>
              <a:t>Who Was Marco Polo?</a:t>
            </a:r>
            <a:r>
              <a:rPr lang="en-US" sz="1000" dirty="0">
                <a:latin typeface="Calibri"/>
                <a:cs typeface="Calibri"/>
              </a:rPr>
              <a:t> by Joan </a:t>
            </a:r>
            <a:r>
              <a:rPr lang="en-US" sz="1000" dirty="0" err="1">
                <a:latin typeface="Calibri"/>
                <a:cs typeface="Calibri"/>
              </a:rPr>
              <a:t>Holub</a:t>
            </a:r>
            <a:r>
              <a:rPr lang="en-US" sz="1000" dirty="0">
                <a:latin typeface="Calibri"/>
                <a:cs typeface="Calibri"/>
              </a:rPr>
              <a:t> and </a:t>
            </a:r>
            <a:r>
              <a:rPr lang="en-US" sz="1000" i="1" dirty="0">
                <a:latin typeface="Calibri"/>
                <a:cs typeface="Calibri"/>
              </a:rPr>
              <a:t>The Adventures of Marco Polo</a:t>
            </a:r>
            <a:r>
              <a:rPr lang="en-US" sz="1000" dirty="0">
                <a:latin typeface="Calibri"/>
                <a:cs typeface="Calibri"/>
              </a:rPr>
              <a:t> by Russell Freedman” (2014). </a:t>
            </a:r>
            <a:endParaRPr lang="en-US" sz="1000" dirty="0">
              <a:solidFill>
                <a:srgbClr val="4B4B4B"/>
              </a:solidFill>
              <a:latin typeface="Calibri"/>
              <a:ea typeface="Corbel" panose="020B0503020204020204" pitchFamily="34" charset="0"/>
              <a:cs typeface="Calibri"/>
            </a:endParaRPr>
          </a:p>
        </p:txBody>
      </p:sp>
      <p:grpSp>
        <p:nvGrpSpPr>
          <p:cNvPr id="23" name="Group 22"/>
          <p:cNvGrpSpPr/>
          <p:nvPr/>
        </p:nvGrpSpPr>
        <p:grpSpPr>
          <a:xfrm>
            <a:off x="2405380" y="1363080"/>
            <a:ext cx="6239086" cy="4402719"/>
            <a:chOff x="2371514" y="1363080"/>
            <a:chExt cx="6239086" cy="4402719"/>
          </a:xfrm>
        </p:grpSpPr>
        <p:grpSp>
          <p:nvGrpSpPr>
            <p:cNvPr id="24" name="Group 23"/>
            <p:cNvGrpSpPr/>
            <p:nvPr/>
          </p:nvGrpSpPr>
          <p:grpSpPr>
            <a:xfrm>
              <a:off x="2371514" y="1363080"/>
              <a:ext cx="6239086" cy="4402719"/>
              <a:chOff x="2371514" y="1363080"/>
              <a:chExt cx="6239086" cy="4402719"/>
            </a:xfrm>
          </p:grpSpPr>
          <p:grpSp>
            <p:nvGrpSpPr>
              <p:cNvPr id="44" name="Group 43"/>
              <p:cNvGrpSpPr/>
              <p:nvPr/>
            </p:nvGrpSpPr>
            <p:grpSpPr>
              <a:xfrm>
                <a:off x="2371514" y="1363080"/>
                <a:ext cx="6239086" cy="4402719"/>
                <a:chOff x="2371514" y="1363080"/>
                <a:chExt cx="6239086" cy="4402719"/>
              </a:xfrm>
            </p:grpSpPr>
            <p:sp>
              <p:nvSpPr>
                <p:cNvPr id="46" name="Cloud Callout 45"/>
                <p:cNvSpPr/>
                <p:nvPr/>
              </p:nvSpPr>
              <p:spPr>
                <a:xfrm flipH="1">
                  <a:off x="2371514" y="1363080"/>
                  <a:ext cx="6239086" cy="4402719"/>
                </a:xfrm>
                <a:prstGeom prst="cloudCallout">
                  <a:avLst>
                    <a:gd name="adj1" fmla="val -46286"/>
                    <a:gd name="adj2" fmla="val 47792"/>
                  </a:avLst>
                </a:prstGeom>
                <a:solidFill>
                  <a:srgbClr val="FAE9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46" descr="5th Grad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7397" y="1682810"/>
                  <a:ext cx="1257464" cy="573281"/>
                </a:xfrm>
                <a:prstGeom prst="rect">
                  <a:avLst/>
                </a:prstGeom>
              </p:spPr>
            </p:pic>
            <p:pic>
              <p:nvPicPr>
                <p:cNvPr id="48" name="Picture 47" descr="4 week calenda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808" y="2087083"/>
                  <a:ext cx="1043726" cy="842825"/>
                </a:xfrm>
                <a:prstGeom prst="rect">
                  <a:avLst/>
                </a:prstGeom>
              </p:spPr>
            </p:pic>
          </p:grpSp>
          <p:pic>
            <p:nvPicPr>
              <p:cNvPr id="45" name="Picture 44" descr="reading and writin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7299" y="2362156"/>
                <a:ext cx="2819349" cy="990644"/>
              </a:xfrm>
              <a:prstGeom prst="rect">
                <a:avLst/>
              </a:prstGeom>
            </p:spPr>
          </p:pic>
        </p:grpSp>
        <p:grpSp>
          <p:nvGrpSpPr>
            <p:cNvPr id="25" name="Group 24"/>
            <p:cNvGrpSpPr/>
            <p:nvPr/>
          </p:nvGrpSpPr>
          <p:grpSpPr>
            <a:xfrm>
              <a:off x="3473775" y="3608851"/>
              <a:ext cx="4505061" cy="1191907"/>
              <a:chOff x="2459097" y="2784587"/>
              <a:chExt cx="6002910" cy="1588194"/>
            </a:xfrm>
          </p:grpSpPr>
          <p:grpSp>
            <p:nvGrpSpPr>
              <p:cNvPr id="26" name="Group 25"/>
              <p:cNvGrpSpPr/>
              <p:nvPr/>
            </p:nvGrpSpPr>
            <p:grpSpPr>
              <a:xfrm>
                <a:off x="2459097" y="3012588"/>
                <a:ext cx="1153344" cy="1360193"/>
                <a:chOff x="7359802" y="4417059"/>
                <a:chExt cx="1153344" cy="1360193"/>
              </a:xfrm>
            </p:grpSpPr>
            <p:pic>
              <p:nvPicPr>
                <p:cNvPr id="37" name="Picture 36" descr="Standard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9802" y="5326398"/>
                  <a:ext cx="971484" cy="450854"/>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0515" y="4417059"/>
                  <a:ext cx="516754" cy="889618"/>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1818" y="4417059"/>
                  <a:ext cx="516754" cy="889618"/>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6392" y="4417059"/>
                  <a:ext cx="516754" cy="889618"/>
                </a:xfrm>
                <a:prstGeom prst="rect">
                  <a:avLst/>
                </a:prstGeom>
              </p:spPr>
            </p:pic>
          </p:grpSp>
          <p:cxnSp>
            <p:nvCxnSpPr>
              <p:cNvPr id="27" name="Straight Connector 26"/>
              <p:cNvCxnSpPr/>
              <p:nvPr/>
            </p:nvCxnSpPr>
            <p:spPr>
              <a:xfrm>
                <a:off x="3227294" y="3642399"/>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419666" y="3061217"/>
                <a:ext cx="1042341" cy="1311563"/>
                <a:chOff x="2668372" y="4465688"/>
                <a:chExt cx="1042341" cy="1311563"/>
              </a:xfrm>
            </p:grpSpPr>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68372" y="4465688"/>
                  <a:ext cx="709240" cy="661340"/>
                </a:xfrm>
                <a:prstGeom prst="rect">
                  <a:avLst/>
                </a:prstGeom>
              </p:spPr>
            </p:pic>
            <p:pic>
              <p:nvPicPr>
                <p:cNvPr id="35" name="Picture 34" descr="Instructio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7406" y="5326396"/>
                  <a:ext cx="943306" cy="450855"/>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0911" y="4837224"/>
                  <a:ext cx="579802" cy="531444"/>
                </a:xfrm>
                <a:prstGeom prst="rect">
                  <a:avLst/>
                </a:prstGeom>
                <a:effectLst>
                  <a:outerShdw blurRad="63500" sx="101000" sy="101000" algn="ctr" rotWithShape="0">
                    <a:prstClr val="black">
                      <a:alpha val="40000"/>
                    </a:prstClr>
                  </a:outerShdw>
                </a:effectLst>
              </p:spPr>
            </p:pic>
          </p:grpSp>
          <p:grpSp>
            <p:nvGrpSpPr>
              <p:cNvPr id="29" name="Group 28"/>
              <p:cNvGrpSpPr/>
              <p:nvPr/>
            </p:nvGrpSpPr>
            <p:grpSpPr>
              <a:xfrm>
                <a:off x="4722944" y="3061216"/>
                <a:ext cx="2714488" cy="1179495"/>
                <a:chOff x="4722944" y="4465687"/>
                <a:chExt cx="2714488" cy="1179495"/>
              </a:xfrm>
            </p:grpSpPr>
            <p:pic>
              <p:nvPicPr>
                <p:cNvPr id="32" name="Picture 31" descr="Classroom-Assessment.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2944" y="4465687"/>
                  <a:ext cx="1698536" cy="1179495"/>
                </a:xfrm>
                <a:prstGeom prst="rect">
                  <a:avLst/>
                </a:prstGeom>
              </p:spPr>
            </p:pic>
            <p:cxnSp>
              <p:nvCxnSpPr>
                <p:cNvPr id="33" name="Straight Connector 32"/>
                <p:cNvCxnSpPr/>
                <p:nvPr/>
              </p:nvCxnSpPr>
              <p:spPr>
                <a:xfrm>
                  <a:off x="6480321" y="5033618"/>
                  <a:ext cx="95711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97740">
                <a:off x="3881598" y="2732776"/>
                <a:ext cx="548596" cy="652218"/>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997740">
                <a:off x="6379763" y="2735764"/>
                <a:ext cx="548596" cy="652218"/>
              </a:xfrm>
              <a:prstGeom prst="rect">
                <a:avLst/>
              </a:prstGeom>
            </p:spPr>
          </p:pic>
        </p:grpSp>
      </p:grpSp>
    </p:spTree>
    <p:custDataLst>
      <p:tags r:id="rId2"/>
    </p:custDataLst>
    <p:extLst>
      <p:ext uri="{BB962C8B-B14F-4D97-AF65-F5344CB8AC3E}">
        <p14:creationId xmlns:p14="http://schemas.microsoft.com/office/powerpoint/2010/main" val="4029064176"/>
      </p:ext>
    </p:extLst>
  </p:cSld>
  <p:clrMapOvr>
    <a:overrideClrMapping bg1="lt1" tx1="dk1" bg2="lt2" tx2="dk2" accent1="accent1" accent2="accent2" accent3="accent3" accent4="accent4" accent5="accent5" accent6="accent6" hlink="hlink" folHlink="folHlink"/>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9"/>
        <p14:stopEvt time="32228" objId="29"/>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cxnSp>
        <p:nvCxnSpPr>
          <p:cNvPr id="26" name="Straight Connector 25"/>
          <p:cNvCxnSpPr/>
          <p:nvPr/>
        </p:nvCxnSpPr>
        <p:spPr>
          <a:xfrm>
            <a:off x="2413000" y="5643034"/>
            <a:ext cx="6075726" cy="0"/>
          </a:xfrm>
          <a:prstGeom prst="line">
            <a:avLst/>
          </a:prstGeom>
          <a:ln>
            <a:solidFill>
              <a:srgbClr val="4B4B4B"/>
            </a:solidFill>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7580" y="4461030"/>
            <a:ext cx="689616" cy="1188720"/>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8652" y="4466010"/>
            <a:ext cx="691024" cy="1189633"/>
          </a:xfrm>
          <a:prstGeom prst="rect">
            <a:avLst/>
          </a:prstGeom>
        </p:spPr>
      </p:pic>
      <p:grpSp>
        <p:nvGrpSpPr>
          <p:cNvPr id="29" name="Group 28"/>
          <p:cNvGrpSpPr/>
          <p:nvPr/>
        </p:nvGrpSpPr>
        <p:grpSpPr>
          <a:xfrm>
            <a:off x="6875440" y="5061741"/>
            <a:ext cx="1127251" cy="1127251"/>
            <a:chOff x="5529902" y="1289325"/>
            <a:chExt cx="2286000" cy="2286000"/>
          </a:xfrm>
        </p:grpSpPr>
        <p:sp>
          <p:nvSpPr>
            <p:cNvPr id="30" name="Rounded Rectangle 29"/>
            <p:cNvSpPr/>
            <p:nvPr/>
          </p:nvSpPr>
          <p:spPr>
            <a:xfrm>
              <a:off x="5529902" y="128932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descr="Summative assessmen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4180" y="1838960"/>
              <a:ext cx="1715341" cy="1188720"/>
            </a:xfrm>
            <a:prstGeom prst="rect">
              <a:avLst/>
            </a:prstGeom>
          </p:spPr>
        </p:pic>
      </p:grpSp>
      <p:grpSp>
        <p:nvGrpSpPr>
          <p:cNvPr id="32" name="Group 31"/>
          <p:cNvGrpSpPr/>
          <p:nvPr/>
        </p:nvGrpSpPr>
        <p:grpSpPr>
          <a:xfrm>
            <a:off x="3238868" y="1363081"/>
            <a:ext cx="4427920" cy="3124638"/>
            <a:chOff x="2371514" y="1363080"/>
            <a:chExt cx="6239086" cy="4402719"/>
          </a:xfrm>
        </p:grpSpPr>
        <p:grpSp>
          <p:nvGrpSpPr>
            <p:cNvPr id="33" name="Group 32"/>
            <p:cNvGrpSpPr/>
            <p:nvPr/>
          </p:nvGrpSpPr>
          <p:grpSpPr>
            <a:xfrm>
              <a:off x="2371514" y="1363080"/>
              <a:ext cx="6239086" cy="4402719"/>
              <a:chOff x="2371514" y="1363080"/>
              <a:chExt cx="6239086" cy="4402719"/>
            </a:xfrm>
          </p:grpSpPr>
          <p:grpSp>
            <p:nvGrpSpPr>
              <p:cNvPr id="70" name="Group 69"/>
              <p:cNvGrpSpPr/>
              <p:nvPr/>
            </p:nvGrpSpPr>
            <p:grpSpPr>
              <a:xfrm>
                <a:off x="2371514" y="1363080"/>
                <a:ext cx="6239086" cy="4402719"/>
                <a:chOff x="2371514" y="1363080"/>
                <a:chExt cx="6239086" cy="4402719"/>
              </a:xfrm>
            </p:grpSpPr>
            <p:sp>
              <p:nvSpPr>
                <p:cNvPr id="72" name="Cloud Callout 71"/>
                <p:cNvSpPr/>
                <p:nvPr/>
              </p:nvSpPr>
              <p:spPr>
                <a:xfrm flipH="1">
                  <a:off x="2371514" y="1363080"/>
                  <a:ext cx="6239086" cy="4402719"/>
                </a:xfrm>
                <a:prstGeom prst="cloudCallout">
                  <a:avLst>
                    <a:gd name="adj1" fmla="val -46286"/>
                    <a:gd name="adj2" fmla="val 47792"/>
                  </a:avLst>
                </a:prstGeom>
                <a:solidFill>
                  <a:srgbClr val="FAE9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3" name="Picture 72" descr="5th Grad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7397" y="1682810"/>
                  <a:ext cx="1257464" cy="573281"/>
                </a:xfrm>
                <a:prstGeom prst="rect">
                  <a:avLst/>
                </a:prstGeom>
              </p:spPr>
            </p:pic>
            <p:pic>
              <p:nvPicPr>
                <p:cNvPr id="74" name="Picture 73" descr="4 week calenda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8808" y="2087083"/>
                  <a:ext cx="1043726" cy="842825"/>
                </a:xfrm>
                <a:prstGeom prst="rect">
                  <a:avLst/>
                </a:prstGeom>
              </p:spPr>
            </p:pic>
          </p:grpSp>
          <p:pic>
            <p:nvPicPr>
              <p:cNvPr id="71" name="Picture 70" descr="reading and writing.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7299" y="2362156"/>
                <a:ext cx="2819349" cy="990644"/>
              </a:xfrm>
              <a:prstGeom prst="rect">
                <a:avLst/>
              </a:prstGeom>
            </p:spPr>
          </p:pic>
        </p:grpSp>
        <p:grpSp>
          <p:nvGrpSpPr>
            <p:cNvPr id="34" name="Group 33"/>
            <p:cNvGrpSpPr/>
            <p:nvPr/>
          </p:nvGrpSpPr>
          <p:grpSpPr>
            <a:xfrm>
              <a:off x="3473775" y="3608851"/>
              <a:ext cx="4505061" cy="1191907"/>
              <a:chOff x="2459097" y="2784587"/>
              <a:chExt cx="6002910" cy="1588194"/>
            </a:xfrm>
          </p:grpSpPr>
          <p:grpSp>
            <p:nvGrpSpPr>
              <p:cNvPr id="35" name="Group 34"/>
              <p:cNvGrpSpPr/>
              <p:nvPr/>
            </p:nvGrpSpPr>
            <p:grpSpPr>
              <a:xfrm>
                <a:off x="2459097" y="3012588"/>
                <a:ext cx="1153344" cy="1360193"/>
                <a:chOff x="7359802" y="4417059"/>
                <a:chExt cx="1153344" cy="1360193"/>
              </a:xfrm>
            </p:grpSpPr>
            <p:pic>
              <p:nvPicPr>
                <p:cNvPr id="46" name="Picture 45" descr="Standard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9802" y="5326398"/>
                  <a:ext cx="971484" cy="450854"/>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0515" y="4417059"/>
                  <a:ext cx="516754" cy="889618"/>
                </a:xfrm>
                <a:prstGeom prst="rect">
                  <a:avLst/>
                </a:prstGeom>
              </p:spPr>
            </p:pic>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21818" y="4417059"/>
                  <a:ext cx="516754" cy="889618"/>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96392" y="4417059"/>
                  <a:ext cx="516754" cy="889618"/>
                </a:xfrm>
                <a:prstGeom prst="rect">
                  <a:avLst/>
                </a:prstGeom>
              </p:spPr>
            </p:pic>
          </p:grpSp>
          <p:cxnSp>
            <p:nvCxnSpPr>
              <p:cNvPr id="36" name="Straight Connector 35"/>
              <p:cNvCxnSpPr/>
              <p:nvPr/>
            </p:nvCxnSpPr>
            <p:spPr>
              <a:xfrm>
                <a:off x="3227294" y="3642399"/>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419666" y="3061217"/>
                <a:ext cx="1042341" cy="1311563"/>
                <a:chOff x="2668372" y="4465688"/>
                <a:chExt cx="1042341" cy="1311563"/>
              </a:xfrm>
            </p:grpSpPr>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8372" y="4465688"/>
                  <a:ext cx="709240" cy="661340"/>
                </a:xfrm>
                <a:prstGeom prst="rect">
                  <a:avLst/>
                </a:prstGeom>
              </p:spPr>
            </p:pic>
            <p:pic>
              <p:nvPicPr>
                <p:cNvPr id="44" name="Picture 43" descr="Instruction.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7406" y="5326396"/>
                  <a:ext cx="943306" cy="450855"/>
                </a:xfrm>
                <a:prstGeom prst="rect">
                  <a:avLst/>
                </a:prstGeom>
              </p:spPr>
            </p:pic>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0911" y="4837224"/>
                  <a:ext cx="579802" cy="531444"/>
                </a:xfrm>
                <a:prstGeom prst="rect">
                  <a:avLst/>
                </a:prstGeom>
                <a:effectLst>
                  <a:outerShdw blurRad="63500" sx="101000" sy="101000" algn="ctr" rotWithShape="0">
                    <a:prstClr val="black">
                      <a:alpha val="40000"/>
                    </a:prstClr>
                  </a:outerShdw>
                </a:effectLst>
              </p:spPr>
            </p:pic>
          </p:grpSp>
          <p:grpSp>
            <p:nvGrpSpPr>
              <p:cNvPr id="38" name="Group 37"/>
              <p:cNvGrpSpPr/>
              <p:nvPr/>
            </p:nvGrpSpPr>
            <p:grpSpPr>
              <a:xfrm>
                <a:off x="4722944" y="3061216"/>
                <a:ext cx="2714488" cy="1179495"/>
                <a:chOff x="4722944" y="4465687"/>
                <a:chExt cx="2714488" cy="1179495"/>
              </a:xfrm>
            </p:grpSpPr>
            <p:pic>
              <p:nvPicPr>
                <p:cNvPr id="41" name="Picture 40" descr="Classroom-Assessment.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22944" y="4465687"/>
                  <a:ext cx="1698536" cy="1179495"/>
                </a:xfrm>
                <a:prstGeom prst="rect">
                  <a:avLst/>
                </a:prstGeom>
              </p:spPr>
            </p:pic>
            <p:cxnSp>
              <p:nvCxnSpPr>
                <p:cNvPr id="42" name="Straight Connector 41"/>
                <p:cNvCxnSpPr/>
                <p:nvPr/>
              </p:nvCxnSpPr>
              <p:spPr>
                <a:xfrm>
                  <a:off x="6480321" y="5033618"/>
                  <a:ext cx="95711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997740">
                <a:off x="3881598" y="2732776"/>
                <a:ext cx="548596" cy="652218"/>
              </a:xfrm>
              <a:prstGeom prst="rect">
                <a:avLst/>
              </a:prstGeom>
            </p:spPr>
          </p:pic>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997740">
                <a:off x="6379763" y="2735764"/>
                <a:ext cx="548596" cy="652218"/>
              </a:xfrm>
              <a:prstGeom prst="rect">
                <a:avLst/>
              </a:prstGeom>
            </p:spPr>
          </p:pic>
        </p:grpSp>
      </p:grpSp>
    </p:spTree>
    <p:extLst>
      <p:ext uri="{BB962C8B-B14F-4D97-AF65-F5344CB8AC3E}">
        <p14:creationId xmlns:p14="http://schemas.microsoft.com/office/powerpoint/2010/main" val="3800710784"/>
      </p:ext>
    </p:extLst>
  </p:cSld>
  <p:clrMapOvr>
    <a:overrideClrMapping bg1="lt1" tx1="dk1" bg2="lt2" tx2="dk2" accent1="accent1" accent2="accent2" accent3="accent3" accent4="accent4" accent5="accent5" accent6="accent6" hlink="hlink" folHlink="folHlink"/>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9"/>
        <p14:stopEvt time="7891" objId="29"/>
      </p14:showEvt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2176388057"/>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grpSp>
        <p:nvGrpSpPr>
          <p:cNvPr id="7" name="Group 6"/>
          <p:cNvGrpSpPr/>
          <p:nvPr/>
        </p:nvGrpSpPr>
        <p:grpSpPr>
          <a:xfrm>
            <a:off x="6784614" y="228803"/>
            <a:ext cx="1097280" cy="1005840"/>
            <a:chOff x="2785586" y="119563"/>
            <a:chExt cx="1097280" cy="1005840"/>
          </a:xfrm>
        </p:grpSpPr>
        <p:sp>
          <p:nvSpPr>
            <p:cNvPr id="8" name="Rounded Rectangular Callout 7"/>
            <p:cNvSpPr/>
            <p:nvPr/>
          </p:nvSpPr>
          <p:spPr>
            <a:xfrm>
              <a:off x="2785586" y="119563"/>
              <a:ext cx="1097280" cy="1005840"/>
            </a:xfrm>
            <a:prstGeom prst="wedgeRoundRectCallout">
              <a:avLst>
                <a:gd name="adj1" fmla="val -22078"/>
                <a:gd name="adj2" fmla="val 65592"/>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9" name="Picture 8" descr="Primary Purpo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528" y="237719"/>
              <a:ext cx="763399" cy="776249"/>
            </a:xfrm>
            <a:prstGeom prst="rect">
              <a:avLst/>
            </a:prstGeom>
          </p:spPr>
        </p:pic>
      </p:grpSp>
      <p:grpSp>
        <p:nvGrpSpPr>
          <p:cNvPr id="29" name="Group 28"/>
          <p:cNvGrpSpPr/>
          <p:nvPr/>
        </p:nvGrpSpPr>
        <p:grpSpPr>
          <a:xfrm>
            <a:off x="2638763" y="1962741"/>
            <a:ext cx="1328114" cy="1005840"/>
            <a:chOff x="2638763" y="1962741"/>
            <a:chExt cx="1328114" cy="1005840"/>
          </a:xfrm>
        </p:grpSpPr>
        <p:sp>
          <p:nvSpPr>
            <p:cNvPr id="30" name="Rounded Rectangular Callout 29"/>
            <p:cNvSpPr/>
            <p:nvPr/>
          </p:nvSpPr>
          <p:spPr>
            <a:xfrm>
              <a:off x="2638763" y="196274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31" name="Picture 30" descr="Standard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631" y="2212916"/>
              <a:ext cx="1207993" cy="493776"/>
            </a:xfrm>
            <a:prstGeom prst="rect">
              <a:avLst/>
            </a:prstGeom>
          </p:spPr>
        </p:pic>
      </p:grpSp>
      <p:grpSp>
        <p:nvGrpSpPr>
          <p:cNvPr id="32" name="Group 31"/>
          <p:cNvGrpSpPr/>
          <p:nvPr/>
        </p:nvGrpSpPr>
        <p:grpSpPr>
          <a:xfrm>
            <a:off x="4176309" y="1965281"/>
            <a:ext cx="1328114" cy="1005840"/>
            <a:chOff x="4176309" y="1965281"/>
            <a:chExt cx="1328114" cy="1005840"/>
          </a:xfrm>
        </p:grpSpPr>
        <p:sp>
          <p:nvSpPr>
            <p:cNvPr id="33" name="Rounded Rectangular Callout 32"/>
            <p:cNvSpPr/>
            <p:nvPr/>
          </p:nvSpPr>
          <p:spPr>
            <a:xfrm flipH="1">
              <a:off x="4176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34" name="Picture 33" descr="Skill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121" y="2212916"/>
              <a:ext cx="721560" cy="493776"/>
            </a:xfrm>
            <a:prstGeom prst="rect">
              <a:avLst/>
            </a:prstGeom>
          </p:spPr>
        </p:pic>
      </p:grpSp>
    </p:spTree>
    <p:custDataLst>
      <p:tags r:id="rId1"/>
    </p:custDataLst>
    <p:extLst>
      <p:ext uri="{BB962C8B-B14F-4D97-AF65-F5344CB8AC3E}">
        <p14:creationId xmlns:p14="http://schemas.microsoft.com/office/powerpoint/2010/main" val="3866827350"/>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5"/>
        <p14:stopEvt time="14856" objId="5"/>
      </p14:showEvt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56593875"/>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grpSp>
        <p:nvGrpSpPr>
          <p:cNvPr id="12" name="Group 11"/>
          <p:cNvGrpSpPr/>
          <p:nvPr/>
        </p:nvGrpSpPr>
        <p:grpSpPr>
          <a:xfrm>
            <a:off x="5710469" y="1965281"/>
            <a:ext cx="1328114" cy="1005840"/>
            <a:chOff x="5710469" y="1965281"/>
            <a:chExt cx="1328114" cy="1005840"/>
          </a:xfrm>
        </p:grpSpPr>
        <p:sp>
          <p:nvSpPr>
            <p:cNvPr id="13" name="Rounded Rectangular Callout 12"/>
            <p:cNvSpPr/>
            <p:nvPr/>
          </p:nvSpPr>
          <p:spPr>
            <a:xfrm flipH="1">
              <a:off x="571046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4" name="Picture 13" descr="Levels of Rig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759" y="2091918"/>
              <a:ext cx="978695" cy="777240"/>
            </a:xfrm>
            <a:prstGeom prst="rect">
              <a:avLst/>
            </a:prstGeom>
          </p:spPr>
        </p:pic>
      </p:grpSp>
    </p:spTree>
    <p:extLst>
      <p:ext uri="{BB962C8B-B14F-4D97-AF65-F5344CB8AC3E}">
        <p14:creationId xmlns:p14="http://schemas.microsoft.com/office/powerpoint/2010/main" val="239284728"/>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2"/>
        <p14:stopEvt time="8693" objId="12"/>
      </p14:showEvt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57410657"/>
              </p:ext>
            </p:extLst>
          </p:nvPr>
        </p:nvGraphicFramePr>
        <p:xfrm>
          <a:off x="2370799" y="1168471"/>
          <a:ext cx="6306670" cy="5164595"/>
        </p:xfrm>
        <a:graphic>
          <a:graphicData uri="http://schemas.openxmlformats.org/drawingml/2006/table">
            <a:tbl>
              <a:tblPr firstRow="1" firstCol="1" bandRow="1"/>
              <a:tblGrid>
                <a:gridCol w="3945334"/>
                <a:gridCol w="2361336"/>
              </a:tblGrid>
              <a:tr h="498095">
                <a:tc>
                  <a:txBody>
                    <a:bodyPr/>
                    <a:lstStyle/>
                    <a:p>
                      <a:pPr marL="0" marR="0" algn="l">
                        <a:spcBef>
                          <a:spcPts val="0"/>
                        </a:spcBef>
                        <a:spcAft>
                          <a:spcPts val="0"/>
                        </a:spcAft>
                      </a:pPr>
                      <a:r>
                        <a:rPr lang="en-US" sz="2000" b="1" dirty="0">
                          <a:solidFill>
                            <a:srgbClr val="FFFFFF"/>
                          </a:solidFill>
                          <a:effectLst/>
                          <a:latin typeface="+mn-lt"/>
                          <a:ea typeface="Times New Roman" panose="02020603050405020304" pitchFamily="18" charset="0"/>
                          <a:cs typeface="Times New Roman" panose="02020603050405020304" pitchFamily="18" charset="0"/>
                        </a:rPr>
                        <a:t>3. </a:t>
                      </a:r>
                      <a:r>
                        <a:rPr lang="en-US" sz="20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20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20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20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r>
              <a:tr h="764845">
                <a:tc>
                  <a:txBody>
                    <a:bodyPr/>
                    <a:lstStyle/>
                    <a:p>
                      <a:pPr algn="l"/>
                      <a:r>
                        <a:rPr lang="en-US" sz="2000" b="0" dirty="0">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20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2000" dirty="0">
                          <a:solidFill>
                            <a:srgbClr val="FFFFFF"/>
                          </a:solidFill>
                          <a:effectLst/>
                          <a:latin typeface="+mn-lt"/>
                          <a:ea typeface="Times New Roman" panose="02020603050405020304" pitchFamily="18" charset="0"/>
                          <a:cs typeface="Times New Roman" panose="02020603050405020304" pitchFamily="18" charset="0"/>
                        </a:rPr>
                        <a:t> </a:t>
                      </a:r>
                      <a:endParaRPr lang="en-US" sz="20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764845">
                <a:tc>
                  <a:txBody>
                    <a:bodyPr/>
                    <a:lstStyle/>
                    <a:p>
                      <a:pPr algn="l"/>
                      <a:r>
                        <a:rPr lang="en-US" sz="2000" b="0" dirty="0">
                          <a:effectLst/>
                          <a:latin typeface="+mn-lt"/>
                          <a:ea typeface="Times New Roman" panose="02020603050405020304" pitchFamily="18" charset="0"/>
                          <a:cs typeface="Times New Roman" panose="02020603050405020304" pitchFamily="18" charset="0"/>
                        </a:rPr>
                        <a:t>Identify main ideas and how key details support them.</a:t>
                      </a:r>
                      <a:endParaRPr lang="en-US" sz="20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2000" dirty="0">
                          <a:solidFill>
                            <a:srgbClr val="FFFFFF"/>
                          </a:solidFill>
                          <a:effectLst/>
                          <a:latin typeface="+mn-lt"/>
                          <a:ea typeface="Times New Roman" panose="02020603050405020304" pitchFamily="18" charset="0"/>
                          <a:cs typeface="Times New Roman" panose="02020603050405020304" pitchFamily="18" charset="0"/>
                        </a:rPr>
                        <a:t> </a:t>
                      </a:r>
                      <a:endParaRPr lang="en-US" sz="20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764845">
                <a:tc>
                  <a:txBody>
                    <a:bodyPr/>
                    <a:lstStyle/>
                    <a:p>
                      <a:pPr algn="l"/>
                      <a:r>
                        <a:rPr lang="en-US" sz="2000" b="0" dirty="0">
                          <a:effectLst/>
                          <a:latin typeface="+mn-lt"/>
                          <a:ea typeface="Times New Roman" panose="02020603050405020304" pitchFamily="18" charset="0"/>
                          <a:cs typeface="Times New Roman" panose="02020603050405020304" pitchFamily="18" charset="0"/>
                        </a:rPr>
                        <a:t>Determine the meaning of new vocabulary words.</a:t>
                      </a:r>
                      <a:endParaRPr lang="en-US" sz="20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2000" dirty="0">
                          <a:solidFill>
                            <a:srgbClr val="FFFFFF"/>
                          </a:solidFill>
                          <a:effectLst/>
                          <a:latin typeface="+mn-lt"/>
                          <a:ea typeface="Times New Roman" panose="02020603050405020304" pitchFamily="18" charset="0"/>
                          <a:cs typeface="Times New Roman" panose="02020603050405020304" pitchFamily="18" charset="0"/>
                        </a:rPr>
                        <a:t> </a:t>
                      </a:r>
                      <a:endParaRPr lang="en-US" sz="20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1147268">
                <a:tc>
                  <a:txBody>
                    <a:bodyPr/>
                    <a:lstStyle/>
                    <a:p>
                      <a:pPr algn="l"/>
                      <a:r>
                        <a:rPr lang="en-US" sz="2000" b="0" dirty="0">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20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2000" dirty="0">
                          <a:solidFill>
                            <a:srgbClr val="FFFFFF"/>
                          </a:solidFill>
                          <a:effectLst/>
                          <a:latin typeface="+mn-lt"/>
                          <a:ea typeface="Times New Roman" panose="02020603050405020304" pitchFamily="18" charset="0"/>
                          <a:cs typeface="Times New Roman" panose="02020603050405020304" pitchFamily="18" charset="0"/>
                        </a:rPr>
                        <a:t> </a:t>
                      </a:r>
                      <a:endParaRPr lang="en-US" sz="20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459852">
                <a:tc>
                  <a:txBody>
                    <a:bodyPr/>
                    <a:lstStyle/>
                    <a:p>
                      <a:pPr algn="l"/>
                      <a:r>
                        <a:rPr lang="en-US" sz="2000" b="0" dirty="0">
                          <a:effectLst/>
                          <a:latin typeface="+mn-lt"/>
                        </a:rPr>
                        <a:t>Write an opinion piece on texts.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2000" dirty="0">
                          <a:solidFill>
                            <a:srgbClr val="FFFFFF"/>
                          </a:solidFill>
                          <a:effectLst/>
                          <a:latin typeface="+mn-lt"/>
                          <a:ea typeface="Times New Roman" panose="02020603050405020304" pitchFamily="18" charset="0"/>
                          <a:cs typeface="Times New Roman" panose="02020603050405020304" pitchFamily="18" charset="0"/>
                        </a:rPr>
                        <a:t> </a:t>
                      </a:r>
                      <a:endParaRPr lang="en-US" sz="20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764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effectLst/>
                          <a:latin typeface="+mn-lt"/>
                        </a:rPr>
                        <a:t>Support your point of view with evidence.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pPr>
                      <a:endParaRPr lang="en-US" sz="20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759" y="1127132"/>
            <a:ext cx="801513" cy="946078"/>
          </a:xfrm>
          <a:prstGeom prst="rect">
            <a:avLst/>
          </a:prstGeom>
        </p:spPr>
      </p:pic>
    </p:spTree>
    <p:extLst>
      <p:ext uri="{BB962C8B-B14F-4D97-AF65-F5344CB8AC3E}">
        <p14:creationId xmlns:p14="http://schemas.microsoft.com/office/powerpoint/2010/main" val="1900889542"/>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8"/>
        <p14:stopEvt time="28024" objId="8"/>
      </p14:showEvt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00781915"/>
              </p:ext>
            </p:extLst>
          </p:nvPr>
        </p:nvGraphicFramePr>
        <p:xfrm>
          <a:off x="2370799" y="1168471"/>
          <a:ext cx="6306670" cy="5159760"/>
        </p:xfrm>
        <a:graphic>
          <a:graphicData uri="http://schemas.openxmlformats.org/drawingml/2006/table">
            <a:tbl>
              <a:tblPr firstRow="1" firstCol="1" bandRow="1"/>
              <a:tblGrid>
                <a:gridCol w="2854344"/>
                <a:gridCol w="3452326"/>
              </a:tblGrid>
              <a:tr h="474297">
                <a:tc>
                  <a:txBody>
                    <a:bodyPr/>
                    <a:lstStyle/>
                    <a:p>
                      <a:pPr marL="0" marR="0" algn="l">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3. </a:t>
                      </a:r>
                      <a:r>
                        <a:rPr lang="en-US" sz="16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r>
              <a:tr h="1061638">
                <a:tc>
                  <a:txBody>
                    <a:bodyPr/>
                    <a:lstStyle/>
                    <a:p>
                      <a:pPr algn="l"/>
                      <a:r>
                        <a:rPr lang="en-US" sz="1600" b="0" dirty="0">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16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707759">
                <a:tc>
                  <a:txBody>
                    <a:bodyPr/>
                    <a:lstStyle/>
                    <a:p>
                      <a:pPr algn="l"/>
                      <a:r>
                        <a:rPr lang="en-US" sz="1600" b="0" dirty="0">
                          <a:effectLst/>
                          <a:latin typeface="+mn-lt"/>
                          <a:ea typeface="Times New Roman" panose="02020603050405020304" pitchFamily="18" charset="0"/>
                          <a:cs typeface="Times New Roman" panose="02020603050405020304" pitchFamily="18" charset="0"/>
                        </a:rPr>
                        <a:t>Identify main ideas and how key details support them.</a:t>
                      </a:r>
                      <a:endParaRPr lang="en-US" sz="16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707759">
                <a:tc>
                  <a:txBody>
                    <a:bodyPr/>
                    <a:lstStyle/>
                    <a:p>
                      <a:pPr algn="l"/>
                      <a:r>
                        <a:rPr lang="en-US" sz="1600" b="0" dirty="0">
                          <a:effectLst/>
                          <a:latin typeface="+mn-lt"/>
                          <a:ea typeface="Times New Roman" panose="02020603050405020304" pitchFamily="18" charset="0"/>
                          <a:cs typeface="Times New Roman" panose="02020603050405020304" pitchFamily="18" charset="0"/>
                        </a:rPr>
                        <a:t>Determine the meaning of new vocabulary words.</a:t>
                      </a:r>
                      <a:endParaRPr lang="en-US" sz="16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1061638">
                <a:tc>
                  <a:txBody>
                    <a:bodyPr/>
                    <a:lstStyle/>
                    <a:p>
                      <a:pPr algn="l"/>
                      <a:r>
                        <a:rPr lang="en-US" sz="1600" b="0" dirty="0">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16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438910">
                <a:tc>
                  <a:txBody>
                    <a:bodyPr/>
                    <a:lstStyle/>
                    <a:p>
                      <a:pPr algn="l"/>
                      <a:r>
                        <a:rPr lang="en-US" sz="1600" b="0" dirty="0">
                          <a:effectLst/>
                          <a:latin typeface="+mn-lt"/>
                        </a:rPr>
                        <a:t>Write an opinion piece on texts.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r>
              <a:tr h="707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latin typeface="+mn-lt"/>
                        </a:rPr>
                        <a:t>Support your point of view with evidence.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90000"/>
                        </a:lnSpc>
                      </a:pP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759" y="1127132"/>
            <a:ext cx="801513" cy="946078"/>
          </a:xfrm>
          <a:prstGeom prst="rect">
            <a:avLst/>
          </a:prstGeom>
        </p:spPr>
      </p:pic>
      <p:pic>
        <p:nvPicPr>
          <p:cNvPr id="16" name="Picture 15"/>
          <p:cNvPicPr>
            <a:picLocks noChangeAspect="1"/>
          </p:cNvPicPr>
          <p:nvPr/>
        </p:nvPicPr>
        <p:blipFill>
          <a:blip r:embed="rId4"/>
          <a:stretch>
            <a:fillRect/>
          </a:stretch>
        </p:blipFill>
        <p:spPr>
          <a:xfrm>
            <a:off x="5642630" y="2738152"/>
            <a:ext cx="2745169" cy="2777277"/>
          </a:xfrm>
          <a:prstGeom prst="rect">
            <a:avLst/>
          </a:prstGeom>
        </p:spPr>
      </p:pic>
    </p:spTree>
    <p:extLst>
      <p:ext uri="{BB962C8B-B14F-4D97-AF65-F5344CB8AC3E}">
        <p14:creationId xmlns:p14="http://schemas.microsoft.com/office/powerpoint/2010/main" val="1108408254"/>
      </p:ext>
    </p:extLst>
  </p:cSld>
  <p:clrMapOvr>
    <a:masterClrMapping/>
  </p:clrMapOvr>
  <p:transition advClick="0" advTm="8000">
    <p:fade/>
  </p:transition>
  <p:timing>
    <p:tnLst>
      <p:par>
        <p:cTn id="1" dur="indefinite" restart="never" nodeType="tmRoot"/>
      </p:par>
    </p:tnLst>
  </p:timing>
  <p:extLst mod="1">
    <p:ext uri="{E180D4A7-C9FB-4DFB-919C-405C955672EB}">
      <p14:showEvtLst xmlns:p14="http://schemas.microsoft.com/office/powerpoint/2010/main">
        <p14:playEvt time="0" objId="8"/>
        <p14:stopEvt time="28024" objId="8"/>
      </p14:showEvt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03441298"/>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3</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3</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1600" dirty="0" smtClean="0">
                          <a:solidFill>
                            <a:srgbClr val="4B4B4B"/>
                          </a:solidFill>
                          <a:effectLst/>
                          <a:latin typeface="+mn-lt"/>
                        </a:rPr>
                        <a:t> 3</a:t>
                      </a:r>
                      <a:endParaRPr lang="en-US" sz="16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pic>
        <p:nvPicPr>
          <p:cNvPr id="7" name="Picture 6" descr="Long green arro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38462" y="2739010"/>
            <a:ext cx="2977859" cy="6203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565" y="1359144"/>
            <a:ext cx="801513" cy="946078"/>
          </a:xfrm>
          <a:prstGeom prst="rect">
            <a:avLst/>
          </a:prstGeom>
        </p:spPr>
      </p:pic>
    </p:spTree>
    <p:extLst>
      <p:ext uri="{BB962C8B-B14F-4D97-AF65-F5344CB8AC3E}">
        <p14:creationId xmlns:p14="http://schemas.microsoft.com/office/powerpoint/2010/main" val="596098262"/>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5"/>
        <p14:stopEvt time="41191"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7" name="Rounded Rectangle 36"/>
          <p:cNvSpPr/>
          <p:nvPr/>
        </p:nvSpPr>
        <p:spPr>
          <a:xfrm>
            <a:off x="2672561" y="2771579"/>
            <a:ext cx="5812758" cy="1916255"/>
          </a:xfrm>
          <a:prstGeom prst="roundRect">
            <a:avLst>
              <a:gd name="adj" fmla="val 6152"/>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082675"/>
            <a:r>
              <a:rPr lang="en-US" sz="2800" dirty="0" smtClean="0">
                <a:solidFill>
                  <a:srgbClr val="204873"/>
                </a:solidFill>
                <a:latin typeface="Calibri"/>
                <a:cs typeface="Calibri"/>
                <a:sym typeface="Symbol" panose="05050102010706020507" pitchFamily="18" charset="2"/>
              </a:rPr>
              <a:t>ri</a:t>
            </a:r>
            <a:r>
              <a:rPr lang="en-US" sz="2800" dirty="0" smtClean="0">
                <a:solidFill>
                  <a:srgbClr val="204873"/>
                </a:solidFill>
                <a:cs typeface="Calibri"/>
                <a:sym typeface="Symbol" panose="05050102010706020507" pitchFamily="18" charset="2"/>
              </a:rPr>
              <a:t>gor</a:t>
            </a:r>
            <a:endParaRPr lang="en-US" sz="2400" i="1" dirty="0" smtClean="0">
              <a:solidFill>
                <a:srgbClr val="4B4B4B"/>
              </a:solidFill>
              <a:latin typeface="Calibri"/>
              <a:cs typeface="Calibri"/>
            </a:endParaRPr>
          </a:p>
          <a:p>
            <a:pPr marL="1082675"/>
            <a:r>
              <a:rPr lang="en-US" sz="2400" dirty="0" smtClean="0">
                <a:solidFill>
                  <a:srgbClr val="4B4B4B"/>
                </a:solidFill>
                <a:latin typeface="Calibri Light"/>
                <a:cs typeface="Calibri Light"/>
              </a:rPr>
              <a:t>the </a:t>
            </a:r>
            <a:r>
              <a:rPr lang="en-US" sz="2400" dirty="0">
                <a:solidFill>
                  <a:srgbClr val="4B4B4B"/>
                </a:solidFill>
                <a:latin typeface="Calibri Light"/>
                <a:cs typeface="Calibri Light"/>
              </a:rPr>
              <a:t>cognitive complexity of a </a:t>
            </a:r>
            <a:r>
              <a:rPr lang="en-US" sz="2400" dirty="0" smtClean="0">
                <a:solidFill>
                  <a:srgbClr val="4B4B4B"/>
                </a:solidFill>
                <a:latin typeface="Calibri Light"/>
                <a:cs typeface="Calibri Light"/>
              </a:rPr>
              <a:t>skill </a:t>
            </a:r>
            <a:r>
              <a:rPr lang="en-US" sz="2400" dirty="0">
                <a:solidFill>
                  <a:srgbClr val="4B4B4B"/>
                </a:solidFill>
                <a:latin typeface="Calibri Light"/>
                <a:cs typeface="Calibri Light"/>
              </a:rPr>
              <a:t>within a </a:t>
            </a:r>
            <a:r>
              <a:rPr lang="en-US" sz="2400" dirty="0" smtClean="0">
                <a:solidFill>
                  <a:srgbClr val="4B4B4B"/>
                </a:solidFill>
                <a:latin typeface="Calibri Light"/>
                <a:cs typeface="Calibri Light"/>
              </a:rPr>
              <a:t>standard or of an assessment </a:t>
            </a:r>
            <a:r>
              <a:rPr lang="en-US" sz="2400" dirty="0">
                <a:solidFill>
                  <a:srgbClr val="4B4B4B"/>
                </a:solidFill>
                <a:latin typeface="Calibri Light"/>
                <a:cs typeface="Calibri Light"/>
              </a:rPr>
              <a:t>item</a:t>
            </a:r>
          </a:p>
        </p:txBody>
      </p:sp>
      <p:pic>
        <p:nvPicPr>
          <p:cNvPr id="29" name="Picture 28" descr="Large red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879" y="2760932"/>
            <a:ext cx="5861021" cy="1955581"/>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4803" y="2624982"/>
            <a:ext cx="1138268" cy="1514476"/>
          </a:xfrm>
          <a:prstGeom prst="rect">
            <a:avLst/>
          </a:prstGeom>
        </p:spPr>
      </p:pic>
    </p:spTree>
    <p:custDataLst>
      <p:tags r:id="rId1"/>
    </p:custDataLst>
    <p:extLst>
      <p:ext uri="{BB962C8B-B14F-4D97-AF65-F5344CB8AC3E}">
        <p14:creationId xmlns:p14="http://schemas.microsoft.com/office/powerpoint/2010/main" val="1417073975"/>
      </p:ext>
    </p:extLst>
  </p:cSld>
  <p:clrMapOvr>
    <a:masterClrMapping/>
  </p:clrMapOvr>
  <p:transition advTm="98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fade">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p"/>
    </p:bldLst>
  </p:timing>
  <p:extLst mod="1">
    <p:ext uri="{E180D4A7-C9FB-4DFB-919C-405C955672EB}">
      <p14:showEvtLst xmlns:p14="http://schemas.microsoft.com/office/powerpoint/2010/main">
        <p14:playEvt time="0" objId="6"/>
        <p14:stopEvt time="9377" objId="6"/>
      </p14:showEvtLst>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62189454"/>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3</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smtClean="0">
                          <a:solidFill>
                            <a:srgbClr val="4B4B4B"/>
                          </a:solidFill>
                          <a:effectLst/>
                          <a:latin typeface="+mn-lt"/>
                        </a:rPr>
                        <a:t>Write an opinion piece on texts. </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3</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3</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sz="800" dirty="0" smtClean="0">
                        <a:solidFill>
                          <a:srgbClr val="4B4B4B"/>
                        </a:solidFill>
                        <a:effectLst/>
                        <a:latin typeface="+mn-lt"/>
                        <a:ea typeface="Times New Roman" panose="02020603050405020304" pitchFamily="18" charset="0"/>
                        <a:cs typeface="Times New Roman" panose="02020603050405020304" pitchFamily="18" charset="0"/>
                      </a:endParaRP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grpSp>
        <p:nvGrpSpPr>
          <p:cNvPr id="7" name="Group 6"/>
          <p:cNvGrpSpPr/>
          <p:nvPr/>
        </p:nvGrpSpPr>
        <p:grpSpPr>
          <a:xfrm>
            <a:off x="7224309" y="1965281"/>
            <a:ext cx="1328114" cy="1005840"/>
            <a:chOff x="7224309" y="1965281"/>
            <a:chExt cx="1328114" cy="1005840"/>
          </a:xfrm>
        </p:grpSpPr>
        <p:sp>
          <p:nvSpPr>
            <p:cNvPr id="8" name="Rounded Rectangular Callout 7"/>
            <p:cNvSpPr/>
            <p:nvPr/>
          </p:nvSpPr>
          <p:spPr>
            <a:xfrm flipH="1">
              <a:off x="7224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9" name="Picture 8" descr="Types of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220" y="2108850"/>
              <a:ext cx="1008698" cy="777240"/>
            </a:xfrm>
            <a:prstGeom prst="rect">
              <a:avLst/>
            </a:prstGeom>
          </p:spPr>
        </p:pic>
      </p:grpSp>
    </p:spTree>
    <p:extLst>
      <p:ext uri="{BB962C8B-B14F-4D97-AF65-F5344CB8AC3E}">
        <p14:creationId xmlns:p14="http://schemas.microsoft.com/office/powerpoint/2010/main" val="685697329"/>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6"/>
        <p14:stopEvt time="6619" objId="6"/>
      </p14:showEvt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3599020" y="1322977"/>
            <a:ext cx="3737146" cy="3780855"/>
          </a:xfrm>
          <a:prstGeom prst="rect">
            <a:avLst/>
          </a:prstGeom>
        </p:spPr>
      </p:pic>
      <p:sp>
        <p:nvSpPr>
          <p:cNvPr id="2" name="Title 1"/>
          <p:cNvSpPr>
            <a:spLocks noGrp="1"/>
          </p:cNvSpPr>
          <p:nvPr>
            <p:ph type="title"/>
          </p:nvPr>
        </p:nvSpPr>
        <p:spPr/>
        <p:txBody>
          <a:bodyPr/>
          <a:lstStyle/>
          <a:p>
            <a:r>
              <a:rPr lang="en-US" dirty="0" smtClean="0"/>
              <a:t>KEY CONCEPTS</a:t>
            </a:r>
            <a:endParaRPr lang="en-US" dirty="0"/>
          </a:p>
        </p:txBody>
      </p:sp>
      <p:grpSp>
        <p:nvGrpSpPr>
          <p:cNvPr id="15" name="Group 14"/>
          <p:cNvGrpSpPr/>
          <p:nvPr/>
        </p:nvGrpSpPr>
        <p:grpSpPr>
          <a:xfrm>
            <a:off x="2418848" y="2788526"/>
            <a:ext cx="1072618" cy="1072618"/>
            <a:chOff x="3066192" y="3920343"/>
            <a:chExt cx="2286000" cy="2286000"/>
          </a:xfrm>
        </p:grpSpPr>
        <p:grpSp>
          <p:nvGrpSpPr>
            <p:cNvPr id="16" name="Group 15"/>
            <p:cNvGrpSpPr/>
            <p:nvPr/>
          </p:nvGrpSpPr>
          <p:grpSpPr>
            <a:xfrm>
              <a:off x="3066192" y="3920343"/>
              <a:ext cx="2286000" cy="2286000"/>
              <a:chOff x="3069533" y="3906975"/>
              <a:chExt cx="2286000" cy="2286000"/>
            </a:xfrm>
          </p:grpSpPr>
          <p:sp>
            <p:nvSpPr>
              <p:cNvPr id="18" name="Rounded Rectangle 17"/>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17" name="Picture 16" descr="Performance tasks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4871" y="5597288"/>
              <a:ext cx="1651908" cy="457200"/>
            </a:xfrm>
            <a:prstGeom prst="rect">
              <a:avLst/>
            </a:prstGeom>
          </p:spPr>
        </p:pic>
      </p:grpSp>
      <p:grpSp>
        <p:nvGrpSpPr>
          <p:cNvPr id="20" name="Group 19"/>
          <p:cNvGrpSpPr/>
          <p:nvPr/>
        </p:nvGrpSpPr>
        <p:grpSpPr>
          <a:xfrm>
            <a:off x="4931284" y="5215262"/>
            <a:ext cx="1072618" cy="1072618"/>
            <a:chOff x="5609236" y="1359177"/>
            <a:chExt cx="2286000" cy="2286000"/>
          </a:xfrm>
        </p:grpSpPr>
        <p:grpSp>
          <p:nvGrpSpPr>
            <p:cNvPr id="21" name="Group 20"/>
            <p:cNvGrpSpPr/>
            <p:nvPr/>
          </p:nvGrpSpPr>
          <p:grpSpPr>
            <a:xfrm>
              <a:off x="5609236" y="1359177"/>
              <a:ext cx="2286000" cy="2286000"/>
              <a:chOff x="5609236" y="1345809"/>
              <a:chExt cx="2286000" cy="2286000"/>
            </a:xfrm>
          </p:grpSpPr>
          <p:sp>
            <p:nvSpPr>
              <p:cNvPr id="23" name="Rounded Rectangle 22"/>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22" name="Picture 21" descr="Constructed respon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1929" y="3043921"/>
              <a:ext cx="2043793" cy="457200"/>
            </a:xfrm>
            <a:prstGeom prst="rect">
              <a:avLst/>
            </a:prstGeom>
          </p:spPr>
        </p:pic>
      </p:grpSp>
      <p:grpSp>
        <p:nvGrpSpPr>
          <p:cNvPr id="25" name="Group 24"/>
          <p:cNvGrpSpPr/>
          <p:nvPr/>
        </p:nvGrpSpPr>
        <p:grpSpPr>
          <a:xfrm>
            <a:off x="7226725" y="1434407"/>
            <a:ext cx="1072618" cy="1072618"/>
            <a:chOff x="3065300" y="1354943"/>
            <a:chExt cx="2286000" cy="2286000"/>
          </a:xfrm>
        </p:grpSpPr>
        <p:grpSp>
          <p:nvGrpSpPr>
            <p:cNvPr id="26" name="Group 25"/>
            <p:cNvGrpSpPr/>
            <p:nvPr/>
          </p:nvGrpSpPr>
          <p:grpSpPr>
            <a:xfrm>
              <a:off x="3065300" y="1354943"/>
              <a:ext cx="2286000" cy="2286000"/>
              <a:chOff x="3065300" y="1341575"/>
              <a:chExt cx="2286000" cy="2286000"/>
            </a:xfrm>
          </p:grpSpPr>
          <p:sp>
            <p:nvSpPr>
              <p:cNvPr id="28" name="Rounded Rectangle 27"/>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27" name="Picture 26" descr="Selected response 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8891" y="3043920"/>
              <a:ext cx="1733551" cy="457200"/>
            </a:xfrm>
            <a:prstGeom prst="rect">
              <a:avLst/>
            </a:prstGeom>
          </p:spPr>
        </p:pic>
      </p:grpSp>
    </p:spTree>
    <p:extLst>
      <p:ext uri="{BB962C8B-B14F-4D97-AF65-F5344CB8AC3E}">
        <p14:creationId xmlns:p14="http://schemas.microsoft.com/office/powerpoint/2010/main" val="4131059831"/>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32"/>
        <p14:stopEvt time="21142" objId="32"/>
      </p14:showEvtLst>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27655920"/>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grpSp>
        <p:nvGrpSpPr>
          <p:cNvPr id="6" name="Group 5"/>
          <p:cNvGrpSpPr/>
          <p:nvPr/>
        </p:nvGrpSpPr>
        <p:grpSpPr>
          <a:xfrm>
            <a:off x="7224309" y="1965281"/>
            <a:ext cx="1328114" cy="1005840"/>
            <a:chOff x="7224309" y="1965281"/>
            <a:chExt cx="1328114" cy="1005840"/>
          </a:xfrm>
        </p:grpSpPr>
        <p:sp>
          <p:nvSpPr>
            <p:cNvPr id="8" name="Rounded Rectangular Callout 7"/>
            <p:cNvSpPr/>
            <p:nvPr/>
          </p:nvSpPr>
          <p:spPr>
            <a:xfrm flipH="1">
              <a:off x="7224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10" name="Picture 9" descr="Types of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220" y="2108850"/>
              <a:ext cx="1008698" cy="777240"/>
            </a:xfrm>
            <a:prstGeom prst="rect">
              <a:avLst/>
            </a:prstGeom>
          </p:spPr>
        </p:pic>
      </p:grpSp>
    </p:spTree>
    <p:extLst>
      <p:ext uri="{BB962C8B-B14F-4D97-AF65-F5344CB8AC3E}">
        <p14:creationId xmlns:p14="http://schemas.microsoft.com/office/powerpoint/2010/main" val="3358077203"/>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7"/>
        <p14:stopEvt time="37134" objId="7"/>
      </p14:showEvtLst>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20238633"/>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16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1600" dirty="0">
                          <a:solidFill>
                            <a:srgbClr val="4B4B4B"/>
                          </a:solidFill>
                          <a:effectLst/>
                          <a:latin typeface="+mn-lt"/>
                          <a:ea typeface="Times New Roman" panose="02020603050405020304" pitchFamily="18" charset="0"/>
                          <a:cs typeface="Times New Roman" panose="02020603050405020304" pitchFamily="18" charset="0"/>
                        </a:rPr>
                        <a:t> </a:t>
                      </a:r>
                      <a:r>
                        <a:rPr lang="en-US" sz="16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6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660" y="1276421"/>
            <a:ext cx="801513" cy="946078"/>
          </a:xfrm>
          <a:prstGeom prst="rect">
            <a:avLst/>
          </a:prstGeom>
        </p:spPr>
      </p:pic>
    </p:spTree>
    <p:extLst>
      <p:ext uri="{BB962C8B-B14F-4D97-AF65-F5344CB8AC3E}">
        <p14:creationId xmlns:p14="http://schemas.microsoft.com/office/powerpoint/2010/main" val="216466792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7"/>
        <p14:stopEvt time="37134" objId="7"/>
      </p14:showEvtLst>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3" name="Picture 32"/>
          <p:cNvPicPr>
            <a:picLocks noChangeAspect="1"/>
          </p:cNvPicPr>
          <p:nvPr/>
        </p:nvPicPr>
        <p:blipFill>
          <a:blip r:embed="rId4"/>
          <a:stretch>
            <a:fillRect/>
          </a:stretch>
        </p:blipFill>
        <p:spPr>
          <a:xfrm>
            <a:off x="3599020" y="1322977"/>
            <a:ext cx="3737146" cy="3780855"/>
          </a:xfrm>
          <a:prstGeom prst="rect">
            <a:avLst/>
          </a:prstGeom>
        </p:spPr>
      </p:pic>
      <p:grpSp>
        <p:nvGrpSpPr>
          <p:cNvPr id="34" name="Group 33"/>
          <p:cNvGrpSpPr/>
          <p:nvPr/>
        </p:nvGrpSpPr>
        <p:grpSpPr>
          <a:xfrm>
            <a:off x="2418848" y="2788526"/>
            <a:ext cx="1072618" cy="1072618"/>
            <a:chOff x="3066192" y="3920343"/>
            <a:chExt cx="2286000" cy="2286000"/>
          </a:xfrm>
        </p:grpSpPr>
        <p:grpSp>
          <p:nvGrpSpPr>
            <p:cNvPr id="35" name="Group 34"/>
            <p:cNvGrpSpPr/>
            <p:nvPr/>
          </p:nvGrpSpPr>
          <p:grpSpPr>
            <a:xfrm>
              <a:off x="3066192" y="3920343"/>
              <a:ext cx="2286000" cy="2286000"/>
              <a:chOff x="3069533" y="3906975"/>
              <a:chExt cx="2286000" cy="2286000"/>
            </a:xfrm>
          </p:grpSpPr>
          <p:sp>
            <p:nvSpPr>
              <p:cNvPr id="37" name="Rounded Rectangle 36"/>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36" name="Picture 35" descr="Performance tasks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4871" y="5597288"/>
              <a:ext cx="1651908" cy="457200"/>
            </a:xfrm>
            <a:prstGeom prst="rect">
              <a:avLst/>
            </a:prstGeom>
          </p:spPr>
        </p:pic>
      </p:grpSp>
      <p:grpSp>
        <p:nvGrpSpPr>
          <p:cNvPr id="39" name="Group 38"/>
          <p:cNvGrpSpPr/>
          <p:nvPr/>
        </p:nvGrpSpPr>
        <p:grpSpPr>
          <a:xfrm>
            <a:off x="4931284" y="5215262"/>
            <a:ext cx="1072618" cy="1072618"/>
            <a:chOff x="5609236" y="1359177"/>
            <a:chExt cx="2286000" cy="2286000"/>
          </a:xfrm>
        </p:grpSpPr>
        <p:grpSp>
          <p:nvGrpSpPr>
            <p:cNvPr id="40" name="Group 39"/>
            <p:cNvGrpSpPr/>
            <p:nvPr/>
          </p:nvGrpSpPr>
          <p:grpSpPr>
            <a:xfrm>
              <a:off x="5609236" y="1359177"/>
              <a:ext cx="2286000" cy="2286000"/>
              <a:chOff x="5609236" y="1345809"/>
              <a:chExt cx="2286000" cy="2286000"/>
            </a:xfrm>
          </p:grpSpPr>
          <p:sp>
            <p:nvSpPr>
              <p:cNvPr id="42" name="Rounded Rectangle 41"/>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41" name="Picture 40" descr="Constructed respons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1929" y="3043921"/>
              <a:ext cx="2043793" cy="457200"/>
            </a:xfrm>
            <a:prstGeom prst="rect">
              <a:avLst/>
            </a:prstGeom>
          </p:spPr>
        </p:pic>
      </p:grpSp>
      <p:grpSp>
        <p:nvGrpSpPr>
          <p:cNvPr id="57" name="Group 56"/>
          <p:cNvGrpSpPr/>
          <p:nvPr/>
        </p:nvGrpSpPr>
        <p:grpSpPr>
          <a:xfrm>
            <a:off x="7226725" y="1434407"/>
            <a:ext cx="1072618" cy="1072618"/>
            <a:chOff x="3065300" y="1354943"/>
            <a:chExt cx="2286000" cy="2286000"/>
          </a:xfrm>
        </p:grpSpPr>
        <p:grpSp>
          <p:nvGrpSpPr>
            <p:cNvPr id="58" name="Group 57"/>
            <p:cNvGrpSpPr/>
            <p:nvPr/>
          </p:nvGrpSpPr>
          <p:grpSpPr>
            <a:xfrm>
              <a:off x="3065300" y="1354943"/>
              <a:ext cx="2286000" cy="2286000"/>
              <a:chOff x="3065300" y="1341575"/>
              <a:chExt cx="2286000" cy="2286000"/>
            </a:xfrm>
          </p:grpSpPr>
          <p:sp>
            <p:nvSpPr>
              <p:cNvPr id="60" name="Rounded Rectangle 59"/>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59" name="Picture 58" descr="Selected response whit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38891" y="3043920"/>
              <a:ext cx="1733551" cy="457200"/>
            </a:xfrm>
            <a:prstGeom prst="rect">
              <a:avLst/>
            </a:prstGeom>
          </p:spPr>
        </p:pic>
      </p:grpSp>
      <p:grpSp>
        <p:nvGrpSpPr>
          <p:cNvPr id="62" name="Group 61"/>
          <p:cNvGrpSpPr/>
          <p:nvPr/>
        </p:nvGrpSpPr>
        <p:grpSpPr>
          <a:xfrm>
            <a:off x="2851091" y="4576734"/>
            <a:ext cx="1072618" cy="1072618"/>
            <a:chOff x="3065300" y="1354943"/>
            <a:chExt cx="2286000" cy="2286000"/>
          </a:xfrm>
        </p:grpSpPr>
        <p:grpSp>
          <p:nvGrpSpPr>
            <p:cNvPr id="63" name="Group 62"/>
            <p:cNvGrpSpPr/>
            <p:nvPr/>
          </p:nvGrpSpPr>
          <p:grpSpPr>
            <a:xfrm>
              <a:off x="3065300" y="1354943"/>
              <a:ext cx="2286000" cy="2286000"/>
              <a:chOff x="3065300" y="1341575"/>
              <a:chExt cx="2286000" cy="2286000"/>
            </a:xfrm>
          </p:grpSpPr>
          <p:sp>
            <p:nvSpPr>
              <p:cNvPr id="65" name="Rounded Rectangle 64"/>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64" name="Picture 63" descr="Selected response whit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38891" y="3043920"/>
              <a:ext cx="1733551" cy="457200"/>
            </a:xfrm>
            <a:prstGeom prst="rect">
              <a:avLst/>
            </a:prstGeom>
          </p:spPr>
        </p:pic>
      </p:grpSp>
    </p:spTree>
    <p:custDataLst>
      <p:tags r:id="rId1"/>
    </p:custDataLst>
    <p:extLst>
      <p:ext uri="{BB962C8B-B14F-4D97-AF65-F5344CB8AC3E}">
        <p14:creationId xmlns:p14="http://schemas.microsoft.com/office/powerpoint/2010/main" val="3892469207"/>
      </p:ext>
    </p:extLst>
  </p:cSld>
  <p:clrMapOvr>
    <a:masterClrMapping/>
  </p:clrMapOvr>
  <p:transition advTm="232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2"/>
        <p14:stopEvt time="23097" objId="32"/>
      </p14:showEvtLst>
    </p:ext>
  </p:extLs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grpSp>
        <p:nvGrpSpPr>
          <p:cNvPr id="6" name="Group 5"/>
          <p:cNvGrpSpPr/>
          <p:nvPr/>
        </p:nvGrpSpPr>
        <p:grpSpPr>
          <a:xfrm>
            <a:off x="609627" y="2467596"/>
            <a:ext cx="7970674" cy="2487543"/>
            <a:chOff x="609627" y="3647949"/>
            <a:chExt cx="7970674" cy="2487543"/>
          </a:xfrm>
        </p:grpSpPr>
        <p:pic>
          <p:nvPicPr>
            <p:cNvPr id="38" name="Picture 37"/>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2127852" y="4180334"/>
              <a:ext cx="744333" cy="382327"/>
            </a:xfrm>
            <a:prstGeom prst="rect">
              <a:avLst/>
            </a:prstGeom>
          </p:spPr>
        </p:pic>
        <p:sp>
          <p:nvSpPr>
            <p:cNvPr id="39" name="Rectangle 38"/>
            <p:cNvSpPr/>
            <p:nvPr/>
          </p:nvSpPr>
          <p:spPr>
            <a:xfrm>
              <a:off x="609627" y="3647949"/>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l="33140" t="1" r="40953" b="-3"/>
            <a:stretch/>
          </p:blipFill>
          <p:spPr>
            <a:xfrm rot="19030907" flipV="1">
              <a:off x="3400121" y="5308746"/>
              <a:ext cx="693784" cy="285554"/>
            </a:xfrm>
            <a:prstGeom prst="rect">
              <a:avLst/>
            </a:prstGeom>
          </p:spPr>
        </p:pic>
        <p:sp>
          <p:nvSpPr>
            <p:cNvPr id="41" name="Rectangle 40"/>
            <p:cNvSpPr/>
            <p:nvPr/>
          </p:nvSpPr>
          <p:spPr>
            <a:xfrm>
              <a:off x="3196267" y="3659115"/>
              <a:ext cx="1560121"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13960" y="4864631"/>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l="33140" t="1" r="40953" b="-3"/>
            <a:stretch/>
          </p:blipFill>
          <p:spPr>
            <a:xfrm rot="19030907" flipV="1">
              <a:off x="5969920" y="5306446"/>
              <a:ext cx="693784" cy="285554"/>
            </a:xfrm>
            <a:prstGeom prst="rect">
              <a:avLst/>
            </a:prstGeom>
          </p:spPr>
        </p:pic>
        <p:sp>
          <p:nvSpPr>
            <p:cNvPr id="44" name="Rectangle 43"/>
            <p:cNvSpPr/>
            <p:nvPr/>
          </p:nvSpPr>
          <p:spPr>
            <a:xfrm>
              <a:off x="5754847" y="3656815"/>
              <a:ext cx="1560121"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83760" y="4862331"/>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4913626" y="4180334"/>
              <a:ext cx="744333" cy="382327"/>
            </a:xfrm>
            <a:prstGeom prst="rect">
              <a:avLst/>
            </a:prstGeom>
          </p:spPr>
        </p:pic>
        <p:sp>
          <p:nvSpPr>
            <p:cNvPr id="47" name="Rectangle 46"/>
            <p:cNvSpPr/>
            <p:nvPr/>
          </p:nvSpPr>
          <p:spPr>
            <a:xfrm>
              <a:off x="7020181" y="4862331"/>
              <a:ext cx="1560120" cy="127086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7450048" y="4180334"/>
              <a:ext cx="744333" cy="382327"/>
            </a:xfrm>
            <a:prstGeom prst="rect">
              <a:avLst/>
            </a:prstGeom>
          </p:spPr>
        </p:pic>
        <p:pic>
          <p:nvPicPr>
            <p:cNvPr id="49" name="Picture 48" descr="Tools to help yo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164" y="5044820"/>
              <a:ext cx="1173597" cy="987552"/>
            </a:xfrm>
            <a:prstGeom prst="rect">
              <a:avLst/>
            </a:prstGeom>
          </p:spPr>
        </p:pic>
        <p:pic>
          <p:nvPicPr>
            <p:cNvPr id="50" name="Picture 49" descr="Rigor 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745" y="3980232"/>
              <a:ext cx="772940" cy="646203"/>
            </a:xfrm>
            <a:prstGeom prst="rect">
              <a:avLst/>
            </a:prstGeom>
          </p:spPr>
        </p:pic>
        <p:pic>
          <p:nvPicPr>
            <p:cNvPr id="51" name="Picture 50" descr="How to use assessment blueprit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6549" y="5066161"/>
              <a:ext cx="1387240" cy="981822"/>
            </a:xfrm>
            <a:prstGeom prst="rect">
              <a:avLst/>
            </a:prstGeom>
          </p:spPr>
        </p:pic>
        <p:pic>
          <p:nvPicPr>
            <p:cNvPr id="52" name="Picture 51" descr="How to match 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7629" y="5040705"/>
              <a:ext cx="1464878" cy="1010471"/>
            </a:xfrm>
            <a:prstGeom prst="rect">
              <a:avLst/>
            </a:prstGeom>
          </p:spPr>
        </p:pic>
        <p:pic>
          <p:nvPicPr>
            <p:cNvPr id="53" name="Picture 52" descr="How to use 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5930" y="3785647"/>
              <a:ext cx="1386767" cy="1014984"/>
            </a:xfrm>
            <a:prstGeom prst="rect">
              <a:avLst/>
            </a:prstGeom>
          </p:spPr>
        </p:pic>
        <p:pic>
          <p:nvPicPr>
            <p:cNvPr id="54" name="Picture 53" descr="How to measure 3.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628" y="3800587"/>
              <a:ext cx="1444367" cy="1014984"/>
            </a:xfrm>
            <a:prstGeom prst="rect">
              <a:avLst/>
            </a:prstGeom>
          </p:spPr>
        </p:pic>
      </p:grpSp>
    </p:spTree>
    <p:custDataLst>
      <p:tags r:id="rId2"/>
    </p:custDataLst>
    <p:extLst>
      <p:ext uri="{BB962C8B-B14F-4D97-AF65-F5344CB8AC3E}">
        <p14:creationId xmlns:p14="http://schemas.microsoft.com/office/powerpoint/2010/main" val="2353784505"/>
      </p:ext>
    </p:extLst>
  </p:cSld>
  <p:clrMapOvr>
    <a:overrideClrMapping bg1="lt1" tx1="dk1" bg2="lt2" tx2="dk2" accent1="accent1" accent2="accent2" accent3="accent3" accent4="accent4" accent5="accent5" accent6="accent6" hlink="hlink" folHlink="folHlink"/>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8"/>
        <p14:stopEvt time="5350" objId="18"/>
      </p14:showEvtLst>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1413389"/>
            <a:ext cx="1004498" cy="1011402"/>
          </a:xfrm>
          <a:prstGeom prst="rect">
            <a:avLst/>
          </a:prstGeom>
        </p:spPr>
      </p:pic>
      <p:grpSp>
        <p:nvGrpSpPr>
          <p:cNvPr id="20" name="Group 19"/>
          <p:cNvGrpSpPr/>
          <p:nvPr/>
        </p:nvGrpSpPr>
        <p:grpSpPr>
          <a:xfrm>
            <a:off x="1086240" y="1184369"/>
            <a:ext cx="7603573" cy="1546889"/>
            <a:chOff x="1086240" y="1184369"/>
            <a:chExt cx="7603573" cy="1546889"/>
          </a:xfrm>
        </p:grpSpPr>
        <p:sp>
          <p:nvSpPr>
            <p:cNvPr id="21" name="Rounded Rectangle 20"/>
            <p:cNvSpPr/>
            <p:nvPr/>
          </p:nvSpPr>
          <p:spPr>
            <a:xfrm>
              <a:off x="2169559" y="1184369"/>
              <a:ext cx="6520254"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50800" defTabSz="889000">
                <a:lnSpc>
                  <a:spcPct val="90000"/>
                </a:lnSpc>
                <a:spcBef>
                  <a:spcPct val="0"/>
                </a:spcBef>
              </a:pPr>
              <a:r>
                <a:rPr lang="en-US" sz="2400" dirty="0" smtClean="0">
                  <a:solidFill>
                    <a:srgbClr val="4B4B4B"/>
                  </a:solidFill>
                  <a:latin typeface="Calibri Light"/>
                  <a:cs typeface="Calibri Light"/>
                </a:rPr>
                <a:t>Define what </a:t>
              </a:r>
              <a:r>
                <a:rPr lang="en-US" sz="2400" b="1" dirty="0" smtClean="0">
                  <a:solidFill>
                    <a:schemeClr val="accent4"/>
                  </a:solidFill>
                  <a:latin typeface="Calibri Light"/>
                  <a:cs typeface="Calibri Light"/>
                </a:rPr>
                <a:t>RIGOR </a:t>
              </a:r>
              <a:r>
                <a:rPr lang="en-US" sz="2400" dirty="0" smtClean="0">
                  <a:solidFill>
                    <a:srgbClr val="4B4B4B"/>
                  </a:solidFill>
                  <a:latin typeface="Calibri Light"/>
                  <a:cs typeface="Calibri Light"/>
                </a:rPr>
                <a:t>means for the purpose of these modules</a:t>
              </a:r>
              <a:endParaRPr lang="en-US" sz="2400" b="1" dirty="0" smtClean="0">
                <a:solidFill>
                  <a:srgbClr val="588DC1"/>
                </a:solidFill>
                <a:latin typeface="Calibri Light"/>
                <a:cs typeface="Calibri Light"/>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1184369"/>
              <a:ext cx="1147042" cy="1070163"/>
            </a:xfrm>
            <a:prstGeom prst="rect">
              <a:avLst/>
            </a:prstGeom>
          </p:spPr>
        </p:pic>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5125196"/>
            <a:ext cx="1004498" cy="1011402"/>
          </a:xfrm>
          <a:prstGeom prst="rect">
            <a:avLst/>
          </a:prstGeom>
        </p:spPr>
      </p:pic>
      <p:grpSp>
        <p:nvGrpSpPr>
          <p:cNvPr id="24" name="Group 23"/>
          <p:cNvGrpSpPr/>
          <p:nvPr/>
        </p:nvGrpSpPr>
        <p:grpSpPr>
          <a:xfrm>
            <a:off x="1086239" y="4877478"/>
            <a:ext cx="7627092" cy="1546889"/>
            <a:chOff x="1086239" y="4877478"/>
            <a:chExt cx="7627092" cy="1546889"/>
          </a:xfrm>
        </p:grpSpPr>
        <p:sp>
          <p:nvSpPr>
            <p:cNvPr id="25" name="Rounded Rectangle 24"/>
            <p:cNvSpPr/>
            <p:nvPr/>
          </p:nvSpPr>
          <p:spPr>
            <a:xfrm>
              <a:off x="2157468" y="4877478"/>
              <a:ext cx="6555863"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Use the </a:t>
              </a:r>
              <a:r>
                <a:rPr lang="en-US" sz="2400" b="1" dirty="0" smtClean="0">
                  <a:solidFill>
                    <a:schemeClr val="accent4"/>
                  </a:solidFill>
                  <a:latin typeface="Calibri Light"/>
                  <a:cs typeface="Calibri Light"/>
                </a:rPr>
                <a:t>ASSESSMENT BLUEPRINT </a:t>
              </a:r>
              <a:r>
                <a:rPr lang="en-US" sz="2400" dirty="0" smtClean="0">
                  <a:solidFill>
                    <a:srgbClr val="4B4B4B"/>
                  </a:solidFill>
                  <a:latin typeface="Calibri Light"/>
                  <a:cs typeface="Calibri Light"/>
                </a:rPr>
                <a:t>to document the level of rigor of each skill</a:t>
              </a:r>
              <a:endParaRPr lang="en-US" sz="2400" b="1" dirty="0">
                <a:solidFill>
                  <a:schemeClr val="accent4"/>
                </a:solidFill>
                <a:latin typeface="Calibri Light"/>
                <a:cs typeface="Calibri Light"/>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4896176"/>
              <a:ext cx="1147042" cy="107016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2650359"/>
            <a:ext cx="1004498" cy="1011402"/>
          </a:xfrm>
          <a:prstGeom prst="rect">
            <a:avLst/>
          </a:prstGeom>
        </p:spPr>
      </p:pic>
      <p:grpSp>
        <p:nvGrpSpPr>
          <p:cNvPr id="28" name="Group 27"/>
          <p:cNvGrpSpPr/>
          <p:nvPr/>
        </p:nvGrpSpPr>
        <p:grpSpPr>
          <a:xfrm>
            <a:off x="1086239" y="2385806"/>
            <a:ext cx="7615332" cy="1529755"/>
            <a:chOff x="1086239" y="2385806"/>
            <a:chExt cx="7615332" cy="1529755"/>
          </a:xfrm>
        </p:grpSpPr>
        <p:sp>
          <p:nvSpPr>
            <p:cNvPr id="29" name="Rounded Rectangle 28"/>
            <p:cNvSpPr/>
            <p:nvPr/>
          </p:nvSpPr>
          <p:spPr>
            <a:xfrm>
              <a:off x="2233282" y="2385806"/>
              <a:ext cx="6468289" cy="1529755"/>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400" dirty="0" smtClean="0">
                  <a:solidFill>
                    <a:srgbClr val="4B4B4B"/>
                  </a:solidFill>
                  <a:latin typeface="Calibri Light"/>
                  <a:cs typeface="Calibri Light"/>
                </a:rPr>
                <a:t>Use the </a:t>
              </a:r>
              <a:r>
                <a:rPr lang="en-US" sz="2400" b="1" dirty="0" smtClean="0">
                  <a:solidFill>
                    <a:schemeClr val="accent4"/>
                  </a:solidFill>
                  <a:latin typeface="Calibri Light"/>
                  <a:cs typeface="Calibri Light"/>
                </a:rPr>
                <a:t>VERBS</a:t>
              </a:r>
              <a:r>
                <a:rPr lang="en-US" sz="2400" dirty="0" smtClean="0">
                  <a:solidFill>
                    <a:srgbClr val="4B4B4B"/>
                  </a:solidFill>
                  <a:latin typeface="Calibri Light"/>
                  <a:cs typeface="Calibri Light"/>
                </a:rPr>
                <a:t> in standards and tools that teachers have available to identify the </a:t>
              </a:r>
              <a:r>
                <a:rPr lang="en-US" sz="2400" b="1" dirty="0" smtClean="0">
                  <a:solidFill>
                    <a:schemeClr val="accent4"/>
                  </a:solidFill>
                  <a:latin typeface="Calibri Light"/>
                  <a:cs typeface="Calibri Light"/>
                </a:rPr>
                <a:t>COGNITIVE COMPLEXITY </a:t>
              </a:r>
              <a:r>
                <a:rPr lang="en-US" sz="2400" dirty="0" smtClean="0">
                  <a:solidFill>
                    <a:srgbClr val="4B4B4B"/>
                  </a:solidFill>
                  <a:latin typeface="Calibri Light"/>
                  <a:cs typeface="Calibri Light"/>
                </a:rPr>
                <a:t>in standards</a:t>
              </a:r>
              <a:endParaRPr lang="en-US" sz="2400" b="1" dirty="0">
                <a:solidFill>
                  <a:schemeClr val="accent4"/>
                </a:solidFill>
                <a:latin typeface="Calibri Light"/>
                <a:cs typeface="Calibri Light"/>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2421339"/>
              <a:ext cx="1147042" cy="1070163"/>
            </a:xfrm>
            <a:prstGeom prst="rect">
              <a:avLst/>
            </a:prstGeom>
          </p:spPr>
        </p:pic>
      </p:gr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3891819"/>
            <a:ext cx="1004498" cy="1011402"/>
          </a:xfrm>
          <a:prstGeom prst="rect">
            <a:avLst/>
          </a:prstGeom>
        </p:spPr>
      </p:pic>
      <p:grpSp>
        <p:nvGrpSpPr>
          <p:cNvPr id="32" name="Group 31"/>
          <p:cNvGrpSpPr/>
          <p:nvPr/>
        </p:nvGrpSpPr>
        <p:grpSpPr>
          <a:xfrm>
            <a:off x="1086240" y="3606168"/>
            <a:ext cx="7603572" cy="1546889"/>
            <a:chOff x="1086240" y="3606168"/>
            <a:chExt cx="7603572" cy="1546889"/>
          </a:xfrm>
        </p:grpSpPr>
        <p:sp>
          <p:nvSpPr>
            <p:cNvPr id="33" name="Rounded Rectangle 32"/>
            <p:cNvSpPr/>
            <p:nvPr/>
          </p:nvSpPr>
          <p:spPr>
            <a:xfrm>
              <a:off x="2135695" y="3606168"/>
              <a:ext cx="6554117"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Explain why assessments with an appropriate level of rigor also measure a </a:t>
              </a:r>
              <a:r>
                <a:rPr lang="en-US" sz="2400" b="1" dirty="0" smtClean="0">
                  <a:solidFill>
                    <a:schemeClr val="accent4"/>
                  </a:solidFill>
                  <a:latin typeface="Calibri Light"/>
                  <a:cs typeface="Calibri Light"/>
                </a:rPr>
                <a:t>RANGE OF STUDENT THINKING AND UNDERSTANDING</a:t>
              </a:r>
              <a:endParaRPr lang="en-US" sz="2400" b="1" dirty="0">
                <a:solidFill>
                  <a:schemeClr val="accent4"/>
                </a:solidFill>
                <a:latin typeface="Calibri Light"/>
                <a:cs typeface="Calibri Light"/>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3662799"/>
              <a:ext cx="1147042" cy="1070163"/>
            </a:xfrm>
            <a:prstGeom prst="rect">
              <a:avLst/>
            </a:prstGeom>
          </p:spPr>
        </p:pic>
      </p:grpSp>
    </p:spTree>
    <p:custDataLst>
      <p:tags r:id="rId1"/>
    </p:custDataLst>
    <p:extLst>
      <p:ext uri="{BB962C8B-B14F-4D97-AF65-F5344CB8AC3E}">
        <p14:creationId xmlns:p14="http://schemas.microsoft.com/office/powerpoint/2010/main" val="1896206272"/>
      </p:ext>
    </p:extLst>
  </p:cSld>
  <p:clrMapOvr>
    <a:masterClrMapping/>
  </p:clrMapOvr>
  <p:transition advTm="3308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5"/>
        <p14:stopEvt time="32858" objId="35"/>
      </p14:showEvtLst>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3" name="Picture 2" descr="Assessment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396" y="3866367"/>
            <a:ext cx="6295209" cy="18067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476" y="2269982"/>
            <a:ext cx="2089049" cy="1540476"/>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676386184"/>
      </p:ext>
    </p:extLst>
  </p:cSld>
  <p:clrMapOvr>
    <a:masterClrMapping/>
  </p:clrMapOvr>
  <p:transition advTm="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a:off x="4731134" y="2156231"/>
            <a:ext cx="3737146" cy="3780855"/>
          </a:xfrm>
          <a:prstGeom prst="rect">
            <a:avLst/>
          </a:prstGeom>
        </p:spPr>
      </p:pic>
      <p:sp>
        <p:nvSpPr>
          <p:cNvPr id="2" name="Title 1"/>
          <p:cNvSpPr>
            <a:spLocks noGrp="1"/>
          </p:cNvSpPr>
          <p:nvPr>
            <p:ph type="title"/>
          </p:nvPr>
        </p:nvSpPr>
        <p:spPr/>
        <p:txBody>
          <a:bodyPr/>
          <a:lstStyle/>
          <a:p>
            <a:r>
              <a:rPr lang="en-US" dirty="0" smtClean="0"/>
              <a:t>CHECK FOR UNDERSTANDING</a:t>
            </a:r>
            <a:endParaRPr lang="en-US" dirty="0"/>
          </a:p>
        </p:txBody>
      </p:sp>
      <p:grpSp>
        <p:nvGrpSpPr>
          <p:cNvPr id="8" name="Group 7"/>
          <p:cNvGrpSpPr/>
          <p:nvPr/>
        </p:nvGrpSpPr>
        <p:grpSpPr>
          <a:xfrm>
            <a:off x="621397" y="1282897"/>
            <a:ext cx="7612158" cy="822960"/>
            <a:chOff x="621397" y="1282897"/>
            <a:chExt cx="7612158" cy="822960"/>
          </a:xfrm>
        </p:grpSpPr>
        <p:sp>
          <p:nvSpPr>
            <p:cNvPr id="9" name="Rectangle 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97" y="1282897"/>
              <a:ext cx="1116024" cy="822960"/>
            </a:xfrm>
            <a:prstGeom prst="rect">
              <a:avLst/>
            </a:prstGeom>
            <a:effectLst>
              <a:outerShdw blurRad="63500" sx="101000" sy="101000" algn="ctr" rotWithShape="0">
                <a:prstClr val="black">
                  <a:alpha val="40000"/>
                </a:prstClr>
              </a:outerShdw>
            </a:effectLst>
          </p:spPr>
        </p:pic>
        <p:pic>
          <p:nvPicPr>
            <p:cNvPr id="12" name="Picture 11" descr="Assessment Ite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
        <p:nvSpPr>
          <p:cNvPr id="13" name="Rounded Rectangle 12"/>
          <p:cNvSpPr/>
          <p:nvPr/>
        </p:nvSpPr>
        <p:spPr>
          <a:xfrm>
            <a:off x="618671" y="2278743"/>
            <a:ext cx="4359729"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spcAft>
                <a:spcPts val="600"/>
              </a:spcAft>
              <a:buFont typeface="+mj-lt"/>
              <a:buAutoNum type="arabicPeriod"/>
            </a:pPr>
            <a:r>
              <a:rPr lang="en-US" sz="2000" dirty="0">
                <a:solidFill>
                  <a:srgbClr val="404040"/>
                </a:solidFill>
                <a:latin typeface="Calibri Light"/>
              </a:rPr>
              <a:t>Using </a:t>
            </a:r>
            <a:r>
              <a:rPr lang="en-US" sz="2000" dirty="0" smtClean="0">
                <a:solidFill>
                  <a:srgbClr val="404040"/>
                </a:solidFill>
                <a:latin typeface="Calibri Light"/>
              </a:rPr>
              <a:t>Webb’s Depth of Knowledge levels, </a:t>
            </a:r>
            <a:r>
              <a:rPr lang="en-US" sz="2000" dirty="0">
                <a:solidFill>
                  <a:srgbClr val="404040"/>
                </a:solidFill>
                <a:latin typeface="Calibri Light"/>
              </a:rPr>
              <a:t>identify the level or levels of rigor in this standard from Iowa. Remember to pay close attention to the verbs</a:t>
            </a:r>
            <a:r>
              <a:rPr lang="en-US" sz="2000" dirty="0" smtClean="0">
                <a:solidFill>
                  <a:srgbClr val="404040"/>
                </a:solidFill>
                <a:latin typeface="Calibri Light"/>
              </a:rPr>
              <a:t>.</a:t>
            </a:r>
          </a:p>
          <a:p>
            <a:pPr lvl="1"/>
            <a:endParaRPr lang="en-US" sz="2000" dirty="0" smtClean="0">
              <a:solidFill>
                <a:srgbClr val="404040"/>
              </a:solidFill>
              <a:latin typeface="Calibri Light"/>
            </a:endParaRPr>
          </a:p>
          <a:p>
            <a:pPr lvl="1"/>
            <a:r>
              <a:rPr lang="en-US" sz="2000" dirty="0" smtClean="0">
                <a:solidFill>
                  <a:srgbClr val="404040"/>
                </a:solidFill>
                <a:latin typeface="Calibri Light"/>
              </a:rPr>
              <a:t>Understand </a:t>
            </a:r>
            <a:r>
              <a:rPr lang="en-US" sz="2000" dirty="0">
                <a:solidFill>
                  <a:srgbClr val="404040"/>
                </a:solidFill>
                <a:latin typeface="Calibri Light"/>
              </a:rPr>
              <a:t>the use of geographic tools to locate and analyze information about people, places, and environments.</a:t>
            </a:r>
          </a:p>
          <a:p>
            <a:pPr>
              <a:spcAft>
                <a:spcPts val="600"/>
              </a:spcAft>
            </a:pPr>
            <a:endParaRPr lang="en-US" sz="2000" dirty="0">
              <a:solidFill>
                <a:srgbClr val="404040"/>
              </a:solidFill>
              <a:latin typeface="Calibri Light"/>
            </a:endParaRPr>
          </a:p>
        </p:txBody>
      </p:sp>
      <p:sp>
        <p:nvSpPr>
          <p:cNvPr id="11" name="TextBox 10"/>
          <p:cNvSpPr txBox="1"/>
          <p:nvPr/>
        </p:nvSpPr>
        <p:spPr>
          <a:xfrm>
            <a:off x="469900" y="6169384"/>
            <a:ext cx="8301567" cy="253916"/>
          </a:xfrm>
          <a:prstGeom prst="rect">
            <a:avLst/>
          </a:prstGeom>
          <a:noFill/>
        </p:spPr>
        <p:txBody>
          <a:bodyPr wrap="square" rtlCol="0">
            <a:spAutoFit/>
          </a:bodyPr>
          <a:lstStyle/>
          <a:p>
            <a:pPr lvl="0"/>
            <a:r>
              <a:rPr lang="en-US" sz="1050" b="1" dirty="0" smtClean="0">
                <a:solidFill>
                  <a:srgbClr val="4B4B4B"/>
                </a:solidFill>
                <a:ea typeface="Corbel" panose="020B0503020204020204" pitchFamily="34" charset="0"/>
                <a:cs typeface="Times New Roman" panose="02020603050405020304" pitchFamily="18" charset="0"/>
              </a:rPr>
              <a:t>Source</a:t>
            </a:r>
            <a:r>
              <a:rPr lang="en-US" sz="1050" dirty="0" smtClean="0">
                <a:solidFill>
                  <a:srgbClr val="4B4B4B"/>
                </a:solidFill>
                <a:latin typeface="+mj-lt"/>
                <a:ea typeface="Corbel" panose="020B0503020204020204" pitchFamily="34" charset="0"/>
                <a:cs typeface="Times New Roman" panose="02020603050405020304" pitchFamily="18" charset="0"/>
              </a:rPr>
              <a:t>: </a:t>
            </a:r>
            <a:r>
              <a:rPr lang="en-US" sz="1050" dirty="0"/>
              <a:t>Iowa Department of Education, “Iowa Core K-12 Social Studies” (2010). </a:t>
            </a:r>
            <a:endParaRPr lang="en-US" sz="1050" dirty="0">
              <a:solidFill>
                <a:srgbClr val="4B4B4B"/>
              </a:solidFill>
              <a:latin typeface="+mj-lt"/>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0938604"/>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30574" objId="4"/>
      </p14:showEvtLst>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731134" y="2566433"/>
            <a:ext cx="3737146" cy="3780855"/>
          </a:xfrm>
          <a:prstGeom prst="rect">
            <a:avLst/>
          </a:prstGeom>
        </p:spPr>
      </p:pic>
      <p:sp>
        <p:nvSpPr>
          <p:cNvPr id="2" name="Title 1"/>
          <p:cNvSpPr>
            <a:spLocks noGrp="1"/>
          </p:cNvSpPr>
          <p:nvPr>
            <p:ph type="title"/>
          </p:nvPr>
        </p:nvSpPr>
        <p:spPr/>
        <p:txBody>
          <a:bodyPr/>
          <a:lstStyle/>
          <a:p>
            <a:r>
              <a:rPr lang="en-US" dirty="0" smtClean="0"/>
              <a:t>CHECK FOR UNDERSTANDING</a:t>
            </a:r>
            <a:endParaRPr lang="en-US" dirty="0"/>
          </a:p>
        </p:txBody>
      </p:sp>
      <p:grpSp>
        <p:nvGrpSpPr>
          <p:cNvPr id="6" name="Group 5"/>
          <p:cNvGrpSpPr/>
          <p:nvPr/>
        </p:nvGrpSpPr>
        <p:grpSpPr>
          <a:xfrm>
            <a:off x="621397" y="1282897"/>
            <a:ext cx="7612158" cy="822960"/>
            <a:chOff x="621397" y="1282897"/>
            <a:chExt cx="7612158" cy="822960"/>
          </a:xfrm>
        </p:grpSpPr>
        <p:sp>
          <p:nvSpPr>
            <p:cNvPr id="7" name="Rectangle 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2897"/>
              <a:ext cx="1116024" cy="822960"/>
            </a:xfrm>
            <a:prstGeom prst="rect">
              <a:avLst/>
            </a:prstGeom>
            <a:effectLst>
              <a:outerShdw blurRad="63500" sx="101000" sy="101000" algn="ctr" rotWithShape="0">
                <a:prstClr val="black">
                  <a:alpha val="40000"/>
                </a:prstClr>
              </a:outerShdw>
            </a:effectLst>
          </p:spPr>
        </p:pic>
        <p:pic>
          <p:nvPicPr>
            <p:cNvPr id="9" name="Picture 8"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3" name="Group 2"/>
          <p:cNvGrpSpPr/>
          <p:nvPr/>
        </p:nvGrpSpPr>
        <p:grpSpPr>
          <a:xfrm>
            <a:off x="6757074" y="1211923"/>
            <a:ext cx="1801768" cy="1516763"/>
            <a:chOff x="6429218" y="4343400"/>
            <a:chExt cx="2129624" cy="1792758"/>
          </a:xfrm>
        </p:grpSpPr>
        <p:grpSp>
          <p:nvGrpSpPr>
            <p:cNvPr id="12" name="Group 11"/>
            <p:cNvGrpSpPr/>
            <p:nvPr/>
          </p:nvGrpSpPr>
          <p:grpSpPr>
            <a:xfrm>
              <a:off x="6429218" y="4343400"/>
              <a:ext cx="2129624" cy="1792758"/>
              <a:chOff x="4940710" y="3351667"/>
              <a:chExt cx="3503832" cy="2949592"/>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6" name="Group 15"/>
              <p:cNvGrpSpPr/>
              <p:nvPr/>
            </p:nvGrpSpPr>
            <p:grpSpPr>
              <a:xfrm>
                <a:off x="5848919" y="3594048"/>
                <a:ext cx="1968103" cy="1602980"/>
                <a:chOff x="3644293" y="1554311"/>
                <a:chExt cx="2020824" cy="1645920"/>
              </a:xfrm>
            </p:grpSpPr>
            <p:pic>
              <p:nvPicPr>
                <p:cNvPr id="18" name="Picture 17"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19" name="Picture 18" descr="Green square.pn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pic>
          <p:nvPicPr>
            <p:cNvPr id="21" name="Picture 20" descr="Screen Shot 2015-04-11 at 11.11.43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4809" y="4596715"/>
              <a:ext cx="962156" cy="697036"/>
            </a:xfrm>
            <a:prstGeom prst="rect">
              <a:avLst/>
            </a:prstGeom>
          </p:spPr>
        </p:pic>
      </p:grpSp>
      <p:sp>
        <p:nvSpPr>
          <p:cNvPr id="22" name="Rounded Rectangle 21"/>
          <p:cNvSpPr/>
          <p:nvPr/>
        </p:nvSpPr>
        <p:spPr>
          <a:xfrm>
            <a:off x="618671" y="2278743"/>
            <a:ext cx="4359729"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spcAft>
                <a:spcPts val="600"/>
              </a:spcAft>
              <a:buFont typeface="+mj-lt"/>
              <a:buAutoNum type="arabicPeriod"/>
            </a:pPr>
            <a:r>
              <a:rPr lang="en-US" sz="2000" dirty="0">
                <a:solidFill>
                  <a:srgbClr val="404040"/>
                </a:solidFill>
                <a:latin typeface="Calibri Light"/>
              </a:rPr>
              <a:t>Using </a:t>
            </a:r>
            <a:r>
              <a:rPr lang="en-US" sz="2000" dirty="0" smtClean="0">
                <a:solidFill>
                  <a:srgbClr val="404040"/>
                </a:solidFill>
                <a:latin typeface="Calibri Light"/>
              </a:rPr>
              <a:t>Webb’s Depth of Knowledge levels, </a:t>
            </a:r>
            <a:r>
              <a:rPr lang="en-US" sz="2000" dirty="0">
                <a:solidFill>
                  <a:srgbClr val="404040"/>
                </a:solidFill>
                <a:latin typeface="Calibri Light"/>
              </a:rPr>
              <a:t>identify the level or levels of rigor in this standard from Iowa. Remember to pay close attention to the verbs</a:t>
            </a:r>
            <a:r>
              <a:rPr lang="en-US" sz="2000" dirty="0" smtClean="0">
                <a:solidFill>
                  <a:srgbClr val="404040"/>
                </a:solidFill>
                <a:latin typeface="Calibri Light"/>
              </a:rPr>
              <a:t>.</a:t>
            </a:r>
          </a:p>
          <a:p>
            <a:pPr lvl="1"/>
            <a:endParaRPr lang="en-US" sz="2000" dirty="0" smtClean="0">
              <a:solidFill>
                <a:srgbClr val="404040"/>
              </a:solidFill>
              <a:latin typeface="Calibri Light"/>
            </a:endParaRPr>
          </a:p>
          <a:p>
            <a:pPr lvl="1"/>
            <a:r>
              <a:rPr lang="en-US" sz="2000" dirty="0" smtClean="0">
                <a:solidFill>
                  <a:srgbClr val="404040"/>
                </a:solidFill>
                <a:latin typeface="Calibri Light"/>
              </a:rPr>
              <a:t>Understand </a:t>
            </a:r>
            <a:r>
              <a:rPr lang="en-US" sz="2000" dirty="0">
                <a:solidFill>
                  <a:srgbClr val="404040"/>
                </a:solidFill>
                <a:latin typeface="Calibri Light"/>
              </a:rPr>
              <a:t>the use of geographic tools to locate and analyze information about people, places, and environments.</a:t>
            </a:r>
          </a:p>
          <a:p>
            <a:pPr>
              <a:spcAft>
                <a:spcPts val="600"/>
              </a:spcAft>
            </a:pPr>
            <a:endParaRPr lang="en-US" sz="2000" dirty="0">
              <a:solidFill>
                <a:srgbClr val="404040"/>
              </a:solidFill>
              <a:latin typeface="Calibri Light"/>
            </a:endParaRPr>
          </a:p>
        </p:txBody>
      </p:sp>
    </p:spTree>
    <p:extLst>
      <p:ext uri="{BB962C8B-B14F-4D97-AF65-F5344CB8AC3E}">
        <p14:creationId xmlns:p14="http://schemas.microsoft.com/office/powerpoint/2010/main" val="724498603"/>
      </p:ext>
    </p:extLst>
  </p:cSld>
  <p:clrMapOvr>
    <a:masterClrMapping/>
  </p:clrMapOvr>
  <p:transition advTm="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Blue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856" y="1216897"/>
            <a:ext cx="5973087" cy="2181003"/>
          </a:xfrm>
          <a:prstGeom prst="rect">
            <a:avLst/>
          </a:prstGeom>
        </p:spPr>
      </p:pic>
      <p:sp>
        <p:nvSpPr>
          <p:cNvPr id="2" name="Title 1"/>
          <p:cNvSpPr>
            <a:spLocks noGrp="1"/>
          </p:cNvSpPr>
          <p:nvPr>
            <p:ph type="title"/>
          </p:nvPr>
        </p:nvSpPr>
        <p:spPr/>
        <p:txBody>
          <a:bodyPr/>
          <a:lstStyle/>
          <a:p>
            <a:r>
              <a:rPr lang="en-US" dirty="0" smtClean="0"/>
              <a:t>KEY CONCEPTS</a:t>
            </a:r>
            <a:endParaRPr lang="en-US" dirty="0"/>
          </a:p>
        </p:txBody>
      </p:sp>
      <p:sp>
        <p:nvSpPr>
          <p:cNvPr id="37" name="TextBox 36"/>
          <p:cNvSpPr txBox="1"/>
          <p:nvPr/>
        </p:nvSpPr>
        <p:spPr>
          <a:xfrm>
            <a:off x="2293166" y="5718301"/>
            <a:ext cx="6454594" cy="707886"/>
          </a:xfrm>
          <a:prstGeom prst="rect">
            <a:avLst/>
          </a:prstGeom>
          <a:noFill/>
        </p:spPr>
        <p:txBody>
          <a:bodyPr wrap="square" rtlCol="0">
            <a:spAutoFit/>
          </a:bodyPr>
          <a:lstStyle/>
          <a:p>
            <a:pPr lvl="0"/>
            <a:r>
              <a:rPr lang="en-US" sz="1000" b="1" dirty="0" smtClean="0">
                <a:solidFill>
                  <a:srgbClr val="4B4B4B"/>
                </a:solidFill>
                <a:ea typeface="Corbel" panose="020B0503020204020204" pitchFamily="34" charset="0"/>
                <a:cs typeface="Times New Roman" panose="02020603050405020304" pitchFamily="18" charset="0"/>
              </a:rPr>
              <a:t>Sources</a:t>
            </a:r>
            <a:r>
              <a:rPr lang="en-US" sz="1000" dirty="0" smtClean="0">
                <a:solidFill>
                  <a:srgbClr val="4B4B4B"/>
                </a:solidFill>
                <a:ea typeface="Corbel" panose="020B0503020204020204" pitchFamily="34" charset="0"/>
                <a:cs typeface="Times New Roman" panose="02020603050405020304" pitchFamily="18" charset="0"/>
              </a:rPr>
              <a:t>: </a:t>
            </a:r>
            <a:r>
              <a:rPr lang="en-US" sz="1000" dirty="0"/>
              <a:t>Kansas State Department of Education, “Assessment Literacy Project”; Ohio Department of Education, “Assessment Literacy: Identifying and Developing Valid and Reliable Assessments” (2013); Relay Graduate School of Education, </a:t>
            </a:r>
            <a:r>
              <a:rPr lang="en-US" sz="1000" i="1" dirty="0"/>
              <a:t>Designing and Evaluating Assessments </a:t>
            </a:r>
            <a:r>
              <a:rPr lang="en-US" sz="1000" dirty="0"/>
              <a:t>(2014); and Rhode Island Department of Education, “</a:t>
            </a:r>
            <a:r>
              <a:rPr lang="en-US" sz="1000" dirty="0" smtClean="0"/>
              <a:t>Deepening </a:t>
            </a:r>
            <a:r>
              <a:rPr lang="en-US" sz="1000" dirty="0"/>
              <a:t>Assessment Literacy.”</a:t>
            </a:r>
            <a:endParaRPr lang="en-US" sz="1000" dirty="0">
              <a:solidFill>
                <a:srgbClr val="4B4B4B"/>
              </a:solidFill>
              <a:ea typeface="Corbel" panose="020B0503020204020204" pitchFamily="34" charset="0"/>
              <a:cs typeface="Times New Roman" panose="02020603050405020304" pitchFamily="18" charset="0"/>
            </a:endParaRPr>
          </a:p>
        </p:txBody>
      </p:sp>
      <p:grpSp>
        <p:nvGrpSpPr>
          <p:cNvPr id="49" name="Group 48"/>
          <p:cNvGrpSpPr/>
          <p:nvPr/>
        </p:nvGrpSpPr>
        <p:grpSpPr>
          <a:xfrm>
            <a:off x="2693847" y="1788386"/>
            <a:ext cx="5436053" cy="1313550"/>
            <a:chOff x="2979743" y="1709964"/>
            <a:chExt cx="5019138" cy="1212808"/>
          </a:xfrm>
        </p:grpSpPr>
        <p:grpSp>
          <p:nvGrpSpPr>
            <p:cNvPr id="66" name="Group 65"/>
            <p:cNvGrpSpPr/>
            <p:nvPr/>
          </p:nvGrpSpPr>
          <p:grpSpPr>
            <a:xfrm>
              <a:off x="2979743" y="1709964"/>
              <a:ext cx="5019138" cy="1212808"/>
              <a:chOff x="6829098" y="4258801"/>
              <a:chExt cx="8994917" cy="2173503"/>
            </a:xfrm>
          </p:grpSpPr>
          <p:grpSp>
            <p:nvGrpSpPr>
              <p:cNvPr id="69" name="Group 68"/>
              <p:cNvGrpSpPr/>
              <p:nvPr/>
            </p:nvGrpSpPr>
            <p:grpSpPr>
              <a:xfrm>
                <a:off x="14022126" y="4344859"/>
                <a:ext cx="1801889" cy="2087445"/>
                <a:chOff x="14022126" y="4344859"/>
                <a:chExt cx="1801889" cy="2087445"/>
              </a:xfrm>
            </p:grpSpPr>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9880" y="4344859"/>
                  <a:ext cx="1016062" cy="749251"/>
                </a:xfrm>
                <a:prstGeom prst="rect">
                  <a:avLst/>
                </a:prstGeom>
                <a:effectLst>
                  <a:outerShdw blurRad="63500" sx="101000" sy="101000" algn="ctr" rotWithShape="0">
                    <a:prstClr val="black">
                      <a:alpha val="40000"/>
                    </a:prstClr>
                  </a:outerShdw>
                </a:effectLst>
              </p:spPr>
            </p:pic>
            <p:pic>
              <p:nvPicPr>
                <p:cNvPr id="76" name="Picture 75" descr="Assessment Ite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22126" y="5134586"/>
                  <a:ext cx="1801889" cy="1297718"/>
                </a:xfrm>
                <a:prstGeom prst="rect">
                  <a:avLst/>
                </a:prstGeom>
              </p:spPr>
            </p:pic>
          </p:grpSp>
          <p:grpSp>
            <p:nvGrpSpPr>
              <p:cNvPr id="70" name="Group 69"/>
              <p:cNvGrpSpPr/>
              <p:nvPr/>
            </p:nvGrpSpPr>
            <p:grpSpPr>
              <a:xfrm>
                <a:off x="6829098" y="4258801"/>
                <a:ext cx="966652" cy="1684798"/>
                <a:chOff x="6829098" y="4258801"/>
                <a:chExt cx="966652" cy="1684798"/>
              </a:xfrm>
            </p:grpSpPr>
            <p:grpSp>
              <p:nvGrpSpPr>
                <p:cNvPr id="71" name="Group 70"/>
                <p:cNvGrpSpPr>
                  <a:grpSpLocks noChangeAspect="1"/>
                </p:cNvGrpSpPr>
                <p:nvPr/>
              </p:nvGrpSpPr>
              <p:grpSpPr>
                <a:xfrm>
                  <a:off x="7093635" y="4258801"/>
                  <a:ext cx="702115" cy="858648"/>
                  <a:chOff x="2288832" y="4114021"/>
                  <a:chExt cx="384048" cy="469669"/>
                </a:xfrm>
              </p:grpSpPr>
              <p:pic>
                <p:nvPicPr>
                  <p:cNvPr id="73" name="Picture 72"/>
                  <p:cNvPicPr>
                    <a:picLocks noChangeAspect="1"/>
                  </p:cNvPicPr>
                  <p:nvPr/>
                </p:nvPicPr>
                <p:blipFill rotWithShape="1">
                  <a:blip r:embed="rId7" cstate="print">
                    <a:extLst>
                      <a:ext uri="{28A0092B-C50C-407E-A947-70E740481C1C}">
                        <a14:useLocalDpi xmlns:a14="http://schemas.microsoft.com/office/drawing/2010/main" val="0"/>
                      </a:ext>
                    </a:extLst>
                  </a:blip>
                  <a:srcRect t="79244"/>
                  <a:stretch/>
                </p:blipFill>
                <p:spPr>
                  <a:xfrm>
                    <a:off x="2290688" y="4449017"/>
                    <a:ext cx="376884" cy="134673"/>
                  </a:xfrm>
                  <a:prstGeom prst="rect">
                    <a:avLst/>
                  </a:prstGeom>
                  <a:effectLst/>
                </p:spPr>
              </p:pic>
              <p:pic>
                <p:nvPicPr>
                  <p:cNvPr id="74" name="Picture 73"/>
                  <p:cNvPicPr>
                    <a:picLocks noChangeAspect="1"/>
                  </p:cNvPicPr>
                  <p:nvPr/>
                </p:nvPicPr>
                <p:blipFill rotWithShape="1">
                  <a:blip r:embed="rId8" cstate="print">
                    <a:extLst>
                      <a:ext uri="{28A0092B-C50C-407E-A947-70E740481C1C}">
                        <a14:useLocalDpi xmlns:a14="http://schemas.microsoft.com/office/drawing/2010/main" val="0"/>
                      </a:ext>
                    </a:extLst>
                  </a:blip>
                  <a:srcRect b="44657"/>
                  <a:stretch/>
                </p:blipFill>
                <p:spPr>
                  <a:xfrm>
                    <a:off x="2288832" y="4114021"/>
                    <a:ext cx="384048" cy="365904"/>
                  </a:xfrm>
                  <a:prstGeom prst="rect">
                    <a:avLst/>
                  </a:prstGeom>
                </p:spPr>
              </p:pic>
            </p:grpSp>
            <p:pic>
              <p:nvPicPr>
                <p:cNvPr id="72" name="Picture 71" descr="Ski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9098" y="5173917"/>
                  <a:ext cx="736866" cy="769682"/>
                </a:xfrm>
                <a:prstGeom prst="rect">
                  <a:avLst/>
                </a:prstGeom>
              </p:spPr>
            </p:pic>
          </p:grpSp>
        </p:grpSp>
        <p:cxnSp>
          <p:nvCxnSpPr>
            <p:cNvPr id="67" name="Straight Connector 66"/>
            <p:cNvCxnSpPr/>
            <p:nvPr/>
          </p:nvCxnSpPr>
          <p:spPr>
            <a:xfrm>
              <a:off x="5685220" y="1985329"/>
              <a:ext cx="151136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09426" y="1978849"/>
              <a:ext cx="151136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504660" y="4006672"/>
            <a:ext cx="4150538" cy="1224583"/>
            <a:chOff x="2486651" y="4480612"/>
            <a:chExt cx="6049047" cy="1784722"/>
          </a:xfrm>
        </p:grpSpPr>
        <p:grpSp>
          <p:nvGrpSpPr>
            <p:cNvPr id="59" name="Group 58"/>
            <p:cNvGrpSpPr/>
            <p:nvPr/>
          </p:nvGrpSpPr>
          <p:grpSpPr>
            <a:xfrm>
              <a:off x="5266249" y="4625889"/>
              <a:ext cx="2518544" cy="1639445"/>
              <a:chOff x="5266249" y="4659755"/>
              <a:chExt cx="2518544" cy="1639445"/>
            </a:xfrm>
          </p:grpSpPr>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932" y="4659755"/>
                <a:ext cx="1010861" cy="745416"/>
              </a:xfrm>
              <a:prstGeom prst="rect">
                <a:avLst/>
              </a:prstGeom>
              <a:effectLst>
                <a:outerShdw blurRad="63500" sx="101000" sy="101000" algn="ctr" rotWithShape="0">
                  <a:prstClr val="black">
                    <a:alpha val="40000"/>
                  </a:prstClr>
                </a:outerShdw>
              </a:effectLst>
            </p:spPr>
          </p:pic>
          <p:pic>
            <p:nvPicPr>
              <p:cNvPr id="64" name="Picture 63" descr="&amp;.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6249" y="5366186"/>
                <a:ext cx="313785" cy="933014"/>
              </a:xfrm>
              <a:prstGeom prst="rect">
                <a:avLst/>
              </a:prstGeom>
            </p:spPr>
          </p:pic>
        </p:grpSp>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777" y="4480612"/>
              <a:ext cx="1010861" cy="745416"/>
            </a:xfrm>
            <a:prstGeom prst="rect">
              <a:avLst/>
            </a:prstGeom>
            <a:effectLst>
              <a:outerShdw blurRad="63500" sx="101000" sy="101000" algn="ctr" rotWithShape="0">
                <a:prstClr val="black">
                  <a:alpha val="40000"/>
                </a:prstClr>
              </a:outerShdw>
            </a:effectLst>
          </p:spPr>
        </p:pic>
        <p:pic>
          <p:nvPicPr>
            <p:cNvPr id="61" name="Pictur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2522" y="5361122"/>
              <a:ext cx="2283176" cy="667340"/>
            </a:xfrm>
            <a:prstGeom prst="rect">
              <a:avLst/>
            </a:prstGeom>
          </p:spPr>
        </p:pic>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86651" y="5369914"/>
              <a:ext cx="2045648" cy="667340"/>
            </a:xfrm>
            <a:prstGeom prst="rect">
              <a:avLst/>
            </a:prstGeom>
          </p:spPr>
        </p:pic>
      </p:grpSp>
      <p:pic>
        <p:nvPicPr>
          <p:cNvPr id="58" name="Picture 57" descr="Blue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855" y="3474238"/>
            <a:ext cx="5973087" cy="2181003"/>
          </a:xfrm>
          <a:prstGeom prst="rect">
            <a:avLst/>
          </a:prstGeom>
        </p:spPr>
      </p:pic>
      <p:pic>
        <p:nvPicPr>
          <p:cNvPr id="33" name="Picture 32"/>
          <p:cNvPicPr>
            <a:picLocks noChangeAspect="1"/>
          </p:cNvPicPr>
          <p:nvPr/>
        </p:nvPicPr>
        <p:blipFill>
          <a:blip r:embed="rId13"/>
          <a:stretch>
            <a:fillRect/>
          </a:stretch>
        </p:blipFill>
        <p:spPr>
          <a:xfrm>
            <a:off x="4596150" y="1454201"/>
            <a:ext cx="1628686" cy="1647735"/>
          </a:xfrm>
          <a:prstGeom prst="rect">
            <a:avLst/>
          </a:prstGeom>
        </p:spPr>
      </p:pic>
    </p:spTree>
    <p:custDataLst>
      <p:tags r:id="rId1"/>
    </p:custDataLst>
    <p:extLst>
      <p:ext uri="{BB962C8B-B14F-4D97-AF65-F5344CB8AC3E}">
        <p14:creationId xmlns:p14="http://schemas.microsoft.com/office/powerpoint/2010/main" val="52769069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9"/>
        <p14:stopEvt time="36755" objId="9"/>
      </p14:showEvtLst>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grpSp>
        <p:nvGrpSpPr>
          <p:cNvPr id="22" name="Group 21"/>
          <p:cNvGrpSpPr/>
          <p:nvPr/>
        </p:nvGrpSpPr>
        <p:grpSpPr>
          <a:xfrm>
            <a:off x="621397" y="1280253"/>
            <a:ext cx="7612158" cy="822960"/>
            <a:chOff x="621397" y="1280253"/>
            <a:chExt cx="7612158" cy="822960"/>
          </a:xfrm>
        </p:grpSpPr>
        <p:grpSp>
          <p:nvGrpSpPr>
            <p:cNvPr id="23" name="Group 22"/>
            <p:cNvGrpSpPr/>
            <p:nvPr/>
          </p:nvGrpSpPr>
          <p:grpSpPr>
            <a:xfrm>
              <a:off x="621397" y="1280253"/>
              <a:ext cx="7612158" cy="822960"/>
              <a:chOff x="621397" y="1280253"/>
              <a:chExt cx="7612158" cy="822960"/>
            </a:xfrm>
          </p:grpSpPr>
          <p:sp>
            <p:nvSpPr>
              <p:cNvPr id="25" name="Rectangle 24"/>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24" name="Picture 23"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
        <p:nvSpPr>
          <p:cNvPr id="28" name="Rounded Rectangle 27"/>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spcAft>
                <a:spcPts val="600"/>
              </a:spcAft>
              <a:buFont typeface="+mj-lt"/>
              <a:buAutoNum type="arabicPeriod"/>
            </a:pPr>
            <a:r>
              <a:rPr lang="en-US" sz="2000" dirty="0" smtClean="0">
                <a:solidFill>
                  <a:srgbClr val="404040"/>
                </a:solidFill>
                <a:latin typeface="Calibri Light"/>
              </a:rPr>
              <a:t>Using Webb’s Depth of Knowledge levels, identify the level or levels of rigor in this standard from Iowa. Remember to pay close attention to the verbs.</a:t>
            </a:r>
          </a:p>
          <a:p>
            <a:pPr lvl="1"/>
            <a:endParaRPr lang="en-US" sz="2000" i="1" dirty="0">
              <a:solidFill>
                <a:srgbClr val="404040"/>
              </a:solidFill>
              <a:latin typeface="Calibri Light"/>
            </a:endParaRPr>
          </a:p>
          <a:p>
            <a:pPr lvl="1"/>
            <a:r>
              <a:rPr lang="en-US" sz="2000" i="1" dirty="0">
                <a:solidFill>
                  <a:srgbClr val="404040"/>
                </a:solidFill>
                <a:latin typeface="Calibri Light"/>
              </a:rPr>
              <a:t>Understand the use of geographic tools to locate and analyze information about people, places, and environments.</a:t>
            </a:r>
          </a:p>
          <a:p>
            <a:pPr lvl="1"/>
            <a:endParaRPr lang="en-US" sz="2000" i="1" dirty="0" smtClean="0">
              <a:solidFill>
                <a:srgbClr val="404040"/>
              </a:solidFill>
              <a:latin typeface="Calibri Light"/>
            </a:endParaRPr>
          </a:p>
          <a:p>
            <a:pPr lvl="1"/>
            <a:r>
              <a:rPr lang="en-US" sz="2000" i="1" dirty="0">
                <a:solidFill>
                  <a:schemeClr val="accent4">
                    <a:lumMod val="75000"/>
                  </a:schemeClr>
                </a:solidFill>
                <a:latin typeface="Calibri Light"/>
              </a:rPr>
              <a:t>The key verbs in the skills in this standard are “use” and “analyze,” which are associated with lower- and higher-order skills. “Understand” is a level 2 skill, and “analyze” is a level 4 skill. </a:t>
            </a:r>
          </a:p>
        </p:txBody>
      </p:sp>
    </p:spTree>
    <p:custDataLst>
      <p:tags r:id="rId1"/>
    </p:custDataLst>
    <p:extLst>
      <p:ext uri="{BB962C8B-B14F-4D97-AF65-F5344CB8AC3E}">
        <p14:creationId xmlns:p14="http://schemas.microsoft.com/office/powerpoint/2010/main" val="392167804"/>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8613" objId="4"/>
      </p14:showEvtLst>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startAt="2"/>
            </a:pPr>
            <a:r>
              <a:rPr lang="en-US" sz="2100" dirty="0">
                <a:solidFill>
                  <a:srgbClr val="404040"/>
                </a:solidFill>
                <a:latin typeface="Calibri Light"/>
              </a:rPr>
              <a:t>Explain in your own words why well-designed assessments should measure a range of student thinking and understanding. </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928437" y="3416615"/>
            <a:ext cx="7315200" cy="2262438"/>
            <a:chOff x="928437" y="3808496"/>
            <a:chExt cx="7315200" cy="2262438"/>
          </a:xfrm>
        </p:grpSpPr>
        <p:cxnSp>
          <p:nvCxnSpPr>
            <p:cNvPr id="6" name="Straight Connector 5"/>
            <p:cNvCxnSpPr/>
            <p:nvPr/>
          </p:nvCxnSpPr>
          <p:spPr>
            <a:xfrm>
              <a:off x="928437" y="380849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8437" y="425767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8437" y="471838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437" y="516104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37" y="561022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8437" y="607093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21397" y="1282897"/>
            <a:ext cx="7612158" cy="822960"/>
            <a:chOff x="621397" y="1282897"/>
            <a:chExt cx="7612158" cy="822960"/>
          </a:xfrm>
        </p:grpSpPr>
        <p:sp>
          <p:nvSpPr>
            <p:cNvPr id="27" name="Rectangle 2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2897"/>
              <a:ext cx="1116024" cy="822960"/>
            </a:xfrm>
            <a:prstGeom prst="rect">
              <a:avLst/>
            </a:prstGeom>
            <a:effectLst>
              <a:outerShdw blurRad="63500" sx="101000" sy="101000" algn="ctr" rotWithShape="0">
                <a:prstClr val="black">
                  <a:alpha val="40000"/>
                </a:prstClr>
              </a:outerShdw>
            </a:effectLst>
          </p:spPr>
        </p:pic>
        <p:pic>
          <p:nvPicPr>
            <p:cNvPr id="29" name="Picture 28"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Tree>
    <p:custDataLst>
      <p:tags r:id="rId1"/>
    </p:custDataLst>
    <p:extLst>
      <p:ext uri="{BB962C8B-B14F-4D97-AF65-F5344CB8AC3E}">
        <p14:creationId xmlns:p14="http://schemas.microsoft.com/office/powerpoint/2010/main" val="157549355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4"/>
        <p14:stopEvt time="15455" objId="4"/>
      </p14:showEvtLst>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6" name="Rounded Rectangle 5"/>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startAt="2"/>
            </a:pPr>
            <a:r>
              <a:rPr lang="en-US" sz="2100" dirty="0">
                <a:solidFill>
                  <a:srgbClr val="404040"/>
                </a:solidFill>
                <a:latin typeface="Calibri Light"/>
              </a:rPr>
              <a:t>Explain in your own words why well-designed assessments should measure a range of student thinking and understanding. </a:t>
            </a:r>
          </a:p>
        </p:txBody>
      </p:sp>
      <p:grpSp>
        <p:nvGrpSpPr>
          <p:cNvPr id="7" name="Group 6"/>
          <p:cNvGrpSpPr/>
          <p:nvPr/>
        </p:nvGrpSpPr>
        <p:grpSpPr>
          <a:xfrm>
            <a:off x="621397" y="1282897"/>
            <a:ext cx="7612158" cy="822960"/>
            <a:chOff x="621397" y="1282897"/>
            <a:chExt cx="7612158" cy="822960"/>
          </a:xfrm>
        </p:grpSpPr>
        <p:sp>
          <p:nvSpPr>
            <p:cNvPr id="8" name="Rectangle 7"/>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97" y="1282897"/>
              <a:ext cx="1116024" cy="822960"/>
            </a:xfrm>
            <a:prstGeom prst="rect">
              <a:avLst/>
            </a:prstGeom>
            <a:effectLst>
              <a:outerShdw blurRad="63500" sx="101000" sy="101000" algn="ctr" rotWithShape="0">
                <a:prstClr val="black">
                  <a:alpha val="40000"/>
                </a:prstClr>
              </a:outerShdw>
            </a:effectLst>
          </p:spPr>
        </p:pic>
        <p:pic>
          <p:nvPicPr>
            <p:cNvPr id="10" name="Picture 9"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11" name="Group 10"/>
          <p:cNvGrpSpPr/>
          <p:nvPr/>
        </p:nvGrpSpPr>
        <p:grpSpPr>
          <a:xfrm>
            <a:off x="4940710" y="3351667"/>
            <a:ext cx="3503832" cy="2949592"/>
            <a:chOff x="4940710" y="3351667"/>
            <a:chExt cx="3503832" cy="2949592"/>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5" name="Group 14"/>
            <p:cNvGrpSpPr/>
            <p:nvPr/>
          </p:nvGrpSpPr>
          <p:grpSpPr>
            <a:xfrm>
              <a:off x="5848919" y="3594048"/>
              <a:ext cx="1968103" cy="1602980"/>
              <a:chOff x="3644293" y="1554311"/>
              <a:chExt cx="2020824" cy="1645920"/>
            </a:xfrm>
          </p:grpSpPr>
          <p:pic>
            <p:nvPicPr>
              <p:cNvPr id="17" name="Picture 16"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18" name="Picture 17"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pic>
        <p:nvPicPr>
          <p:cNvPr id="20" name="Picture 19" descr="Screen Shot 2015-04-11 at 11.11.43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2883" y="3757815"/>
            <a:ext cx="1640853" cy="1188720"/>
          </a:xfrm>
          <a:prstGeom prst="rect">
            <a:avLst/>
          </a:prstGeom>
        </p:spPr>
      </p:pic>
    </p:spTree>
    <p:extLst>
      <p:ext uri="{BB962C8B-B14F-4D97-AF65-F5344CB8AC3E}">
        <p14:creationId xmlns:p14="http://schemas.microsoft.com/office/powerpoint/2010/main" val="1018834262"/>
      </p:ext>
    </p:extLst>
  </p:cSld>
  <p:clrMapOvr>
    <a:masterClrMapping/>
  </p:clrMapOvr>
  <p:transition advTm="800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startAt="2"/>
            </a:pPr>
            <a:r>
              <a:rPr lang="en-US" dirty="0">
                <a:solidFill>
                  <a:srgbClr val="404040"/>
                </a:solidFill>
                <a:latin typeface="Calibri Light"/>
              </a:rPr>
              <a:t>Explain in your own words why well-designed assessments should measure a range of student thinking and understanding. </a:t>
            </a:r>
          </a:p>
          <a:p>
            <a:endParaRPr lang="en-US" dirty="0" smtClean="0">
              <a:solidFill>
                <a:srgbClr val="404040"/>
              </a:solidFill>
              <a:latin typeface="Calibri Light"/>
            </a:endParaRPr>
          </a:p>
          <a:p>
            <a:pPr lvl="1"/>
            <a:r>
              <a:rPr lang="en-US" i="1" dirty="0">
                <a:solidFill>
                  <a:schemeClr val="accent4">
                    <a:lumMod val="75000"/>
                  </a:schemeClr>
                </a:solidFill>
                <a:latin typeface="Calibri Light"/>
              </a:rPr>
              <a:t>Well-designed assessments include items with various levels of rigor to ensure that they measure what all students know and can do. If assessments are too easy, some students may not have the opportunity to demonstrate the upper bounds of what they know and can do. I should include items in my assessment that challenge all of my </a:t>
            </a:r>
            <a:r>
              <a:rPr lang="en-US" i="1" dirty="0" smtClean="0">
                <a:solidFill>
                  <a:schemeClr val="accent4">
                    <a:lumMod val="75000"/>
                  </a:schemeClr>
                </a:solidFill>
                <a:latin typeface="Calibri Light"/>
              </a:rPr>
              <a:t>students.</a:t>
            </a:r>
          </a:p>
          <a:p>
            <a:pPr lvl="1"/>
            <a:endParaRPr lang="en-US" i="1" dirty="0">
              <a:solidFill>
                <a:schemeClr val="accent4">
                  <a:lumMod val="75000"/>
                </a:schemeClr>
              </a:solidFill>
              <a:latin typeface="Calibri Light"/>
            </a:endParaRPr>
          </a:p>
          <a:p>
            <a:pPr lvl="1"/>
            <a:r>
              <a:rPr lang="en-US" i="1" dirty="0" smtClean="0">
                <a:solidFill>
                  <a:schemeClr val="accent4">
                    <a:lumMod val="75000"/>
                  </a:schemeClr>
                </a:solidFill>
                <a:latin typeface="Calibri Light"/>
              </a:rPr>
              <a:t>On </a:t>
            </a:r>
            <a:r>
              <a:rPr lang="en-US" i="1" dirty="0">
                <a:solidFill>
                  <a:schemeClr val="accent4">
                    <a:lumMod val="75000"/>
                  </a:schemeClr>
                </a:solidFill>
                <a:latin typeface="Calibri Light"/>
              </a:rPr>
              <a:t>the other hand, if assessments are too complex, some students may not be able to showcase their knowledge and skills at all. I can include items that require lower-level thinking to reveal where learning breaks down among students struggling to master a standard.</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397" y="1280253"/>
            <a:ext cx="7612158" cy="822960"/>
            <a:chOff x="621397" y="1280253"/>
            <a:chExt cx="7612158" cy="822960"/>
          </a:xfrm>
        </p:grpSpPr>
        <p:grpSp>
          <p:nvGrpSpPr>
            <p:cNvPr id="9" name="Group 8"/>
            <p:cNvGrpSpPr/>
            <p:nvPr/>
          </p:nvGrpSpPr>
          <p:grpSpPr>
            <a:xfrm>
              <a:off x="621397" y="1280253"/>
              <a:ext cx="7612158" cy="822960"/>
              <a:chOff x="621397" y="1280253"/>
              <a:chExt cx="7612158" cy="822960"/>
            </a:xfrm>
          </p:grpSpPr>
          <p:sp>
            <p:nvSpPr>
              <p:cNvPr id="11" name="Rectangle 10"/>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10" name="Picture 9"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Tree>
    <p:custDataLst>
      <p:tags r:id="rId1"/>
    </p:custDataLst>
    <p:extLst>
      <p:ext uri="{BB962C8B-B14F-4D97-AF65-F5344CB8AC3E}">
        <p14:creationId xmlns:p14="http://schemas.microsoft.com/office/powerpoint/2010/main" val="43139207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5"/>
        <p14:stopEvt time="45776" objId="15"/>
      </p14:showEvtLst>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71993" y="2167557"/>
            <a:ext cx="3991847" cy="3255343"/>
            <a:chOff x="2857500" y="1689100"/>
            <a:chExt cx="3441700" cy="2806700"/>
          </a:xfrm>
        </p:grpSpPr>
        <p:pic>
          <p:nvPicPr>
            <p:cNvPr id="13" name="Picture 12"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14" name="Picture 13" descr="Blue squar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4" name="Picture 3" descr="Screen Shot 2015-04-11 at 11.11.4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331" y="2468313"/>
            <a:ext cx="3370651" cy="2441876"/>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052" y="2509339"/>
            <a:ext cx="2701004" cy="2519971"/>
          </a:xfrm>
          <a:prstGeom prst="rect">
            <a:avLst/>
          </a:prstGeom>
        </p:spPr>
      </p:pic>
      <p:grpSp>
        <p:nvGrpSpPr>
          <p:cNvPr id="43" name="Group 42"/>
          <p:cNvGrpSpPr/>
          <p:nvPr/>
        </p:nvGrpSpPr>
        <p:grpSpPr>
          <a:xfrm>
            <a:off x="4883703" y="1503154"/>
            <a:ext cx="3338108" cy="4542046"/>
            <a:chOff x="4883703" y="1503154"/>
            <a:chExt cx="3338108" cy="4542046"/>
          </a:xfrm>
        </p:grpSpPr>
        <p:grpSp>
          <p:nvGrpSpPr>
            <p:cNvPr id="44" name="Group 43"/>
            <p:cNvGrpSpPr/>
            <p:nvPr/>
          </p:nvGrpSpPr>
          <p:grpSpPr>
            <a:xfrm>
              <a:off x="5992047" y="1503154"/>
              <a:ext cx="2227797" cy="1814496"/>
              <a:chOff x="1506969" y="2152172"/>
              <a:chExt cx="1525582" cy="1242556"/>
            </a:xfrm>
          </p:grpSpPr>
          <p:grpSp>
            <p:nvGrpSpPr>
              <p:cNvPr id="58" name="Group 57"/>
              <p:cNvGrpSpPr/>
              <p:nvPr/>
            </p:nvGrpSpPr>
            <p:grpSpPr>
              <a:xfrm>
                <a:off x="1506969" y="2152172"/>
                <a:ext cx="1525582" cy="1242556"/>
                <a:chOff x="3644293" y="1554311"/>
                <a:chExt cx="2020824" cy="1645920"/>
              </a:xfrm>
            </p:grpSpPr>
            <p:pic>
              <p:nvPicPr>
                <p:cNvPr id="60" name="Picture 59"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61" name="Picture 60" descr="Green square.pn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59" name="Picture 58"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nvGrpSpPr>
            <p:cNvPr id="45" name="Group 44"/>
            <p:cNvGrpSpPr/>
            <p:nvPr/>
          </p:nvGrpSpPr>
          <p:grpSpPr>
            <a:xfrm>
              <a:off x="4883703" y="2889569"/>
              <a:ext cx="2227797" cy="1814496"/>
              <a:chOff x="5938420" y="1920216"/>
              <a:chExt cx="1525582" cy="1242556"/>
            </a:xfrm>
          </p:grpSpPr>
          <p:grpSp>
            <p:nvGrpSpPr>
              <p:cNvPr id="54" name="Group 53"/>
              <p:cNvGrpSpPr/>
              <p:nvPr/>
            </p:nvGrpSpPr>
            <p:grpSpPr>
              <a:xfrm>
                <a:off x="5938420" y="1920216"/>
                <a:ext cx="1525582" cy="1242556"/>
                <a:chOff x="5079393" y="1247056"/>
                <a:chExt cx="2020824" cy="1645920"/>
              </a:xfrm>
            </p:grpSpPr>
            <p:pic>
              <p:nvPicPr>
                <p:cNvPr id="56" name="Picture 55"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2619" y="1263051"/>
                  <a:ext cx="1974327" cy="1604903"/>
                </a:xfrm>
                <a:prstGeom prst="rect">
                  <a:avLst/>
                </a:prstGeom>
              </p:spPr>
            </p:pic>
            <p:pic>
              <p:nvPicPr>
                <p:cNvPr id="57" name="Picture 56" descr="Light blue square.png"/>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9393" y="1247056"/>
                  <a:ext cx="2020824" cy="1645920"/>
                </a:xfrm>
                <a:prstGeom prst="rect">
                  <a:avLst/>
                </a:prstGeom>
              </p:spPr>
            </p:pic>
          </p:grpSp>
          <p:pic>
            <p:nvPicPr>
              <p:cNvPr id="55" name="Picture 54"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2156" y="2032682"/>
                <a:ext cx="1275946" cy="922607"/>
              </a:xfrm>
              <a:prstGeom prst="rect">
                <a:avLst/>
              </a:prstGeom>
            </p:spPr>
          </p:pic>
        </p:grpSp>
        <p:grpSp>
          <p:nvGrpSpPr>
            <p:cNvPr id="46" name="Group 45"/>
            <p:cNvGrpSpPr/>
            <p:nvPr/>
          </p:nvGrpSpPr>
          <p:grpSpPr>
            <a:xfrm>
              <a:off x="5994014" y="4230704"/>
              <a:ext cx="2227797" cy="1814496"/>
              <a:chOff x="7021363" y="2150319"/>
              <a:chExt cx="1525582" cy="1242556"/>
            </a:xfrm>
          </p:grpSpPr>
          <p:grpSp>
            <p:nvGrpSpPr>
              <p:cNvPr id="50" name="Group 49"/>
              <p:cNvGrpSpPr/>
              <p:nvPr/>
            </p:nvGrpSpPr>
            <p:grpSpPr>
              <a:xfrm>
                <a:off x="7021363" y="2150319"/>
                <a:ext cx="1525582" cy="1242556"/>
                <a:chOff x="6513886" y="1551856"/>
                <a:chExt cx="2020824" cy="1645920"/>
              </a:xfrm>
            </p:grpSpPr>
            <p:pic>
              <p:nvPicPr>
                <p:cNvPr id="52" name="Picture 51"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7719" y="1567851"/>
                  <a:ext cx="1974327" cy="1604903"/>
                </a:xfrm>
                <a:prstGeom prst="rect">
                  <a:avLst/>
                </a:prstGeom>
              </p:spPr>
            </p:pic>
            <p:pic>
              <p:nvPicPr>
                <p:cNvPr id="53" name="Picture 52" descr="Red square.png"/>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513886" y="1551856"/>
                  <a:ext cx="2020824" cy="1645920"/>
                </a:xfrm>
                <a:prstGeom prst="rect">
                  <a:avLst/>
                </a:prstGeom>
              </p:spPr>
            </p:pic>
          </p:grpSp>
          <p:pic>
            <p:nvPicPr>
              <p:cNvPr id="51" name="Picture 50"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0546" y="2271442"/>
                <a:ext cx="1275946" cy="922607"/>
              </a:xfrm>
              <a:prstGeom prst="rect">
                <a:avLst/>
              </a:prstGeom>
            </p:spPr>
          </p:pic>
        </p:grpSp>
        <p:pic>
          <p:nvPicPr>
            <p:cNvPr id="47" name="Picture 46"/>
            <p:cNvPicPr>
              <a:picLocks noChangeAspect="1"/>
            </p:cNvPicPr>
            <p:nvPr/>
          </p:nvPicPr>
          <p:blipFill rotWithShape="1">
            <a:blip r:embed="rId13">
              <a:extLst>
                <a:ext uri="{28A0092B-C50C-407E-A947-70E740481C1C}">
                  <a14:useLocalDpi xmlns:a14="http://schemas.microsoft.com/office/drawing/2010/main" val="0"/>
                </a:ext>
              </a:extLst>
            </a:blip>
            <a:srcRect l="33140" t="1" r="40953" b="-3"/>
            <a:stretch/>
          </p:blipFill>
          <p:spPr>
            <a:xfrm rot="3621665" flipV="1">
              <a:off x="4984271" y="5063567"/>
              <a:ext cx="1010653" cy="358443"/>
            </a:xfrm>
            <a:prstGeom prst="rect">
              <a:avLst/>
            </a:prstGeom>
          </p:spPr>
        </p:pic>
        <p:pic>
          <p:nvPicPr>
            <p:cNvPr id="48" name="Picture 47"/>
            <p:cNvPicPr>
              <a:picLocks noChangeAspect="1"/>
            </p:cNvPicPr>
            <p:nvPr/>
          </p:nvPicPr>
          <p:blipFill rotWithShape="1">
            <a:blip r:embed="rId13">
              <a:extLst>
                <a:ext uri="{28A0092B-C50C-407E-A947-70E740481C1C}">
                  <a14:useLocalDpi xmlns:a14="http://schemas.microsoft.com/office/drawing/2010/main" val="0"/>
                </a:ext>
              </a:extLst>
            </a:blip>
            <a:srcRect r="72206" b="-20837"/>
            <a:stretch/>
          </p:blipFill>
          <p:spPr>
            <a:xfrm rot="7541225">
              <a:off x="7549791" y="3572677"/>
              <a:ext cx="829774" cy="367268"/>
            </a:xfrm>
            <a:prstGeom prst="rect">
              <a:avLst/>
            </a:prstGeom>
          </p:spPr>
        </p:pic>
        <p:pic>
          <p:nvPicPr>
            <p:cNvPr id="49" name="Picture 48"/>
            <p:cNvPicPr>
              <a:picLocks noChangeAspect="1"/>
            </p:cNvPicPr>
            <p:nvPr/>
          </p:nvPicPr>
          <p:blipFill rotWithShape="1">
            <a:blip r:embed="rId13">
              <a:extLst>
                <a:ext uri="{28A0092B-C50C-407E-A947-70E740481C1C}">
                  <a14:useLocalDpi xmlns:a14="http://schemas.microsoft.com/office/drawing/2010/main" val="0"/>
                </a:ext>
              </a:extLst>
            </a:blip>
            <a:srcRect l="68607" t="-20884"/>
            <a:stretch/>
          </p:blipFill>
          <p:spPr>
            <a:xfrm rot="9807348">
              <a:off x="4984274" y="1789256"/>
              <a:ext cx="984019" cy="433202"/>
            </a:xfrm>
            <a:prstGeom prst="rect">
              <a:avLst/>
            </a:prstGeom>
          </p:spPr>
        </p:pic>
      </p:grpSp>
    </p:spTree>
    <p:custDataLst>
      <p:tags r:id="rId1"/>
    </p:custDataLst>
    <p:extLst>
      <p:ext uri="{BB962C8B-B14F-4D97-AF65-F5344CB8AC3E}">
        <p14:creationId xmlns:p14="http://schemas.microsoft.com/office/powerpoint/2010/main" val="3705517188"/>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5"/>
        <p14:stopEvt time="8125" objId="15"/>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6" name="Picture 5" descr="How to match 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1024" y="1901475"/>
            <a:ext cx="5381952" cy="3712464"/>
          </a:xfrm>
          <a:prstGeom prst="rect">
            <a:avLst/>
          </a:prstGeom>
        </p:spPr>
      </p:pic>
    </p:spTree>
    <p:extLst>
      <p:ext uri="{BB962C8B-B14F-4D97-AF65-F5344CB8AC3E}">
        <p14:creationId xmlns:p14="http://schemas.microsoft.com/office/powerpoint/2010/main" val="3735125766"/>
      </p:ext>
    </p:extLst>
  </p:cSld>
  <p:clrMapOvr>
    <a:masterClrMapping/>
  </p:clrMapOvr>
  <p:transition advClick="0" advTm="2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pSp>
        <p:nvGrpSpPr>
          <p:cNvPr id="4" name="Group 3"/>
          <p:cNvGrpSpPr/>
          <p:nvPr/>
        </p:nvGrpSpPr>
        <p:grpSpPr>
          <a:xfrm>
            <a:off x="2514600" y="4008874"/>
            <a:ext cx="6235227" cy="1904201"/>
            <a:chOff x="2514600" y="4381628"/>
            <a:chExt cx="6235227" cy="1904201"/>
          </a:xfrm>
        </p:grpSpPr>
        <p:grpSp>
          <p:nvGrpSpPr>
            <p:cNvPr id="5" name="Group 4"/>
            <p:cNvGrpSpPr/>
            <p:nvPr/>
          </p:nvGrpSpPr>
          <p:grpSpPr>
            <a:xfrm>
              <a:off x="2514600" y="4381628"/>
              <a:ext cx="6235227" cy="1904201"/>
              <a:chOff x="2514600" y="4526771"/>
              <a:chExt cx="6235227" cy="1904201"/>
            </a:xfrm>
          </p:grpSpPr>
          <p:grpSp>
            <p:nvGrpSpPr>
              <p:cNvPr id="7" name="Group 6"/>
              <p:cNvGrpSpPr/>
              <p:nvPr/>
            </p:nvGrpSpPr>
            <p:grpSpPr>
              <a:xfrm>
                <a:off x="2514600" y="4526771"/>
                <a:ext cx="6070599" cy="527724"/>
                <a:chOff x="2514599" y="2026306"/>
                <a:chExt cx="10741749" cy="933792"/>
              </a:xfrm>
            </p:grpSpPr>
            <p:sp>
              <p:nvSpPr>
                <p:cNvPr id="17" name="Rounded Rectangle 16"/>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Standard 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19" name="Group 18"/>
                <p:cNvGrpSpPr/>
                <p:nvPr/>
              </p:nvGrpSpPr>
              <p:grpSpPr>
                <a:xfrm>
                  <a:off x="2652048" y="2026306"/>
                  <a:ext cx="666886" cy="831358"/>
                  <a:chOff x="3837380" y="1801162"/>
                  <a:chExt cx="499670" cy="622904"/>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grpSp>
            <p:nvGrpSpPr>
              <p:cNvPr id="8" name="Group 7"/>
              <p:cNvGrpSpPr/>
              <p:nvPr/>
            </p:nvGrpSpPr>
            <p:grpSpPr>
              <a:xfrm>
                <a:off x="2868856" y="5133280"/>
                <a:ext cx="5880971" cy="1297692"/>
                <a:chOff x="2868856" y="5046196"/>
                <a:chExt cx="5880971" cy="1297692"/>
              </a:xfrm>
            </p:grpSpPr>
            <p:grpSp>
              <p:nvGrpSpPr>
                <p:cNvPr id="9" name="Group 8"/>
                <p:cNvGrpSpPr/>
                <p:nvPr/>
              </p:nvGrpSpPr>
              <p:grpSpPr>
                <a:xfrm>
                  <a:off x="2868856" y="5046196"/>
                  <a:ext cx="5751823" cy="376402"/>
                  <a:chOff x="3041650" y="5202518"/>
                  <a:chExt cx="5613399" cy="376402"/>
                </a:xfrm>
              </p:grpSpPr>
              <p:grpSp>
                <p:nvGrpSpPr>
                  <p:cNvPr id="11" name="Group 10"/>
                  <p:cNvGrpSpPr/>
                  <p:nvPr/>
                </p:nvGrpSpPr>
                <p:grpSpPr>
                  <a:xfrm>
                    <a:off x="3041650" y="5202518"/>
                    <a:ext cx="5613399" cy="361735"/>
                    <a:chOff x="2762250" y="5378530"/>
                    <a:chExt cx="5613399" cy="361735"/>
                  </a:xfrm>
                </p:grpSpPr>
                <p:sp>
                  <p:nvSpPr>
                    <p:cNvPr id="13" name="Rounded Rectangle 12"/>
                    <p:cNvSpPr/>
                    <p:nvPr/>
                  </p:nvSpPr>
                  <p:spPr>
                    <a:xfrm>
                      <a:off x="2762250" y="5378530"/>
                      <a:ext cx="5613399" cy="361735"/>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 name="Group 13"/>
                    <p:cNvGrpSpPr/>
                    <p:nvPr/>
                  </p:nvGrpSpPr>
                  <p:grpSpPr>
                    <a:xfrm>
                      <a:off x="2838073" y="5422900"/>
                      <a:ext cx="227639" cy="278390"/>
                      <a:chOff x="2615823" y="4114021"/>
                      <a:chExt cx="384048" cy="469669"/>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2617678" y="4449017"/>
                        <a:ext cx="376884" cy="134673"/>
                      </a:xfrm>
                      <a:prstGeom prst="rect">
                        <a:avLst/>
                      </a:prstGeom>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44657"/>
                      <a:stretch/>
                    </p:blipFill>
                    <p:spPr>
                      <a:xfrm>
                        <a:off x="2615823" y="4114021"/>
                        <a:ext cx="384048" cy="365904"/>
                      </a:xfrm>
                      <a:prstGeom prst="rect">
                        <a:avLst/>
                      </a:prstGeom>
                    </p:spPr>
                  </p:pic>
                </p:grpSp>
              </p:grpSp>
              <p:pic>
                <p:nvPicPr>
                  <p:cNvPr id="12" name="Picture 11" descr="Skill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9644" y="5258880"/>
                    <a:ext cx="468978" cy="320040"/>
                  </a:xfrm>
                  <a:prstGeom prst="rect">
                    <a:avLst/>
                  </a:prstGeom>
                </p:spPr>
              </p:pic>
            </p:grpSp>
            <p:sp>
              <p:nvSpPr>
                <p:cNvPr id="10" name="TextBox 9"/>
                <p:cNvSpPr txBox="1"/>
                <p:nvPr/>
              </p:nvSpPr>
              <p:spPr>
                <a:xfrm>
                  <a:off x="2873561" y="5420558"/>
                  <a:ext cx="5876266" cy="923330"/>
                </a:xfrm>
                <a:prstGeom prst="rect">
                  <a:avLst/>
                </a:prstGeom>
                <a:noFill/>
              </p:spPr>
              <p:txBody>
                <a:bodyPr wrap="square" rtlCol="0">
                  <a:spAutoFit/>
                </a:bodyPr>
                <a:lstStyle/>
                <a:p>
                  <a:pPr marL="285750" indent="-285750">
                    <a:buClr>
                      <a:srgbClr val="5A8DC0"/>
                    </a:buClr>
                    <a:buFont typeface="Lucida Grande"/>
                    <a:buChar char="→"/>
                  </a:pPr>
                  <a:r>
                    <a:rPr lang="en-US" dirty="0">
                      <a:solidFill>
                        <a:srgbClr val="404040"/>
                      </a:solidFill>
                      <a:latin typeface="Calibri Light"/>
                      <a:ea typeface="Corbel" panose="020B0503020204020204" pitchFamily="34" charset="0"/>
                      <a:cs typeface="Times New Roman" panose="02020603050405020304" pitchFamily="18" charset="0"/>
                    </a:rPr>
                    <a:t>a</a:t>
                  </a:r>
                  <a:endParaRPr lang="en-US" dirty="0" smtClean="0">
                    <a:solidFill>
                      <a:srgbClr val="404040"/>
                    </a:solidFill>
                    <a:latin typeface="Calibri Light"/>
                    <a:ea typeface="Corbel" panose="020B0503020204020204" pitchFamily="34" charset="0"/>
                    <a:cs typeface="Times New Roman" panose="02020603050405020304" pitchFamily="18" charset="0"/>
                  </a:endParaRPr>
                </a:p>
                <a:p>
                  <a:pPr marL="285750" indent="-285750">
                    <a:buClr>
                      <a:srgbClr val="5A8DC0"/>
                    </a:buClr>
                    <a:buFont typeface="Lucida Grande"/>
                    <a:buChar char="→"/>
                  </a:pPr>
                  <a:r>
                    <a:rPr lang="en-US" dirty="0">
                      <a:solidFill>
                        <a:srgbClr val="404040"/>
                      </a:solidFill>
                      <a:latin typeface="Calibri Light"/>
                      <a:ea typeface="Corbel" panose="020B0503020204020204" pitchFamily="34" charset="0"/>
                      <a:cs typeface="Times New Roman" panose="02020603050405020304" pitchFamily="18" charset="0"/>
                    </a:rPr>
                    <a:t>b</a:t>
                  </a:r>
                  <a:endParaRPr lang="en-US" dirty="0" smtClean="0">
                    <a:solidFill>
                      <a:srgbClr val="404040"/>
                    </a:solidFill>
                    <a:latin typeface="Calibri Light"/>
                    <a:ea typeface="Corbel" panose="020B0503020204020204" pitchFamily="34" charset="0"/>
                    <a:cs typeface="Times New Roman" panose="02020603050405020304" pitchFamily="18" charset="0"/>
                  </a:endParaRPr>
                </a:p>
                <a:p>
                  <a:pPr marL="285750" indent="-285750">
                    <a:buClr>
                      <a:srgbClr val="5A8DC0"/>
                    </a:buClr>
                    <a:buFont typeface="Lucida Grande"/>
                    <a:buChar char="→"/>
                  </a:pPr>
                  <a:r>
                    <a:rPr lang="en-US" dirty="0">
                      <a:solidFill>
                        <a:srgbClr val="404040"/>
                      </a:solidFill>
                      <a:latin typeface="Calibri Light"/>
                      <a:ea typeface="Corbel" panose="020B0503020204020204" pitchFamily="34" charset="0"/>
                      <a:cs typeface="Times New Roman" panose="02020603050405020304" pitchFamily="18" charset="0"/>
                    </a:rPr>
                    <a:t>c</a:t>
                  </a:r>
                </a:p>
              </p:txBody>
            </p:sp>
          </p:grpSp>
        </p:gr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970181">
              <a:off x="3935626" y="4659260"/>
              <a:ext cx="468522" cy="557019"/>
            </a:xfrm>
            <a:prstGeom prst="rect">
              <a:avLst/>
            </a:prstGeom>
          </p:spPr>
        </p:pic>
      </p:grpSp>
      <p:grpSp>
        <p:nvGrpSpPr>
          <p:cNvPr id="2" name="Group 1"/>
          <p:cNvGrpSpPr/>
          <p:nvPr/>
        </p:nvGrpSpPr>
        <p:grpSpPr>
          <a:xfrm>
            <a:off x="2514600" y="1454201"/>
            <a:ext cx="6032020" cy="1828380"/>
            <a:chOff x="2693847" y="1454201"/>
            <a:chExt cx="5436053" cy="1647735"/>
          </a:xfrm>
        </p:grpSpPr>
        <p:grpSp>
          <p:nvGrpSpPr>
            <p:cNvPr id="42" name="Group 41"/>
            <p:cNvGrpSpPr/>
            <p:nvPr/>
          </p:nvGrpSpPr>
          <p:grpSpPr>
            <a:xfrm>
              <a:off x="2693847" y="1788386"/>
              <a:ext cx="5436053" cy="1313550"/>
              <a:chOff x="2979743" y="1709964"/>
              <a:chExt cx="5019138" cy="1212808"/>
            </a:xfrm>
          </p:grpSpPr>
          <p:grpSp>
            <p:nvGrpSpPr>
              <p:cNvPr id="43" name="Group 42"/>
              <p:cNvGrpSpPr/>
              <p:nvPr/>
            </p:nvGrpSpPr>
            <p:grpSpPr>
              <a:xfrm>
                <a:off x="2979743" y="1709964"/>
                <a:ext cx="5019138" cy="1212808"/>
                <a:chOff x="6829098" y="4258801"/>
                <a:chExt cx="8994917" cy="2173503"/>
              </a:xfrm>
            </p:grpSpPr>
            <p:grpSp>
              <p:nvGrpSpPr>
                <p:cNvPr id="46" name="Group 45"/>
                <p:cNvGrpSpPr/>
                <p:nvPr/>
              </p:nvGrpSpPr>
              <p:grpSpPr>
                <a:xfrm>
                  <a:off x="14022126" y="4344859"/>
                  <a:ext cx="1801889" cy="2087445"/>
                  <a:chOff x="14022126" y="4344859"/>
                  <a:chExt cx="1801889" cy="2087445"/>
                </a:xfrm>
              </p:grpSpPr>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9880" y="4344859"/>
                    <a:ext cx="1016062" cy="749251"/>
                  </a:xfrm>
                  <a:prstGeom prst="rect">
                    <a:avLst/>
                  </a:prstGeom>
                  <a:effectLst>
                    <a:outerShdw blurRad="63500" sx="101000" sy="101000" algn="ctr" rotWithShape="0">
                      <a:prstClr val="black">
                        <a:alpha val="40000"/>
                      </a:prstClr>
                    </a:outerShdw>
                  </a:effectLst>
                </p:spPr>
              </p:pic>
              <p:pic>
                <p:nvPicPr>
                  <p:cNvPr id="53" name="Picture 52" descr="Assessment Ite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22126" y="5134586"/>
                    <a:ext cx="1801889" cy="1297718"/>
                  </a:xfrm>
                  <a:prstGeom prst="rect">
                    <a:avLst/>
                  </a:prstGeom>
                </p:spPr>
              </p:pic>
            </p:grpSp>
            <p:grpSp>
              <p:nvGrpSpPr>
                <p:cNvPr id="47" name="Group 46"/>
                <p:cNvGrpSpPr/>
                <p:nvPr/>
              </p:nvGrpSpPr>
              <p:grpSpPr>
                <a:xfrm>
                  <a:off x="6829098" y="4258801"/>
                  <a:ext cx="966652" cy="1684798"/>
                  <a:chOff x="6829098" y="4258801"/>
                  <a:chExt cx="966652" cy="1684798"/>
                </a:xfrm>
              </p:grpSpPr>
              <p:grpSp>
                <p:nvGrpSpPr>
                  <p:cNvPr id="48" name="Group 47"/>
                  <p:cNvGrpSpPr>
                    <a:grpSpLocks noChangeAspect="1"/>
                  </p:cNvGrpSpPr>
                  <p:nvPr/>
                </p:nvGrpSpPr>
                <p:grpSpPr>
                  <a:xfrm>
                    <a:off x="7093635" y="4258801"/>
                    <a:ext cx="702115" cy="858648"/>
                    <a:chOff x="2288832" y="4114021"/>
                    <a:chExt cx="384048" cy="469669"/>
                  </a:xfrm>
                </p:grpSpPr>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2290688" y="4449017"/>
                      <a:ext cx="376884" cy="134673"/>
                    </a:xfrm>
                    <a:prstGeom prst="rect">
                      <a:avLst/>
                    </a:prstGeom>
                    <a:effectLst/>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b="44657"/>
                    <a:stretch/>
                  </p:blipFill>
                  <p:spPr>
                    <a:xfrm>
                      <a:off x="2288832" y="4114021"/>
                      <a:ext cx="384048" cy="365904"/>
                    </a:xfrm>
                    <a:prstGeom prst="rect">
                      <a:avLst/>
                    </a:prstGeom>
                  </p:spPr>
                </p:pic>
              </p:grpSp>
              <p:pic>
                <p:nvPicPr>
                  <p:cNvPr id="49" name="Picture 48" descr="Ski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9098" y="5173917"/>
                    <a:ext cx="736866" cy="769682"/>
                  </a:xfrm>
                  <a:prstGeom prst="rect">
                    <a:avLst/>
                  </a:prstGeom>
                </p:spPr>
              </p:pic>
            </p:grpSp>
          </p:grpSp>
          <p:cxnSp>
            <p:nvCxnSpPr>
              <p:cNvPr id="44" name="Straight Connector 43"/>
              <p:cNvCxnSpPr/>
              <p:nvPr/>
            </p:nvCxnSpPr>
            <p:spPr>
              <a:xfrm>
                <a:off x="5685220" y="1985329"/>
                <a:ext cx="151136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609426" y="1978849"/>
                <a:ext cx="151136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54" name="Picture 53"/>
            <p:cNvPicPr>
              <a:picLocks noChangeAspect="1"/>
            </p:cNvPicPr>
            <p:nvPr/>
          </p:nvPicPr>
          <p:blipFill>
            <a:blip r:embed="rId11"/>
            <a:stretch>
              <a:fillRect/>
            </a:stretch>
          </p:blipFill>
          <p:spPr>
            <a:xfrm>
              <a:off x="4596150" y="1454201"/>
              <a:ext cx="1628686" cy="1647735"/>
            </a:xfrm>
            <a:prstGeom prst="rect">
              <a:avLst/>
            </a:prstGeom>
          </p:spPr>
        </p:pic>
      </p:grpSp>
    </p:spTree>
    <p:extLst>
      <p:ext uri="{BB962C8B-B14F-4D97-AF65-F5344CB8AC3E}">
        <p14:creationId xmlns:p14="http://schemas.microsoft.com/office/powerpoint/2010/main" val="1470190255"/>
      </p:ext>
    </p:extLst>
  </p:cSld>
  <p:clrMapOvr>
    <a:masterClrMapping/>
  </p:clrMapOvr>
  <p:transition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sp>
        <p:nvSpPr>
          <p:cNvPr id="4" name="TextBox 3"/>
          <p:cNvSpPr txBox="1"/>
          <p:nvPr/>
        </p:nvSpPr>
        <p:spPr>
          <a:xfrm>
            <a:off x="2293166" y="6200901"/>
            <a:ext cx="6454594"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Tennessee Department of Education, “Tennessee’s State Mathematics Standards: Grade 3” (2010). </a:t>
            </a:r>
            <a:endParaRPr lang="en-US" sz="1000" dirty="0">
              <a:solidFill>
                <a:srgbClr val="4B4B4B"/>
              </a:solidFill>
              <a:ea typeface="Corbel" panose="020B0503020204020204" pitchFamily="34" charset="0"/>
              <a:cs typeface="Times New Roman" panose="02020603050405020304" pitchFamily="18" charset="0"/>
            </a:endParaRPr>
          </a:p>
        </p:txBody>
      </p:sp>
      <p:sp>
        <p:nvSpPr>
          <p:cNvPr id="5" name="TextBox 4"/>
          <p:cNvSpPr txBox="1"/>
          <p:nvPr/>
        </p:nvSpPr>
        <p:spPr>
          <a:xfrm>
            <a:off x="2519680" y="1743946"/>
            <a:ext cx="6240910" cy="2800766"/>
          </a:xfrm>
          <a:prstGeom prst="rect">
            <a:avLst/>
          </a:prstGeom>
          <a:noFill/>
        </p:spPr>
        <p:txBody>
          <a:bodyPr wrap="square" rtlCol="0">
            <a:spAutoFit/>
          </a:bodyPr>
          <a:lstStyle/>
          <a:p>
            <a:pPr lvl="0"/>
            <a:r>
              <a:rPr lang="en-US" sz="2200" dirty="0">
                <a:solidFill>
                  <a:srgbClr val="404040"/>
                </a:solidFill>
                <a:latin typeface="Calibri Light"/>
                <a:ea typeface="Corbel" panose="020B0503020204020204" pitchFamily="34" charset="0"/>
                <a:cs typeface="Times New Roman" panose="02020603050405020304" pitchFamily="18" charset="0"/>
              </a:rPr>
              <a:t>Interpret whole-number quotients of whole numbers, e.g., interpret 56 ÷ 8 as the number of objects in each share when 56 objects are partitioned equally into 8 shares, or as a number of shares when 56 objects are partitioned into equal shares of 8 objects each. For example, describe a context in which a number of shares or a number of groups can be expressed as 56 ÷ 8.</a:t>
            </a:r>
          </a:p>
        </p:txBody>
      </p:sp>
      <p:grpSp>
        <p:nvGrpSpPr>
          <p:cNvPr id="6" name="Group 5"/>
          <p:cNvGrpSpPr/>
          <p:nvPr/>
        </p:nvGrpSpPr>
        <p:grpSpPr>
          <a:xfrm>
            <a:off x="2514600" y="1218253"/>
            <a:ext cx="6070599" cy="527724"/>
            <a:chOff x="2514599" y="2026306"/>
            <a:chExt cx="10741749" cy="933792"/>
          </a:xfrm>
        </p:grpSpPr>
        <p:sp>
          <p:nvSpPr>
            <p:cNvPr id="7" name="Rounded Rectangle 6"/>
            <p:cNvSpPr/>
            <p:nvPr/>
          </p:nvSpPr>
          <p:spPr>
            <a:xfrm>
              <a:off x="2514599" y="2286553"/>
              <a:ext cx="10741749" cy="640079"/>
            </a:xfrm>
            <a:prstGeom prst="round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tandard 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225" y="2320018"/>
              <a:ext cx="1251791" cy="640080"/>
            </a:xfrm>
            <a:prstGeom prst="rect">
              <a:avLst/>
            </a:prstGeom>
          </p:spPr>
        </p:pic>
        <p:grpSp>
          <p:nvGrpSpPr>
            <p:cNvPr id="9" name="Group 8"/>
            <p:cNvGrpSpPr/>
            <p:nvPr/>
          </p:nvGrpSpPr>
          <p:grpSpPr>
            <a:xfrm>
              <a:off x="2652048" y="2026306"/>
              <a:ext cx="666886" cy="831358"/>
              <a:chOff x="3837380" y="1801162"/>
              <a:chExt cx="499670" cy="622904"/>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79244"/>
              <a:stretch/>
            </p:blipFill>
            <p:spPr>
              <a:xfrm>
                <a:off x="3837380" y="2245518"/>
                <a:ext cx="499670" cy="178548"/>
              </a:xfrm>
              <a:prstGeom prst="rect">
                <a:avLst/>
              </a:prstGeom>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46960"/>
              <a:stretch/>
            </p:blipFill>
            <p:spPr>
              <a:xfrm>
                <a:off x="3837380" y="1801162"/>
                <a:ext cx="499670" cy="456251"/>
              </a:xfrm>
              <a:prstGeom prst="rect">
                <a:avLst/>
              </a:prstGeom>
              <a:effectLst/>
            </p:spPr>
          </p:pic>
        </p:grpSp>
      </p:grpSp>
    </p:spTree>
    <p:extLst>
      <p:ext uri="{BB962C8B-B14F-4D97-AF65-F5344CB8AC3E}">
        <p14:creationId xmlns:p14="http://schemas.microsoft.com/office/powerpoint/2010/main" val="3675986548"/>
      </p:ext>
    </p:extLst>
  </p:cSld>
  <p:clrMapOvr>
    <a:masterClrMapping/>
  </p:clrMapOvr>
  <p:transition advTm="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5.5|10.2|8.9"/>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ZNw7Qtnr0y7ygZ6DKQse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s.7YpAVOUW4wMOF.LbMP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pjBlUoZW5kmoLaW3TQAdJ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i_g7FGkQ0eoThZZU7z_i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0jHslPI8wkWVW2qDaOKsv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E7zKAUvSrkaQxxjejYbEV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6rrGweZ.akWQwGg1qPq5N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0pDaPzjeQkiRTzQK8tf5P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UOQmGacXxk6O5ryMcut3w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BxLk43thUCuxznGBqWxCw"/>
</p:tagLst>
</file>

<file path=ppt/tags/tag11.xml><?xml version="1.0" encoding="utf-8"?>
<p:tagLst xmlns:a="http://schemas.openxmlformats.org/drawingml/2006/main" xmlns:r="http://schemas.openxmlformats.org/officeDocument/2006/relationships" xmlns:p="http://schemas.openxmlformats.org/presentationml/2006/main">
  <p:tag name="TIMING" val="|3.6|7.3"/>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MZ0uQ0hrdUS09oDT.VcW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BZxggzdBEuU313_EK14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eBgc_VYhU6S0VNT3m20v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7BelQE.1MUmjcLjtAAZzR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Y87LAQZb06E4AoXKZNH0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KlEnI6wPdkOVmdRECmVdr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mOWl9YFxNk.6QnkUvnBGl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jPijXI6YTUSlKmSNiQaTgg"/>
</p:tagLst>
</file>

<file path=ppt/tags/tag118.xml><?xml version="1.0" encoding="utf-8"?>
<p:tagLst xmlns:a="http://schemas.openxmlformats.org/drawingml/2006/main" xmlns:r="http://schemas.openxmlformats.org/officeDocument/2006/relationships" xmlns:p="http://schemas.openxmlformats.org/presentationml/2006/main">
  <p:tag name="TIMING" val="|13.2|5.6|6.3"/>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D1X2itnc060lAlDso38uw"/>
</p:tagLst>
</file>

<file path=ppt/tags/tag12.xml><?xml version="1.0" encoding="utf-8"?>
<p:tagLst xmlns:a="http://schemas.openxmlformats.org/drawingml/2006/main" xmlns:r="http://schemas.openxmlformats.org/officeDocument/2006/relationships" xmlns:p="http://schemas.openxmlformats.org/presentationml/2006/main">
  <p:tag name="TIMING" val="|15.9|8.8|9.6"/>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0KjZhbeE0EyLGt6Ztx8tH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kZu1JFbYkWM0.7b38rs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0omxmhCNr0qtPVlvujpPI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ZExJFV_jU.7F9owfjJO.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hn0RzHVn3ESxtIKaYH8_h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6oQdhgbDHUuS67o8ONXV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wOvCQhDTC0SSxNY_IMCoG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SVIHY9hKR0eZQZOyjcHpp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K1NSWyE4ESk5zhM4N0Rd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5jPk_I5PkSiRBoAMhRm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D1X2itnc060lAlDso38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HzZBvaX4kueww_mYZsmt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qcEHOM1x7ku6FsHaNRbg2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2p3UVUezAkasm3OsKny2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oxPh8GF4KUenlovEDWeD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OtlQ1UUrEi3e1SbCqery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pikTaouZ02g4TNPDMPi6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w_jxNcoVg06jzncs2Ltq4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JlH48GBpBkOLsOK4arQiY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huSYrOSeREm3agy9g.qNz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cOBLaFM70uUw9hrHPKd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KjZhbeE0EyLGt6Ztx8tH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ptBuPvpU0ym0vq4bT0yR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Ob_MV2ES2Ui6RQeyLhB.5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Zwt4KIVFEUKk_Fm2O9d5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GIhw2Qpg60eKSngq93gNf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SMMpUYHpbUaSb78p0MS_5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yjsBMaKS0SFT2DN1eorr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k4kZEvHdXUGJfHQvs6fDs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zDt6zf2c1EWp_WgQW8Q0S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rZkBtUsnEaynh0K_Gfzf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5nD8iNu0JUK7eWe5zFTiq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kZu1JFbYkWM0.7b38rsX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TUHIg8xMmECCShDvj0ifu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bka1gN7KlkKiCcaTB0R6f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_WHOHvOf0yIItrHO4Hb4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XZNw7Qtnr0y7ygZ6DKQse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s.7YpAVOUW4wMOF.LbMP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jBlUoZW5kmoLaW3TQAd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i_g7FGkQ0eoThZZU7z_i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0jHslPI8wkWVW2qDaOKsv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E7zKAUvSrkaQxxjejYbEV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6rrGweZ.akWQwGg1qPq5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omxmhCNr0qtPVlvujpPI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0pDaPzjeQkiRTzQK8tf5P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UOQmGacXxk6O5ryMcut3w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BxLk43thUCuxznGBqWxC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Z0uQ0hrdUS09oDT.VcWR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BZxggzdBEuU313_EK14E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leBgc_VYhU6S0VNT3m20v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7BelQE.1MUmjcLjtAAZzR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Y87LAQZb06E4AoXKZNH0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KlEnI6wPdkOVmdRECmVdr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mOWl9YFxNk.6QnkUvnBG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ZExJFV_jU.7F9owfjJ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PijXI6YTUSlKmSNiQaTgg"/>
</p:tagLst>
</file>

<file path=ppt/tags/tag171.xml><?xml version="1.0" encoding="utf-8"?>
<p:tagLst xmlns:a="http://schemas.openxmlformats.org/drawingml/2006/main" xmlns:r="http://schemas.openxmlformats.org/officeDocument/2006/relationships" xmlns:p="http://schemas.openxmlformats.org/presentationml/2006/main">
  <p:tag name="TIMING" val="|5.2|8"/>
</p:tagLst>
</file>

<file path=ppt/tags/tag172.xml><?xml version="1.0" encoding="utf-8"?>
<p:tagLst xmlns:a="http://schemas.openxmlformats.org/drawingml/2006/main" xmlns:r="http://schemas.openxmlformats.org/officeDocument/2006/relationships" xmlns:p="http://schemas.openxmlformats.org/presentationml/2006/main">
  <p:tag name="TIMING" val="|9.4"/>
</p:tagLst>
</file>

<file path=ppt/tags/tag173.xml><?xml version="1.0" encoding="utf-8"?>
<p:tagLst xmlns:a="http://schemas.openxmlformats.org/drawingml/2006/main" xmlns:r="http://schemas.openxmlformats.org/officeDocument/2006/relationships" xmlns:p="http://schemas.openxmlformats.org/presentationml/2006/main">
  <p:tag name="TIMING" val="|3.4|1.3|12.5"/>
</p:tagLst>
</file>

<file path=ppt/tags/tag174.xml><?xml version="1.0" encoding="utf-8"?>
<p:tagLst xmlns:a="http://schemas.openxmlformats.org/drawingml/2006/main" xmlns:r="http://schemas.openxmlformats.org/officeDocument/2006/relationships" xmlns:p="http://schemas.openxmlformats.org/presentationml/2006/main">
  <p:tag name="TIMING" val="|5.4"/>
</p:tagLst>
</file>

<file path=ppt/tags/tag175.xml><?xml version="1.0" encoding="utf-8"?>
<p:tagLst xmlns:a="http://schemas.openxmlformats.org/drawingml/2006/main" xmlns:r="http://schemas.openxmlformats.org/officeDocument/2006/relationships" xmlns:p="http://schemas.openxmlformats.org/presentationml/2006/main">
  <p:tag name="TIMING" val="|0.5|0.9|1.1|1.2|1.1|1.2"/>
</p:tagLst>
</file>

<file path=ppt/tags/tag176.xml><?xml version="1.0" encoding="utf-8"?>
<p:tagLst xmlns:a="http://schemas.openxmlformats.org/drawingml/2006/main" xmlns:r="http://schemas.openxmlformats.org/officeDocument/2006/relationships" xmlns:p="http://schemas.openxmlformats.org/presentationml/2006/main">
  <p:tag name="TIMING" val="|33.3|11|0.8"/>
</p:tagLst>
</file>

<file path=ppt/tags/tag177.xml><?xml version="1.0" encoding="utf-8"?>
<p:tagLst xmlns:a="http://schemas.openxmlformats.org/drawingml/2006/main" xmlns:r="http://schemas.openxmlformats.org/officeDocument/2006/relationships" xmlns:p="http://schemas.openxmlformats.org/presentationml/2006/main">
  <p:tag name="TIMING" val="|33.3|11|0.8"/>
</p:tagLst>
</file>

<file path=ppt/tags/tag178.xml><?xml version="1.0" encoding="utf-8"?>
<p:tagLst xmlns:a="http://schemas.openxmlformats.org/drawingml/2006/main" xmlns:r="http://schemas.openxmlformats.org/officeDocument/2006/relationships" xmlns:p="http://schemas.openxmlformats.org/presentationml/2006/main">
  <p:tag name="TIMING" val="|16.5|7.1"/>
</p:tagLst>
</file>

<file path=ppt/tags/tag179.xml><?xml version="1.0" encoding="utf-8"?>
<p:tagLst xmlns:a="http://schemas.openxmlformats.org/drawingml/2006/main" xmlns:r="http://schemas.openxmlformats.org/officeDocument/2006/relationships" xmlns:p="http://schemas.openxmlformats.org/presentationml/2006/main">
  <p:tag name="TIMING" val="|33.3|11|0.8"/>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n0RzHVn3ESxtIKaYH8_hQ"/>
</p:tagLst>
</file>

<file path=ppt/tags/tag180.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181.xml><?xml version="1.0" encoding="utf-8"?>
<p:tagLst xmlns:a="http://schemas.openxmlformats.org/drawingml/2006/main" xmlns:r="http://schemas.openxmlformats.org/officeDocument/2006/relationships" xmlns:p="http://schemas.openxmlformats.org/presentationml/2006/main">
  <p:tag name="TIMING" val="|1.5|2.3|5.4|4.9|3.1"/>
</p:tagLst>
</file>

<file path=ppt/tags/tag182.xml><?xml version="1.0" encoding="utf-8"?>
<p:tagLst xmlns:a="http://schemas.openxmlformats.org/drawingml/2006/main" xmlns:r="http://schemas.openxmlformats.org/officeDocument/2006/relationships" xmlns:p="http://schemas.openxmlformats.org/presentationml/2006/main">
  <p:tag name="TIMING" val="|3.3|5.4"/>
</p:tagLst>
</file>

<file path=ppt/tags/tag183.xml><?xml version="1.0" encoding="utf-8"?>
<p:tagLst xmlns:a="http://schemas.openxmlformats.org/drawingml/2006/main" xmlns:r="http://schemas.openxmlformats.org/officeDocument/2006/relationships" xmlns:p="http://schemas.openxmlformats.org/presentationml/2006/main">
  <p:tag name="TIMING" val="|13.8"/>
</p:tagLst>
</file>

<file path=ppt/tags/tag184.xml><?xml version="1.0" encoding="utf-8"?>
<p:tagLst xmlns:a="http://schemas.openxmlformats.org/drawingml/2006/main" xmlns:r="http://schemas.openxmlformats.org/officeDocument/2006/relationships" xmlns:p="http://schemas.openxmlformats.org/presentationml/2006/main">
  <p:tag name="TIMING" val="|0.7"/>
</p:tagLst>
</file>

<file path=ppt/tags/tag185.xml><?xml version="1.0" encoding="utf-8"?>
<p:tagLst xmlns:a="http://schemas.openxmlformats.org/drawingml/2006/main" xmlns:r="http://schemas.openxmlformats.org/officeDocument/2006/relationships" xmlns:p="http://schemas.openxmlformats.org/presentationml/2006/main">
  <p:tag name="TIMING" val="|3.8|4.5|8.1|8.4"/>
</p:tagLst>
</file>

<file path=ppt/tags/tag186.xml><?xml version="1.0" encoding="utf-8"?>
<p:tagLst xmlns:a="http://schemas.openxmlformats.org/drawingml/2006/main" xmlns:r="http://schemas.openxmlformats.org/officeDocument/2006/relationships" xmlns:p="http://schemas.openxmlformats.org/presentationml/2006/main">
  <p:tag name="TIMING" val="|0.7|6|4.1|4.6|5"/>
</p:tagLst>
</file>

<file path=ppt/tags/tag187.xml><?xml version="1.0" encoding="utf-8"?>
<p:tagLst xmlns:a="http://schemas.openxmlformats.org/drawingml/2006/main" xmlns:r="http://schemas.openxmlformats.org/officeDocument/2006/relationships" xmlns:p="http://schemas.openxmlformats.org/presentationml/2006/main">
  <p:tag name="TIMING" val="|2.8"/>
</p:tagLst>
</file>

<file path=ppt/tags/tag188.xml><?xml version="1.0" encoding="utf-8"?>
<p:tagLst xmlns:a="http://schemas.openxmlformats.org/drawingml/2006/main" xmlns:r="http://schemas.openxmlformats.org/officeDocument/2006/relationships" xmlns:p="http://schemas.openxmlformats.org/presentationml/2006/main">
  <p:tag name="TIMING" val="|1.3"/>
</p:tagLst>
</file>

<file path=ppt/tags/tag189.xml><?xml version="1.0" encoding="utf-8"?>
<p:tagLst xmlns:a="http://schemas.openxmlformats.org/drawingml/2006/main" xmlns:r="http://schemas.openxmlformats.org/officeDocument/2006/relationships" xmlns:p="http://schemas.openxmlformats.org/presentationml/2006/main">
  <p:tag name="TIMING" val="|3.4|24.3"/>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oQdhgbDHUuS67o8ONXVYA"/>
</p:tagLst>
</file>

<file path=ppt/tags/tag190.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OvCQhDTC0SSxNY_IMCo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VIHY9hKR0eZQZOyjcHp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K1NSWyE4ESk5zhM4N0R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5jPk_I5PkSiRBoAMhRmg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HzZBvaX4kueww_mYZsm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cEHOM1x7ku6FsHaNRbg2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p3UVUezAkasm3OsKny2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xPh8GF4KUenlovEDWeD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OtlQ1UUrEi3e1SbCqer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pikTaouZ02g4TNPDMPi6w"/>
</p:tagLst>
</file>

<file path=ppt/tags/tag3.xml><?xml version="1.0" encoding="utf-8"?>
<p:tagLst xmlns:a="http://schemas.openxmlformats.org/drawingml/2006/main" xmlns:r="http://schemas.openxmlformats.org/officeDocument/2006/relationships" xmlns:p="http://schemas.openxmlformats.org/presentationml/2006/main">
  <p:tag name="TIMING" val="|2.6|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_jxNcoVg06jzncs2Ltq4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lH48GBpBkOLsOK4arQiY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uSYrOSeREm3agy9g.qN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cOBLaFM70uUw9hrHPKd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ptBuPvpU0ym0vq4bT0yR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b_MV2ES2Ui6RQeyLhB.5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Zwt4KIVFEUKk_Fm2O9d5L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Ihw2Qpg60eKSngq93gN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MMpUYHpbUaSb78p0MS_5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yjsBMaKS0SFT2DN1eorrA"/>
</p:tagLst>
</file>

<file path=ppt/tags/tag4.xml><?xml version="1.0" encoding="utf-8"?>
<p:tagLst xmlns:a="http://schemas.openxmlformats.org/drawingml/2006/main" xmlns:r="http://schemas.openxmlformats.org/officeDocument/2006/relationships" xmlns:p="http://schemas.openxmlformats.org/presentationml/2006/main">
  <p:tag name="TIMING" val="|2.9|0.9|7.7|11.8"/>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4kZEvHdXUGJfHQvs6fDs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Dt6zf2c1EWp_WgQW8Q0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rZkBtUsnEaynh0K_Gfz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nD8iNu0JUK7eWe5zFTi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UHIg8xMmECCShDvj0if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ka1gN7KlkKiCcaTB0R6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_WHOHvOf0yIItrHO4Hb4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ZNw7Qtnr0y7ygZ6DKQse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s.7YpAVOUW4wMOF.LbMP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jBlUoZW5kmoLaW3TQAdJw"/>
</p:tagLst>
</file>

<file path=ppt/tags/tag5.xml><?xml version="1.0" encoding="utf-8"?>
<p:tagLst xmlns:a="http://schemas.openxmlformats.org/drawingml/2006/main" xmlns:r="http://schemas.openxmlformats.org/officeDocument/2006/relationships" xmlns:p="http://schemas.openxmlformats.org/presentationml/2006/main">
  <p:tag name="TIMING" val="|11.5|20.2|4.7|18.9"/>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i_g7FGkQ0eoThZZU7z_i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jHslPI8wkWVW2qDaOKs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7zKAUvSrkaQxxjejYbEV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6rrGweZ.akWQwGg1qPq5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0pDaPzjeQkiRTzQK8tf5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UOQmGacXxk6O5ryMcut3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xLk43thUCuxznGBqWx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MZ0uQ0hrdUS09oDT.VcW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BZxggzdBEuU313_EK14E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eBgc_VYhU6S0VNT3m20vA"/>
</p:tagLst>
</file>

<file path=ppt/tags/tag6.xml><?xml version="1.0" encoding="utf-8"?>
<p:tagLst xmlns:a="http://schemas.openxmlformats.org/drawingml/2006/main" xmlns:r="http://schemas.openxmlformats.org/officeDocument/2006/relationships" xmlns:p="http://schemas.openxmlformats.org/presentationml/2006/main">
  <p:tag name="TIMING" val="|11.5|20.2|4.7|18.9"/>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7BelQE.1MUmjcLjtAAZzR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Y87LAQZb06E4AoXKZNH0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KlEnI6wPdkOVmdRECmVdr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OWl9YFxNk.6QnkUvnBG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jPijXI6YTUSlKmSNiQaTgg"/>
</p:tagLst>
</file>

<file path=ppt/tags/tag65.xml><?xml version="1.0" encoding="utf-8"?>
<p:tagLst xmlns:a="http://schemas.openxmlformats.org/drawingml/2006/main" xmlns:r="http://schemas.openxmlformats.org/officeDocument/2006/relationships" xmlns:p="http://schemas.openxmlformats.org/presentationml/2006/main">
  <p:tag name="TIMING" val="|15.9|8.8|9.6"/>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5D1X2itnc060lAlDso38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0KjZhbeE0EyLGt6Ztx8tH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kZu1JFbYkWM0.7b38rs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0omxmhCNr0qtPVlvujpPIA"/>
</p:tagLst>
</file>

<file path=ppt/tags/tag7.xml><?xml version="1.0" encoding="utf-8"?>
<p:tagLst xmlns:a="http://schemas.openxmlformats.org/drawingml/2006/main" xmlns:r="http://schemas.openxmlformats.org/officeDocument/2006/relationships" xmlns:p="http://schemas.openxmlformats.org/presentationml/2006/main">
  <p:tag name="TIMING" val="|11.5|20.2|4.7|18.9"/>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ZExJFV_jU.7F9owfjJO.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n0RzHVn3ESxtIKaYH8_h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6oQdhgbDHUuS67o8ONXV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wOvCQhDTC0SSxNY_IMCoG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VIHY9hKR0eZQZOyjcHpp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K1NSWyE4ESk5zhM4N0Rd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X5jPk_I5PkSiRBoAMhRmg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HzZBvaX4kueww_mYZsm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cEHOM1x7ku6FsHaNRbg2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2p3UVUezAkasm3OsKny2oA"/>
</p:tagLst>
</file>

<file path=ppt/tags/tag8.xml><?xml version="1.0" encoding="utf-8"?>
<p:tagLst xmlns:a="http://schemas.openxmlformats.org/drawingml/2006/main" xmlns:r="http://schemas.openxmlformats.org/officeDocument/2006/relationships" xmlns:p="http://schemas.openxmlformats.org/presentationml/2006/main">
  <p:tag name="TIMING" val="|11.5|20.2|4.7|18.9"/>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oxPh8GF4KUenlovEDWeDQ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OtlQ1UUrEi3e1SbCqery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pikTaouZ02g4TNPDMPi6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_jxNcoVg06jzncs2Ltq4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JlH48GBpBkOLsOK4arQiY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huSYrOSeREm3agy9g.qNz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LcOBLaFM70uUw9hrHPKdI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tptBuPvpU0ym0vq4bT0yR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b_MV2ES2Ui6RQeyLhB.5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wt4KIVFEUKk_Fm2O9d5LQ"/>
</p:tagLst>
</file>

<file path=ppt/tags/tag9.xml><?xml version="1.0" encoding="utf-8"?>
<p:tagLst xmlns:a="http://schemas.openxmlformats.org/drawingml/2006/main" xmlns:r="http://schemas.openxmlformats.org/officeDocument/2006/relationships" xmlns:p="http://schemas.openxmlformats.org/presentationml/2006/main">
  <p:tag name="TIMING" val="|11.5|20.2|4.7|18.9"/>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Ihw2Qpg60eKSngq93gNf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SMMpUYHpbUaSb78p0MS_5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XyjsBMaKS0SFT2DN1eorr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k4kZEvHdXUGJfHQvs6fDs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zDt6zf2c1EWp_WgQW8Q0S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DrZkBtUsnEaynh0K_Gfzf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5nD8iNu0JUK7eWe5zFTi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TUHIg8xMmECCShDvj0if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ka1gN7KlkKiCcaTB0R6f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_WHOHvOf0yIItrHO4Hb4w"/>
</p:tagLst>
</file>

<file path=ppt/theme/theme1.xml><?xml version="1.0" encoding="utf-8"?>
<a:theme xmlns:a="http://schemas.openxmlformats.org/drawingml/2006/main" name="1_Office Theme">
  <a:themeElements>
    <a:clrScheme name="Custom 26">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25">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ustom 1">
      <a:dk1>
        <a:srgbClr val="404040"/>
      </a:dk1>
      <a:lt1>
        <a:sysClr val="window" lastClr="FFFFFF"/>
      </a:lt1>
      <a:dk2>
        <a:srgbClr val="FFFFFF"/>
      </a:dk2>
      <a:lt2>
        <a:srgbClr val="FFFFFF"/>
      </a:lt2>
      <a:accent1>
        <a:srgbClr val="830711"/>
      </a:accent1>
      <a:accent2>
        <a:srgbClr val="1B4873"/>
      </a:accent2>
      <a:accent3>
        <a:srgbClr val="9BBB59"/>
      </a:accent3>
      <a:accent4>
        <a:srgbClr val="588DC1"/>
      </a:accent4>
      <a:accent5>
        <a:srgbClr val="8FBAE5"/>
      </a:accent5>
      <a:accent6>
        <a:srgbClr val="D2E4D6"/>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themeOverride>
</file>

<file path=ppt/theme/themeOverride2.xml><?xml version="1.0" encoding="utf-8"?>
<a:themeOverride xmlns:a="http://schemas.openxmlformats.org/drawingml/2006/main">
  <a:clrScheme name="Custom 25">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themeOverride>
</file>

<file path=ppt/theme/themeOverride3.xml><?xml version="1.0" encoding="utf-8"?>
<a:themeOverride xmlns:a="http://schemas.openxmlformats.org/drawingml/2006/main">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25242</TotalTime>
  <Words>6688</Words>
  <Application>Microsoft Office PowerPoint</Application>
  <PresentationFormat>On-screen Show (4:3)</PresentationFormat>
  <Paragraphs>796</Paragraphs>
  <Slides>64</Slides>
  <Notes>60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64</vt:i4>
      </vt:variant>
    </vt:vector>
  </HeadingPairs>
  <TitlesOfParts>
    <vt:vector size="76" baseType="lpstr">
      <vt:lpstr>Arial</vt:lpstr>
      <vt:lpstr>Calibri</vt:lpstr>
      <vt:lpstr>Calibri Light</vt:lpstr>
      <vt:lpstr>Corbel</vt:lpstr>
      <vt:lpstr>Jenna Sue</vt:lpstr>
      <vt:lpstr>Lucida Grande</vt:lpstr>
      <vt:lpstr>Symbol</vt:lpstr>
      <vt:lpstr>Times New Roman</vt:lpstr>
      <vt:lpstr>1_Office Theme</vt:lpstr>
      <vt:lpstr>2_Office Theme</vt:lpstr>
      <vt:lpstr>3_Office Theme</vt:lpstr>
      <vt:lpstr>4_Office Theme</vt:lpstr>
      <vt:lpstr>PowerPoint Presentation</vt:lpstr>
      <vt:lpstr>KEY CONCEPTS</vt:lpstr>
      <vt:lpstr>INTRODUCTION &amp; PURPOSE</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Assessment Literacy</dc:title>
  <dc:creator>Amanda Huffman</dc:creator>
  <cp:lastModifiedBy>Amanda Huffman</cp:lastModifiedBy>
  <cp:revision>711</cp:revision>
  <dcterms:created xsi:type="dcterms:W3CDTF">2014-09-28T00:47:01Z</dcterms:created>
  <dcterms:modified xsi:type="dcterms:W3CDTF">2015-06-22T17:31:05Z</dcterms:modified>
</cp:coreProperties>
</file>